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00" r:id="rId6"/>
    <p:sldId id="312" r:id="rId7"/>
    <p:sldId id="308" r:id="rId8"/>
    <p:sldId id="313" r:id="rId9"/>
    <p:sldId id="316" r:id="rId10"/>
    <p:sldId id="317" r:id="rId11"/>
    <p:sldId id="257" r:id="rId12"/>
    <p:sldId id="258" r:id="rId13"/>
    <p:sldId id="318" r:id="rId14"/>
    <p:sldId id="314" r:id="rId15"/>
    <p:sldId id="279" r:id="rId16"/>
  </p:sldIdLst>
  <p:sldSz cx="12192000" cy="6858000"/>
  <p:notesSz cx="7315200" cy="96012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A54C63-B785-4135-9918-40403313AAC1}">
          <p14:sldIdLst/>
        </p14:section>
        <p14:section name="Untitled Section" id="{63878A3D-B1B1-4444-AF2C-5EC37AC7DD3C}">
          <p14:sldIdLst>
            <p14:sldId id="256"/>
            <p14:sldId id="300"/>
            <p14:sldId id="312"/>
            <p14:sldId id="308"/>
            <p14:sldId id="313"/>
            <p14:sldId id="316"/>
            <p14:sldId id="317"/>
            <p14:sldId id="257"/>
            <p14:sldId id="258"/>
            <p14:sldId id="318"/>
            <p14:sldId id="314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5"/>
    <p:restoredTop sz="94499"/>
  </p:normalViewPr>
  <p:slideViewPr>
    <p:cSldViewPr snapToGrid="0">
      <p:cViewPr>
        <p:scale>
          <a:sx n="110" d="100"/>
          <a:sy n="110" d="100"/>
        </p:scale>
        <p:origin x="1152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9EE0B3-6B0E-4C2B-897E-9CE2444A13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138" cy="48102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100"/>
            </a:lvl1pPr>
          </a:lstStyle>
          <a:p>
            <a:r>
              <a:rPr lang="x-none"/>
              <a:t>Vanguard Electric, LLC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616B31-5671-41E7-87AF-FCF7F16DFF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428" y="2"/>
            <a:ext cx="3170138" cy="48102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100"/>
            </a:lvl1pPr>
          </a:lstStyle>
          <a:p>
            <a:fld id="{ECF6B0A7-27B2-436D-8EA4-0533F9C4D639}" type="datetimeFigureOut">
              <a:rPr lang="x-none" smtClean="0"/>
              <a:t>11/14/25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D35DC-BBFD-4B7A-91DB-EAAA0507BB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120173"/>
            <a:ext cx="3170138" cy="481028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1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EAFBB-1EF2-402A-9929-61EFD7556F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428" y="9120173"/>
            <a:ext cx="3170138" cy="481028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100"/>
            </a:lvl1pPr>
          </a:lstStyle>
          <a:p>
            <a:fld id="{2C63E209-A81B-49B0-9D15-F64A8069679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71964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138" cy="48102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100"/>
            </a:lvl1pPr>
          </a:lstStyle>
          <a:p>
            <a:r>
              <a:rPr lang="x-none"/>
              <a:t>Vanguard Electric, LLC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428" y="2"/>
            <a:ext cx="3170138" cy="48102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100"/>
            </a:lvl1pPr>
          </a:lstStyle>
          <a:p>
            <a:fld id="{19EBC5AA-D2D0-479F-B579-196F79A3AE16}" type="datetimeFigureOut">
              <a:rPr lang="x-none" smtClean="0"/>
              <a:t>11/14/25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95" y="4621146"/>
            <a:ext cx="5852814" cy="3779718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20173"/>
            <a:ext cx="3170138" cy="481028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1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428" y="9120173"/>
            <a:ext cx="3170138" cy="481028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100"/>
            </a:lvl1pPr>
          </a:lstStyle>
          <a:p>
            <a:fld id="{5D08AD25-B5F7-4353-A4E8-83316A93764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39437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85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51988-CF16-4FC1-B5E3-3798E57263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11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46AF1-735B-4097-82B2-8EBECA205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99CCA-5F90-4792-B65E-1F938B45D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C36FE-BC8B-48B6-A566-AB2EEEA00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E797-55AD-4F7E-BBF2-CAD27A820B41}" type="datetime1">
              <a:rPr lang="x-none" smtClean="0"/>
              <a:t>11/14/25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F2CEF-B729-496B-9AEB-3F388C32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BA97F-D437-491A-9877-25339BA6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95A1-AE82-4CA8-ACFD-91D4ECF17CB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305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D2AD-B17F-4259-9D34-348C9396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9F2E3-C6BE-42A5-AA44-F9FCCE409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5F48C-027C-4218-BBB4-1937FDEE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C35C-486F-49C5-8A37-6AEA14387A4F}" type="datetime1">
              <a:rPr lang="x-none" smtClean="0"/>
              <a:t>11/14/25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6B9A6-EAFF-4D11-AE8D-F2F7334BE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2DAB0-D376-4B08-ACF7-67AF25125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95A1-AE82-4CA8-ACFD-91D4ECF17CB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6590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2A5352-4044-47B0-AD53-77DB6F2123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41084-2448-4A44-91BF-22E40F3F7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45068-0B93-45B3-89B5-E22C1B873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D55A-5D72-480C-B9CA-B5EC1151D784}" type="datetime1">
              <a:rPr lang="x-none" smtClean="0"/>
              <a:t>11/14/25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D9933-8715-4095-AD3F-44D73538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D5E8-8D51-47A7-8DFA-B9300771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95A1-AE82-4CA8-ACFD-91D4ECF17CB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4599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313B9-EBD4-4C82-94AB-C66B4DECB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8686-D570-46FB-AEDE-27655D9D3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1DF43-280A-45F5-9F6C-861529F11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9C12-B17E-4102-A9A8-4DAECD10B66F}" type="datetime1">
              <a:rPr lang="x-none" smtClean="0"/>
              <a:t>11/14/25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79D92-0D4E-4898-A24D-31DF448D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41331-64B0-4D02-A185-B502357E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95A1-AE82-4CA8-ACFD-91D4ECF17CB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5182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DC1C0-74C9-4495-ADC1-3E9F74F21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19BAE-4000-4269-9543-629A0EAE1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1C1C7-2A66-4F80-825B-8903D3C44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730-F55E-4E5D-8B5C-475C7D3F3680}" type="datetime1">
              <a:rPr lang="x-none" smtClean="0"/>
              <a:t>11/14/25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11EBF-F388-453C-BE21-F4350D6B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C47F3-66EF-4CDC-A5A7-7368C892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95A1-AE82-4CA8-ACFD-91D4ECF17CB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2013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11837-56E4-4170-8DBD-3037454E3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CBAD3-5C3B-4C24-9847-173ADA099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724EB-6F88-495A-8C6E-5BA70D4CA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5A7E4-0F36-4467-912B-BC0C53F49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9586-A1C0-4E8F-8DAF-EBEB4D68B74A}" type="datetime1">
              <a:rPr lang="x-none" smtClean="0"/>
              <a:t>11/14/25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E0160-326C-46AE-8041-A7515CDF5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F208F-2827-42E1-9D64-72FC2D5B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95A1-AE82-4CA8-ACFD-91D4ECF17CB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8319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D82B-D2BB-4870-9EE1-C4A4D394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B1A7A-929F-407B-A355-2C9BB4339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91B30-FEDE-48B1-B518-DA79F63B5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528C06-AAAD-4D7C-9FBB-62EC287AE0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7A053-C270-428B-B1E9-4047053F0D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14C0D1-F3B0-443A-92FA-F26A566E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88BD-CF22-4F46-8E86-CE21C3A0EF3A}" type="datetime1">
              <a:rPr lang="x-none" smtClean="0"/>
              <a:t>11/14/25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265CCC-F9C4-4345-808A-67095A193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D28650-C959-44AD-9CC5-723A28C21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95A1-AE82-4CA8-ACFD-91D4ECF17CB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9157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DA8BD-FAF1-46F4-8DD5-BBF46153C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2AC084-3E69-4306-92D9-331F8797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DF4F-545A-4523-AC35-211BEE90364C}" type="datetime1">
              <a:rPr lang="x-none" smtClean="0"/>
              <a:t>11/14/25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0EE65-5214-4FD5-9D67-0FDACD08D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E6AC5-E848-416B-B550-63D7910D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95A1-AE82-4CA8-ACFD-91D4ECF17CB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512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BD09B0-5972-41FF-B589-B5D86832B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4707-5596-4FF9-BE8C-64849DEC4198}" type="datetime1">
              <a:rPr lang="x-none" smtClean="0"/>
              <a:t>11/14/25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5DF79-60A9-4936-BE0B-7EC63747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13113-1689-4F02-BD12-E0E64C75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95A1-AE82-4CA8-ACFD-91D4ECF17CB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383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4AA77-2F02-49F7-945F-AFFD6E49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BC05A-FD1D-4AFA-A743-F0949FC16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2A654-8DDC-478F-BD19-01A77A8F6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1FBDE-F57D-4C68-B581-E131922B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5A30-BDCA-4C59-AAFE-E0416218142B}" type="datetime1">
              <a:rPr lang="x-none" smtClean="0"/>
              <a:t>11/14/25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1E3AC-5549-4FE9-A785-0F4A88F3A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A1648-EF41-4071-866F-5DB1996CC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95A1-AE82-4CA8-ACFD-91D4ECF17CB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571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A220-5C73-44EA-B226-0BA342C61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23AC37-6CBD-45F7-9737-57F87B6CEF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68DA2-DEB8-4409-89F4-2EF5532E0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DDD2D-37EA-449A-9A34-5619D4106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10FA-F6A4-4242-922D-E0C053C6A930}" type="datetime1">
              <a:rPr lang="x-none" smtClean="0"/>
              <a:t>11/14/25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EB836-CBA0-4532-81F0-4BFD57CE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2D46B-6DD7-4E5B-897E-1281E390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95A1-AE82-4CA8-ACFD-91D4ECF17CB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745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28AF5F-F7F8-4059-95A9-6FC9DD3C6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17A5A-965D-4AC9-A0B9-5D83D865E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8DA8A-9A3B-40B9-84DF-20397CACBF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CE060-38B4-44FD-8523-4675286753ED}" type="datetime1">
              <a:rPr lang="x-none" smtClean="0"/>
              <a:t>11/14/25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5CB54-7E52-4325-9AC1-DA3BB6F96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12224-5236-46DB-A598-587D229AA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C95A1-AE82-4CA8-ACFD-91D4ECF17CB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7350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vanguardelec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g"/><Relationship Id="rId3" Type="http://schemas.openxmlformats.org/officeDocument/2006/relationships/image" Target="../media/image30.jpg"/><Relationship Id="rId7" Type="http://schemas.openxmlformats.org/officeDocument/2006/relationships/image" Target="../media/image2.png"/><Relationship Id="rId12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37.jp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jpeg"/><Relationship Id="rId14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84D16-95AD-4D8D-A77E-30270B84D1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latin typeface="+mn-lt"/>
              </a:rPr>
              <a:t>Vanguard Electric, LLC</a:t>
            </a:r>
            <a:endParaRPr lang="x-none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F2071-3089-4369-B693-7812C6B70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4772" y="3602037"/>
            <a:ext cx="9862456" cy="2238925"/>
          </a:xfrm>
        </p:spPr>
        <p:txBody>
          <a:bodyPr>
            <a:normAutofit/>
          </a:bodyPr>
          <a:lstStyle/>
          <a:p>
            <a:r>
              <a:rPr lang="es-ES" sz="3000" dirty="0"/>
              <a:t>                                         </a:t>
            </a:r>
            <a:endParaRPr lang="es-ES" dirty="0"/>
          </a:p>
          <a:p>
            <a:pPr algn="r" fontAlgn="base"/>
            <a:r>
              <a:rPr lang="en-US" sz="1500" dirty="0"/>
              <a:t>1235 Commerce </a:t>
            </a:r>
            <a:r>
              <a:rPr lang="en-US" sz="1500" dirty="0" err="1"/>
              <a:t>Dr</a:t>
            </a:r>
            <a:r>
              <a:rPr lang="en-US" sz="1500" dirty="0"/>
              <a:t>-Suite K</a:t>
            </a:r>
          </a:p>
          <a:p>
            <a:pPr algn="r" fontAlgn="base"/>
            <a:r>
              <a:rPr lang="en-US" sz="1500" dirty="0"/>
              <a:t>Morrow, GA 30228</a:t>
            </a:r>
          </a:p>
          <a:p>
            <a:pPr algn="r" fontAlgn="base"/>
            <a:r>
              <a:rPr lang="en-US" sz="1500" dirty="0"/>
              <a:t>Telephone:  678-466-6466</a:t>
            </a:r>
          </a:p>
          <a:p>
            <a:r>
              <a:rPr lang="es-E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0586E5-3E80-4774-BEEF-2841D6BE825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" y="1337698"/>
            <a:ext cx="2312834" cy="2629119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24048361-06EB-4643-AE7B-78D811B33D19}"/>
              </a:ext>
            </a:extLst>
          </p:cNvPr>
          <p:cNvSpPr/>
          <p:nvPr/>
        </p:nvSpPr>
        <p:spPr>
          <a:xfrm>
            <a:off x="8375781" y="5345207"/>
            <a:ext cx="1987420" cy="1175658"/>
          </a:xfrm>
          <a:prstGeom prst="parallelogram">
            <a:avLst>
              <a:gd name="adj" fmla="val 92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D2E5C859-09B0-4910-924D-1D2A6968ADF0}"/>
              </a:ext>
            </a:extLst>
          </p:cNvPr>
          <p:cNvSpPr/>
          <p:nvPr/>
        </p:nvSpPr>
        <p:spPr>
          <a:xfrm>
            <a:off x="9593426" y="3602037"/>
            <a:ext cx="3721358" cy="2918828"/>
          </a:xfrm>
          <a:prstGeom prst="parallelogram">
            <a:avLst>
              <a:gd name="adj" fmla="val 9317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E4A46CB9-C15F-4517-809A-AC31AEBFD15A}"/>
              </a:ext>
            </a:extLst>
          </p:cNvPr>
          <p:cNvSpPr/>
          <p:nvPr/>
        </p:nvSpPr>
        <p:spPr>
          <a:xfrm>
            <a:off x="10602477" y="2266063"/>
            <a:ext cx="2584479" cy="1852848"/>
          </a:xfrm>
          <a:prstGeom prst="parallelogram">
            <a:avLst>
              <a:gd name="adj" fmla="val 92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EAEA8-AD1A-4DBB-B699-53C395786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287" y="3714976"/>
            <a:ext cx="3095625" cy="124777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36C0625-6986-42CF-914E-1453DF043EDB}"/>
              </a:ext>
            </a:extLst>
          </p:cNvPr>
          <p:cNvSpPr txBox="1">
            <a:spLocks/>
          </p:cNvSpPr>
          <p:nvPr/>
        </p:nvSpPr>
        <p:spPr>
          <a:xfrm>
            <a:off x="1164772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+mn-lt"/>
              </a:rPr>
              <a:t>A                                           company</a:t>
            </a:r>
            <a:endParaRPr lang="en-US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0664" y="5962711"/>
            <a:ext cx="2458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4"/>
              </a:rPr>
              <a:t>www.vanguardelec.com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3360" y="5088859"/>
            <a:ext cx="3801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CORPORATE VIEW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12E0F5DC-90F6-48D9-AECD-BD782A599C7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0" y="5442774"/>
            <a:ext cx="1370138" cy="12724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6B4DD8-DBF1-4631-290B-BB084CB2F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6126" y="4964984"/>
            <a:ext cx="1787946" cy="178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39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09EA0-C15A-C1F0-9E60-31F952454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rallelogram 46">
            <a:extLst>
              <a:ext uri="{FF2B5EF4-FFF2-40B4-BE49-F238E27FC236}">
                <a16:creationId xmlns:a16="http://schemas.microsoft.com/office/drawing/2014/main" id="{E42EB51E-04ED-C855-4C42-67904BE11D2A}"/>
              </a:ext>
            </a:extLst>
          </p:cNvPr>
          <p:cNvSpPr/>
          <p:nvPr/>
        </p:nvSpPr>
        <p:spPr>
          <a:xfrm>
            <a:off x="8221306" y="2244602"/>
            <a:ext cx="5033936" cy="4273794"/>
          </a:xfrm>
          <a:prstGeom prst="parallelogram">
            <a:avLst>
              <a:gd name="adj" fmla="val 9363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1AF861FA-945C-2233-B7C8-B6379007D864}"/>
              </a:ext>
            </a:extLst>
          </p:cNvPr>
          <p:cNvSpPr/>
          <p:nvPr/>
        </p:nvSpPr>
        <p:spPr>
          <a:xfrm>
            <a:off x="9593426" y="3602037"/>
            <a:ext cx="3721358" cy="2918828"/>
          </a:xfrm>
          <a:prstGeom prst="parallelogram">
            <a:avLst>
              <a:gd name="adj" fmla="val 9317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FA00489-990C-E6E7-0CAB-4C8D2951B14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2" y="90163"/>
            <a:ext cx="924839" cy="1051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24427C-F7AA-EE5E-0E34-799B96EBB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7135"/>
            <a:ext cx="9144000" cy="1051313"/>
          </a:xfrm>
        </p:spPr>
        <p:txBody>
          <a:bodyPr>
            <a:normAutofit/>
          </a:bodyPr>
          <a:lstStyle/>
          <a:p>
            <a:r>
              <a:rPr lang="en-US" sz="5400" dirty="0"/>
              <a:t>Intra-Group Collaborations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CBC10A-D3B2-DAD0-2EAF-88A1B26CD0CC}"/>
              </a:ext>
            </a:extLst>
          </p:cNvPr>
          <p:cNvSpPr txBox="1"/>
          <p:nvPr/>
        </p:nvSpPr>
        <p:spPr>
          <a:xfrm>
            <a:off x="1272661" y="5618602"/>
            <a:ext cx="1767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758kv Seismic Insulators for PG&amp;E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383F38-D566-CE49-BB22-C614DD2D23F7}"/>
              </a:ext>
            </a:extLst>
          </p:cNvPr>
          <p:cNvSpPr txBox="1"/>
          <p:nvPr/>
        </p:nvSpPr>
        <p:spPr>
          <a:xfrm>
            <a:off x="4328006" y="5595066"/>
            <a:ext cx="1767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Insulators for Capacitor </a:t>
            </a:r>
            <a:r>
              <a:rPr lang="en-US" dirty="0" err="1"/>
              <a:t>Bankss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B1ADA5-EAC0-8CED-8747-86E2E38BF678}"/>
              </a:ext>
            </a:extLst>
          </p:cNvPr>
          <p:cNvSpPr txBox="1"/>
          <p:nvPr/>
        </p:nvSpPr>
        <p:spPr>
          <a:xfrm>
            <a:off x="6944511" y="5618602"/>
            <a:ext cx="1767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CapSwitcher</a:t>
            </a:r>
            <a:r>
              <a:rPr lang="en-US" dirty="0"/>
              <a:t> Panels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7050A8-ACB3-99FE-F69E-223C1EC3B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150" y="6264933"/>
            <a:ext cx="905966" cy="365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220383-D79E-BCBA-3FF4-9FCF0665A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522" y="6058810"/>
            <a:ext cx="905966" cy="365174"/>
          </a:xfrm>
          <a:prstGeom prst="rect">
            <a:avLst/>
          </a:prstGeom>
        </p:spPr>
      </p:pic>
      <p:pic>
        <p:nvPicPr>
          <p:cNvPr id="1026" name="Picture 2" descr="logo diram">
            <a:extLst>
              <a:ext uri="{FF2B5EF4-FFF2-40B4-BE49-F238E27FC236}">
                <a16:creationId xmlns:a16="http://schemas.microsoft.com/office/drawing/2014/main" id="{46BA681C-3032-28B9-31E1-9F9592838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26" y="5991346"/>
            <a:ext cx="83185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large metal structure with a crane&#10;&#10;AI-generated content may be incorrect.">
            <a:extLst>
              <a:ext uri="{FF2B5EF4-FFF2-40B4-BE49-F238E27FC236}">
                <a16:creationId xmlns:a16="http://schemas.microsoft.com/office/drawing/2014/main" id="{A8745D29-6F55-7D23-3BC3-2328354C59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2319" y="2212008"/>
            <a:ext cx="3610999" cy="2708250"/>
          </a:xfrm>
          <a:prstGeom prst="rect">
            <a:avLst/>
          </a:prstGeom>
        </p:spPr>
      </p:pic>
      <p:pic>
        <p:nvPicPr>
          <p:cNvPr id="14" name="Picture 13" descr="A close-up of a machine&#10;&#10;AI-generated content may be incorrect.">
            <a:extLst>
              <a:ext uri="{FF2B5EF4-FFF2-40B4-BE49-F238E27FC236}">
                <a16:creationId xmlns:a16="http://schemas.microsoft.com/office/drawing/2014/main" id="{6F166935-DBDA-F25A-ED9D-FBF4E61883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16" y="1787499"/>
            <a:ext cx="2708250" cy="36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18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30548-FC12-421D-B8D6-61215F40A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7985" y="140956"/>
            <a:ext cx="9144000" cy="830667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North American Customers 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79A693A-75A6-4D4F-A364-7F85E7779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41" y="2505434"/>
            <a:ext cx="1176329" cy="1170447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DC6E969-C1F4-456B-BA99-D0BA98C3778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82" y="3953921"/>
            <a:ext cx="1664680" cy="6575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A39EBF-EDBC-407C-95C6-532A386AC9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20" y="4915838"/>
            <a:ext cx="1664681" cy="923594"/>
          </a:xfrm>
          <a:prstGeom prst="rect">
            <a:avLst/>
          </a:prstGeom>
        </p:spPr>
      </p:pic>
      <p:pic>
        <p:nvPicPr>
          <p:cNvPr id="10" name="Picture 9" descr="Shape, arrow&#10;&#10;Description automatically generated">
            <a:extLst>
              <a:ext uri="{FF2B5EF4-FFF2-40B4-BE49-F238E27FC236}">
                <a16:creationId xmlns:a16="http://schemas.microsoft.com/office/drawing/2014/main" id="{E5659CBE-896B-45FA-ADF4-1717C33D32D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9" y="192149"/>
            <a:ext cx="1256079" cy="1126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57C887-1497-4D19-910B-9263F9E4A9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7985" y="1689977"/>
            <a:ext cx="1575904" cy="635210"/>
          </a:xfrm>
          <a:prstGeom prst="rect">
            <a:avLst/>
          </a:prstGeom>
        </p:spPr>
      </p:pic>
      <p:pic>
        <p:nvPicPr>
          <p:cNvPr id="17" name="Picture 2" descr="San Diego Gas and Electric® (SDG&amp;E) - Apps en Google Play">
            <a:extLst>
              <a:ext uri="{FF2B5EF4-FFF2-40B4-BE49-F238E27FC236}">
                <a16:creationId xmlns:a16="http://schemas.microsoft.com/office/drawing/2014/main" id="{53FE0BC4-11DE-458D-B8B5-59E96B976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89" y="1355788"/>
            <a:ext cx="1422876" cy="142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Xcel Energy Aims for Zero-Carbon Electricity by 2050 | Business Wire">
            <a:extLst>
              <a:ext uri="{FF2B5EF4-FFF2-40B4-BE49-F238E27FC236}">
                <a16:creationId xmlns:a16="http://schemas.microsoft.com/office/drawing/2014/main" id="{8BDAA270-7E8B-404C-89E8-C963E33D9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41" y="2536684"/>
            <a:ext cx="2396727" cy="125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69" y="5103970"/>
            <a:ext cx="1330376" cy="684315"/>
          </a:xfrm>
          <a:prstGeom prst="rect">
            <a:avLst/>
          </a:prstGeom>
        </p:spPr>
      </p:pic>
      <p:pic>
        <p:nvPicPr>
          <p:cNvPr id="6" name="Picture 5" descr="A blue and orange logo&#10;&#10;AI-generated content may be incorrect.">
            <a:extLst>
              <a:ext uri="{FF2B5EF4-FFF2-40B4-BE49-F238E27FC236}">
                <a16:creationId xmlns:a16="http://schemas.microsoft.com/office/drawing/2014/main" id="{6FF1F923-E0B5-10BE-225A-0C53F6573E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37" y="1522972"/>
            <a:ext cx="1993900" cy="939800"/>
          </a:xfrm>
          <a:prstGeom prst="rect">
            <a:avLst/>
          </a:prstGeom>
        </p:spPr>
      </p:pic>
      <p:pic>
        <p:nvPicPr>
          <p:cNvPr id="8" name="Picture 7" descr="A logo with white text&#10;&#10;AI-generated content may be incorrect.">
            <a:extLst>
              <a:ext uri="{FF2B5EF4-FFF2-40B4-BE49-F238E27FC236}">
                <a16:creationId xmlns:a16="http://schemas.microsoft.com/office/drawing/2014/main" id="{E0A2A307-DCEA-F582-3AB5-5B6CD1AAF3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35" y="2849021"/>
            <a:ext cx="1219200" cy="1104900"/>
          </a:xfrm>
          <a:prstGeom prst="rect">
            <a:avLst/>
          </a:prstGeom>
        </p:spPr>
      </p:pic>
      <p:pic>
        <p:nvPicPr>
          <p:cNvPr id="22" name="Picture 21" descr="A white text on a blue background&#10;&#10;AI-generated content may be incorrect.">
            <a:extLst>
              <a:ext uri="{FF2B5EF4-FFF2-40B4-BE49-F238E27FC236}">
                <a16:creationId xmlns:a16="http://schemas.microsoft.com/office/drawing/2014/main" id="{86DA010D-0D24-87D2-A1D6-47D3B28E09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27" y="4054424"/>
            <a:ext cx="1414271" cy="738664"/>
          </a:xfrm>
          <a:prstGeom prst="rect">
            <a:avLst/>
          </a:prstGeom>
        </p:spPr>
      </p:pic>
      <p:pic>
        <p:nvPicPr>
          <p:cNvPr id="25" name="Picture 24" descr="A logo with a blue background&#10;&#10;AI-generated content may be incorrect.">
            <a:extLst>
              <a:ext uri="{FF2B5EF4-FFF2-40B4-BE49-F238E27FC236}">
                <a16:creationId xmlns:a16="http://schemas.microsoft.com/office/drawing/2014/main" id="{A9F25BCA-4241-6D43-8EB7-A70DE30E498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440" y="4583270"/>
            <a:ext cx="19939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29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rallelogram 46">
            <a:extLst>
              <a:ext uri="{FF2B5EF4-FFF2-40B4-BE49-F238E27FC236}">
                <a16:creationId xmlns:a16="http://schemas.microsoft.com/office/drawing/2014/main" id="{42AEDFB7-0335-4E39-9423-17F7A86211D9}"/>
              </a:ext>
            </a:extLst>
          </p:cNvPr>
          <p:cNvSpPr/>
          <p:nvPr/>
        </p:nvSpPr>
        <p:spPr>
          <a:xfrm>
            <a:off x="8221306" y="2244602"/>
            <a:ext cx="5033936" cy="4273794"/>
          </a:xfrm>
          <a:prstGeom prst="parallelogram">
            <a:avLst>
              <a:gd name="adj" fmla="val 9363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57930FAD-7441-48E0-B066-AD27864771D0}"/>
              </a:ext>
            </a:extLst>
          </p:cNvPr>
          <p:cNvSpPr/>
          <p:nvPr/>
        </p:nvSpPr>
        <p:spPr>
          <a:xfrm>
            <a:off x="9593426" y="3602037"/>
            <a:ext cx="3721358" cy="2918828"/>
          </a:xfrm>
          <a:prstGeom prst="parallelogram">
            <a:avLst>
              <a:gd name="adj" fmla="val 9317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593EE71-F448-4E23-950C-C08F6373C21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2" y="90163"/>
            <a:ext cx="924839" cy="1051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E30548-FC12-421D-B8D6-61215F40A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7985" y="243531"/>
            <a:ext cx="9144000" cy="1235049"/>
          </a:xfrm>
        </p:spPr>
        <p:txBody>
          <a:bodyPr>
            <a:normAutofit fontScale="90000"/>
          </a:bodyPr>
          <a:lstStyle/>
          <a:p>
            <a:r>
              <a:rPr lang="en-US" sz="11500" dirty="0"/>
              <a:t>Thank you.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D305D-FC63-99C1-3AF2-AD831FB5D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154" y="1674190"/>
            <a:ext cx="6003683" cy="418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92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rallelogram 46">
            <a:extLst>
              <a:ext uri="{FF2B5EF4-FFF2-40B4-BE49-F238E27FC236}">
                <a16:creationId xmlns:a16="http://schemas.microsoft.com/office/drawing/2014/main" id="{42AEDFB7-0335-4E39-9423-17F7A86211D9}"/>
              </a:ext>
            </a:extLst>
          </p:cNvPr>
          <p:cNvSpPr/>
          <p:nvPr/>
        </p:nvSpPr>
        <p:spPr>
          <a:xfrm>
            <a:off x="8221306" y="2244602"/>
            <a:ext cx="5033936" cy="4273794"/>
          </a:xfrm>
          <a:prstGeom prst="parallelogram">
            <a:avLst>
              <a:gd name="adj" fmla="val 9363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57930FAD-7441-48E0-B066-AD27864771D0}"/>
              </a:ext>
            </a:extLst>
          </p:cNvPr>
          <p:cNvSpPr/>
          <p:nvPr/>
        </p:nvSpPr>
        <p:spPr>
          <a:xfrm>
            <a:off x="9593426" y="3602037"/>
            <a:ext cx="3721358" cy="2918828"/>
          </a:xfrm>
          <a:prstGeom prst="parallelogram">
            <a:avLst>
              <a:gd name="adj" fmla="val 9317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593EE71-F448-4E23-950C-C08F6373C21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2" y="90163"/>
            <a:ext cx="924839" cy="1051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95005-F6B8-4DF1-8784-9FC634794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7135"/>
            <a:ext cx="9144000" cy="1051313"/>
          </a:xfrm>
        </p:spPr>
        <p:txBody>
          <a:bodyPr>
            <a:normAutofit/>
          </a:bodyPr>
          <a:lstStyle/>
          <a:p>
            <a:r>
              <a:rPr lang="en-US" sz="5400" dirty="0"/>
              <a:t>What we do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2DA7F-7A3B-4EB9-AD00-1820F8915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388448"/>
            <a:ext cx="10030691" cy="5252497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Manufacturer (under OEM manufacturing agreements with top vendors worldwide) of </a:t>
            </a:r>
            <a:r>
              <a:rPr lang="en-US" sz="2800" b="1" dirty="0"/>
              <a:t>high quality </a:t>
            </a:r>
            <a:r>
              <a:rPr lang="en-US" sz="2800" dirty="0"/>
              <a:t>electrical components and products.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Business Lines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Substation and Distribution : Porcelain Post type insulators.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Transmission: Porcelain, Glass and Polymer Insulators, Line hardware.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Cable </a:t>
            </a:r>
            <a:r>
              <a:rPr lang="en-US" sz="2800" dirty="0" err="1"/>
              <a:t>Accesories</a:t>
            </a:r>
            <a:endParaRPr lang="en-US" sz="28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Services: Substation field Services, Panel wiring.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314622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rallelogram 46">
            <a:extLst>
              <a:ext uri="{FF2B5EF4-FFF2-40B4-BE49-F238E27FC236}">
                <a16:creationId xmlns:a16="http://schemas.microsoft.com/office/drawing/2014/main" id="{42AEDFB7-0335-4E39-9423-17F7A86211D9}"/>
              </a:ext>
            </a:extLst>
          </p:cNvPr>
          <p:cNvSpPr/>
          <p:nvPr/>
        </p:nvSpPr>
        <p:spPr>
          <a:xfrm>
            <a:off x="8221306" y="2244602"/>
            <a:ext cx="5033936" cy="4273794"/>
          </a:xfrm>
          <a:prstGeom prst="parallelogram">
            <a:avLst>
              <a:gd name="adj" fmla="val 9363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57930FAD-7441-48E0-B066-AD27864771D0}"/>
              </a:ext>
            </a:extLst>
          </p:cNvPr>
          <p:cNvSpPr/>
          <p:nvPr/>
        </p:nvSpPr>
        <p:spPr>
          <a:xfrm>
            <a:off x="9593426" y="3602037"/>
            <a:ext cx="3721358" cy="2918828"/>
          </a:xfrm>
          <a:prstGeom prst="parallelogram">
            <a:avLst>
              <a:gd name="adj" fmla="val 9317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593EE71-F448-4E23-950C-C08F6373C21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2" y="90163"/>
            <a:ext cx="924839" cy="1051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95005-F6B8-4DF1-8784-9FC634794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7135"/>
            <a:ext cx="9144000" cy="1051313"/>
          </a:xfrm>
        </p:spPr>
        <p:txBody>
          <a:bodyPr>
            <a:normAutofit/>
          </a:bodyPr>
          <a:lstStyle/>
          <a:p>
            <a:r>
              <a:rPr lang="en-US" sz="5400" dirty="0"/>
              <a:t>Substation</a:t>
            </a:r>
          </a:p>
        </p:txBody>
      </p:sp>
      <p:pic>
        <p:nvPicPr>
          <p:cNvPr id="2054" name="Picture 6" descr="https://vanguardelec.com/wp-content/uploads/2022/06/polymer-post-2022-1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764" y="1585837"/>
            <a:ext cx="3540372" cy="383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36" y="1585838"/>
            <a:ext cx="2291383" cy="3830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79" y="1585838"/>
            <a:ext cx="2031833" cy="3830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201" y="5950210"/>
            <a:ext cx="2031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Porcelain – Post Type Insulators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21010" y="5673212"/>
            <a:ext cx="2031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Semi Conductive Glazed (SCG) and Hybrid – Post Type Insulators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06441" y="5950209"/>
            <a:ext cx="2031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Polymer – Post Type Insulators</a:t>
            </a:r>
          </a:p>
        </p:txBody>
      </p:sp>
    </p:spTree>
    <p:extLst>
      <p:ext uri="{BB962C8B-B14F-4D97-AF65-F5344CB8AC3E}">
        <p14:creationId xmlns:p14="http://schemas.microsoft.com/office/powerpoint/2010/main" val="220656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rallelogram 46">
            <a:extLst>
              <a:ext uri="{FF2B5EF4-FFF2-40B4-BE49-F238E27FC236}">
                <a16:creationId xmlns:a16="http://schemas.microsoft.com/office/drawing/2014/main" id="{42AEDFB7-0335-4E39-9423-17F7A86211D9}"/>
              </a:ext>
            </a:extLst>
          </p:cNvPr>
          <p:cNvSpPr/>
          <p:nvPr/>
        </p:nvSpPr>
        <p:spPr>
          <a:xfrm>
            <a:off x="8221306" y="2244602"/>
            <a:ext cx="5033936" cy="4273794"/>
          </a:xfrm>
          <a:prstGeom prst="parallelogram">
            <a:avLst>
              <a:gd name="adj" fmla="val 9363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57930FAD-7441-48E0-B066-AD27864771D0}"/>
              </a:ext>
            </a:extLst>
          </p:cNvPr>
          <p:cNvSpPr/>
          <p:nvPr/>
        </p:nvSpPr>
        <p:spPr>
          <a:xfrm>
            <a:off x="9593426" y="3602037"/>
            <a:ext cx="3721358" cy="2918828"/>
          </a:xfrm>
          <a:prstGeom prst="parallelogram">
            <a:avLst>
              <a:gd name="adj" fmla="val 9317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593EE71-F448-4E23-950C-C08F6373C21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2" y="90163"/>
            <a:ext cx="924839" cy="1051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95005-F6B8-4DF1-8784-9FC634794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7135"/>
            <a:ext cx="9144000" cy="1051313"/>
          </a:xfrm>
        </p:spPr>
        <p:txBody>
          <a:bodyPr>
            <a:normAutofit/>
          </a:bodyPr>
          <a:lstStyle/>
          <a:p>
            <a:r>
              <a:rPr lang="en-US" sz="5400" dirty="0"/>
              <a:t>Distribution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78" y="1303769"/>
            <a:ext cx="3619644" cy="459653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80083" y="5922324"/>
            <a:ext cx="203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Porcelain Insulators</a:t>
            </a:r>
          </a:p>
        </p:txBody>
      </p:sp>
    </p:spTree>
    <p:extLst>
      <p:ext uri="{BB962C8B-B14F-4D97-AF65-F5344CB8AC3E}">
        <p14:creationId xmlns:p14="http://schemas.microsoft.com/office/powerpoint/2010/main" val="3664101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rallelogram 46">
            <a:extLst>
              <a:ext uri="{FF2B5EF4-FFF2-40B4-BE49-F238E27FC236}">
                <a16:creationId xmlns:a16="http://schemas.microsoft.com/office/drawing/2014/main" id="{42AEDFB7-0335-4E39-9423-17F7A86211D9}"/>
              </a:ext>
            </a:extLst>
          </p:cNvPr>
          <p:cNvSpPr/>
          <p:nvPr/>
        </p:nvSpPr>
        <p:spPr>
          <a:xfrm>
            <a:off x="8221306" y="2244602"/>
            <a:ext cx="5033936" cy="4273794"/>
          </a:xfrm>
          <a:prstGeom prst="parallelogram">
            <a:avLst>
              <a:gd name="adj" fmla="val 9363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57930FAD-7441-48E0-B066-AD27864771D0}"/>
              </a:ext>
            </a:extLst>
          </p:cNvPr>
          <p:cNvSpPr/>
          <p:nvPr/>
        </p:nvSpPr>
        <p:spPr>
          <a:xfrm>
            <a:off x="9593426" y="3602037"/>
            <a:ext cx="3721358" cy="2918828"/>
          </a:xfrm>
          <a:prstGeom prst="parallelogram">
            <a:avLst>
              <a:gd name="adj" fmla="val 9317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593EE71-F448-4E23-950C-C08F6373C21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2" y="90163"/>
            <a:ext cx="924839" cy="1051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95005-F6B8-4DF1-8784-9FC634794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7135"/>
            <a:ext cx="9144000" cy="1051313"/>
          </a:xfrm>
        </p:spPr>
        <p:txBody>
          <a:bodyPr>
            <a:normAutofit/>
          </a:bodyPr>
          <a:lstStyle/>
          <a:p>
            <a:r>
              <a:rPr lang="en-US" sz="5400" dirty="0"/>
              <a:t>Transmission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02" y="1401762"/>
            <a:ext cx="1450666" cy="176410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21999" y="1401762"/>
            <a:ext cx="4711623" cy="2529399"/>
            <a:chOff x="2485396" y="2274526"/>
            <a:chExt cx="4711623" cy="2529399"/>
          </a:xfrm>
        </p:grpSpPr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6BC4D04D-7255-4D55-ADC0-BBCE5CD8C9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5396" y="2274526"/>
              <a:ext cx="2360173" cy="2529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33D68DE8-B1D3-490D-83AE-54566259BC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569" y="2274527"/>
              <a:ext cx="2351450" cy="2529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C6B27A5D-7E73-48F5-B8A3-67D5EA8BFD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1508" y="1401762"/>
            <a:ext cx="3105150" cy="1466850"/>
          </a:xfrm>
          <a:prstGeom prst="rect">
            <a:avLst/>
          </a:prstGeom>
        </p:spPr>
      </p:pic>
      <p:pic>
        <p:nvPicPr>
          <p:cNvPr id="26" name="Picture 4" descr="Contents">
            <a:extLst>
              <a:ext uri="{FF2B5EF4-FFF2-40B4-BE49-F238E27FC236}">
                <a16:creationId xmlns:a16="http://schemas.microsoft.com/office/drawing/2014/main" id="{64AB1454-A7E6-45DE-BC6A-5A5781DC0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508" y="2868612"/>
            <a:ext cx="31051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Insulator Accessories Manufacturer, Manufacturer Of Insulator Accessories">
            <a:extLst>
              <a:ext uri="{FF2B5EF4-FFF2-40B4-BE49-F238E27FC236}">
                <a16:creationId xmlns:a16="http://schemas.microsoft.com/office/drawing/2014/main" id="{CC8D045F-A7A5-4A02-AE2B-360A26D37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012" y="4196962"/>
            <a:ext cx="2132436" cy="213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167671" y="4012296"/>
            <a:ext cx="5370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Porcelain, Glass &amp; Polymer Insulators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564" y="4179129"/>
            <a:ext cx="695170" cy="69989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94119" y="6006232"/>
            <a:ext cx="375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Line Hardware, Preformed wire , Dampers, OPGW and ADSS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241" y="4335461"/>
            <a:ext cx="1711758" cy="167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9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rallelogram 46">
            <a:extLst>
              <a:ext uri="{FF2B5EF4-FFF2-40B4-BE49-F238E27FC236}">
                <a16:creationId xmlns:a16="http://schemas.microsoft.com/office/drawing/2014/main" id="{42AEDFB7-0335-4E39-9423-17F7A86211D9}"/>
              </a:ext>
            </a:extLst>
          </p:cNvPr>
          <p:cNvSpPr/>
          <p:nvPr/>
        </p:nvSpPr>
        <p:spPr>
          <a:xfrm>
            <a:off x="8221306" y="2244602"/>
            <a:ext cx="5033936" cy="4273794"/>
          </a:xfrm>
          <a:prstGeom prst="parallelogram">
            <a:avLst>
              <a:gd name="adj" fmla="val 9363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57930FAD-7441-48E0-B066-AD27864771D0}"/>
              </a:ext>
            </a:extLst>
          </p:cNvPr>
          <p:cNvSpPr/>
          <p:nvPr/>
        </p:nvSpPr>
        <p:spPr>
          <a:xfrm>
            <a:off x="9593426" y="3602037"/>
            <a:ext cx="3721358" cy="2918828"/>
          </a:xfrm>
          <a:prstGeom prst="parallelogram">
            <a:avLst>
              <a:gd name="adj" fmla="val 9317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593EE71-F448-4E23-950C-C08F6373C21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2" y="90163"/>
            <a:ext cx="924839" cy="1051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95005-F6B8-4DF1-8784-9FC634794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680"/>
            <a:ext cx="9144000" cy="1051313"/>
          </a:xfrm>
        </p:spPr>
        <p:txBody>
          <a:bodyPr>
            <a:normAutofit/>
          </a:bodyPr>
          <a:lstStyle/>
          <a:p>
            <a:r>
              <a:rPr lang="en-US" sz="5400" dirty="0"/>
              <a:t>Cable Accessories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58841" y="3707676"/>
            <a:ext cx="242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15 kV &amp; 25 kV 200 A Elbow Connectors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02066" y="3589313"/>
            <a:ext cx="242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600 A. Tee Body Connectors </a:t>
            </a:r>
          </a:p>
        </p:txBody>
      </p:sp>
      <p:pic>
        <p:nvPicPr>
          <p:cNvPr id="7" name="Picture 6" descr="A group of black pipes&#10;&#10;Description automatically generated">
            <a:extLst>
              <a:ext uri="{FF2B5EF4-FFF2-40B4-BE49-F238E27FC236}">
                <a16:creationId xmlns:a16="http://schemas.microsoft.com/office/drawing/2014/main" id="{87383097-E445-A09D-E9EC-3B886F4EF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4" y="1632153"/>
            <a:ext cx="4456572" cy="4390103"/>
          </a:xfrm>
          <a:prstGeom prst="rect">
            <a:avLst/>
          </a:prstGeom>
        </p:spPr>
      </p:pic>
      <p:pic>
        <p:nvPicPr>
          <p:cNvPr id="18" name="Picture 17" descr="A black pipe with white stripes&#10;&#10;Description automatically generated">
            <a:extLst>
              <a:ext uri="{FF2B5EF4-FFF2-40B4-BE49-F238E27FC236}">
                <a16:creationId xmlns:a16="http://schemas.microsoft.com/office/drawing/2014/main" id="{3744B1EF-B5BC-FDF0-CADB-C8DBFC2548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391" r="24334" b="-391"/>
          <a:stretch/>
        </p:blipFill>
        <p:spPr>
          <a:xfrm rot="16200000">
            <a:off x="8116519" y="1552674"/>
            <a:ext cx="2281085" cy="1925639"/>
          </a:xfrm>
          <a:prstGeom prst="rect">
            <a:avLst/>
          </a:prstGeom>
        </p:spPr>
      </p:pic>
      <p:pic>
        <p:nvPicPr>
          <p:cNvPr id="20" name="Picture 19" descr="A black metal pipe on a blue surface&#10;&#10;Description automatically generated">
            <a:extLst>
              <a:ext uri="{FF2B5EF4-FFF2-40B4-BE49-F238E27FC236}">
                <a16:creationId xmlns:a16="http://schemas.microsoft.com/office/drawing/2014/main" id="{BD0B94E4-1901-666B-468E-18557233EE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3" t="6566" r="22177" b="5207"/>
          <a:stretch/>
        </p:blipFill>
        <p:spPr>
          <a:xfrm>
            <a:off x="5474377" y="1587232"/>
            <a:ext cx="2281085" cy="17555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CF0A093-FA56-616B-013F-E0C3DF8A1C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19588" y="4655846"/>
            <a:ext cx="2036625" cy="13692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EF828B4-A49F-D4D6-2064-911FAA3673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462" y="4584837"/>
            <a:ext cx="1969491" cy="15113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C65765B-FDA8-C205-C2F9-41DA94C3FAC9}"/>
              </a:ext>
            </a:extLst>
          </p:cNvPr>
          <p:cNvSpPr txBox="1"/>
          <p:nvPr/>
        </p:nvSpPr>
        <p:spPr>
          <a:xfrm>
            <a:off x="3751317" y="5642855"/>
            <a:ext cx="242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15 kV &amp; 25 kV 200 A Bushing Inserts </a:t>
            </a:r>
          </a:p>
        </p:txBody>
      </p:sp>
    </p:spTree>
    <p:extLst>
      <p:ext uri="{BB962C8B-B14F-4D97-AF65-F5344CB8AC3E}">
        <p14:creationId xmlns:p14="http://schemas.microsoft.com/office/powerpoint/2010/main" val="1603349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8A9E7-2E63-1939-E359-D8F9C2D16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rallelogram 46">
            <a:extLst>
              <a:ext uri="{FF2B5EF4-FFF2-40B4-BE49-F238E27FC236}">
                <a16:creationId xmlns:a16="http://schemas.microsoft.com/office/drawing/2014/main" id="{7809C0CC-FD25-B3FB-CDF9-2125620176D7}"/>
              </a:ext>
            </a:extLst>
          </p:cNvPr>
          <p:cNvSpPr/>
          <p:nvPr/>
        </p:nvSpPr>
        <p:spPr>
          <a:xfrm>
            <a:off x="8221306" y="2244602"/>
            <a:ext cx="5033936" cy="4273794"/>
          </a:xfrm>
          <a:prstGeom prst="parallelogram">
            <a:avLst>
              <a:gd name="adj" fmla="val 9363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12442CAC-A3B5-8A05-8D52-0B67AD070D5E}"/>
              </a:ext>
            </a:extLst>
          </p:cNvPr>
          <p:cNvSpPr/>
          <p:nvPr/>
        </p:nvSpPr>
        <p:spPr>
          <a:xfrm>
            <a:off x="9593426" y="3602037"/>
            <a:ext cx="3721358" cy="2918828"/>
          </a:xfrm>
          <a:prstGeom prst="parallelogram">
            <a:avLst>
              <a:gd name="adj" fmla="val 9317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2585943-E596-47A9-9792-930DB197F4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2" y="90163"/>
            <a:ext cx="924839" cy="1051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402945-A533-B892-EF46-73AAF90E3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7135"/>
            <a:ext cx="9144000" cy="1051313"/>
          </a:xfrm>
        </p:spPr>
        <p:txBody>
          <a:bodyPr>
            <a:normAutofit/>
          </a:bodyPr>
          <a:lstStyle/>
          <a:p>
            <a:r>
              <a:rPr lang="en-US" sz="5400" dirty="0"/>
              <a:t>What Makes us different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55AFE-89BC-4A4B-1C0C-66F2FABF2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388448"/>
            <a:ext cx="10030691" cy="5252497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Company was designed and built to compete in the commodity products business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All back office outside U.S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All Inside Sales outside the U.S 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Low costs of operation.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Powerful Domestic and International Logistic capabilities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2 Warehouses: Wallace NC, Morrow GA – 100,000sqf.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Very capable International and domestic logistics crews.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State of the art ERP system (</a:t>
            </a:r>
            <a:r>
              <a:rPr lang="en-US" sz="2400" dirty="0" err="1"/>
              <a:t>Netsuite</a:t>
            </a:r>
            <a:r>
              <a:rPr lang="en-US" sz="2400" dirty="0"/>
              <a:t>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Highest level Domestic Sales executives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Nimble, aggressive.</a:t>
            </a:r>
          </a:p>
        </p:txBody>
      </p:sp>
    </p:spTree>
    <p:extLst>
      <p:ext uri="{BB962C8B-B14F-4D97-AF65-F5344CB8AC3E}">
        <p14:creationId xmlns:p14="http://schemas.microsoft.com/office/powerpoint/2010/main" val="114951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-2132808"/>
            <a:ext cx="7173895" cy="7173895"/>
          </a:xfrm>
          <a:custGeom>
            <a:avLst/>
            <a:gdLst/>
            <a:ahLst/>
            <a:cxnLst/>
            <a:rect l="l" t="t" r="r" b="b"/>
            <a:pathLst>
              <a:path w="10760843" h="10760843">
                <a:moveTo>
                  <a:pt x="0" y="0"/>
                </a:moveTo>
                <a:lnTo>
                  <a:pt x="10760843" y="0"/>
                </a:lnTo>
                <a:lnTo>
                  <a:pt x="10760843" y="10760843"/>
                </a:lnTo>
                <a:lnTo>
                  <a:pt x="0" y="107608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TextBox 5"/>
          <p:cNvSpPr txBox="1"/>
          <p:nvPr/>
        </p:nvSpPr>
        <p:spPr>
          <a:xfrm>
            <a:off x="266218" y="575300"/>
            <a:ext cx="6817487" cy="16660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spc="365" dirty="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HR Supporting Vanguard’s Growth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9192" y="3100323"/>
            <a:ext cx="10864551" cy="446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spcBef>
                <a:spcPct val="0"/>
              </a:spcBef>
            </a:pPr>
            <a:r>
              <a:rPr lang="en-US" sz="2666" spc="434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Recognizing Our Need for Scalable HR Leadership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20456" y="3786782"/>
            <a:ext cx="8229600" cy="23254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0836" lvl="1" indent="-150418" algn="ctr">
              <a:lnSpc>
                <a:spcPts val="1951"/>
              </a:lnSpc>
              <a:buFont typeface="Arial"/>
              <a:buChar char="•"/>
            </a:pPr>
            <a:r>
              <a:rPr lang="en-US" sz="2400" spc="191" dirty="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Vanguard Hired a part-time Executive level Consultant (Sue Dunlap) as HR Director to establish strong systems, structure, and long-term HR stability.</a:t>
            </a:r>
          </a:p>
          <a:p>
            <a:pPr marL="300836" lvl="1" indent="-150418" algn="ctr">
              <a:lnSpc>
                <a:spcPts val="1951"/>
              </a:lnSpc>
              <a:buFont typeface="Arial"/>
              <a:buChar char="•"/>
            </a:pPr>
            <a:r>
              <a:rPr lang="en-US" sz="2400" spc="191" dirty="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Brought on a dedicated HR Coordinator as the main point of contact between the HR Director and the company.</a:t>
            </a:r>
          </a:p>
          <a:p>
            <a:pPr marL="300836" lvl="1" indent="-150418" algn="ctr">
              <a:lnSpc>
                <a:spcPts val="1951"/>
              </a:lnSpc>
              <a:buFont typeface="Arial"/>
              <a:buChar char="•"/>
            </a:pPr>
            <a:r>
              <a:rPr lang="en-US" sz="2400" spc="191" dirty="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Together, the HR Coordinator and HR Director maintain policies, ensure compliance, and develop new programs that support Vanguard’s growth.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5554361" cy="6970896"/>
          </a:xfrm>
          <a:custGeom>
            <a:avLst/>
            <a:gdLst/>
            <a:ahLst/>
            <a:cxnLst/>
            <a:rect l="l" t="t" r="r" b="b"/>
            <a:pathLst>
              <a:path w="8331541" h="10456344">
                <a:moveTo>
                  <a:pt x="0" y="0"/>
                </a:moveTo>
                <a:lnTo>
                  <a:pt x="8331541" y="0"/>
                </a:lnTo>
                <a:lnTo>
                  <a:pt x="8331541" y="10456344"/>
                </a:lnTo>
                <a:lnTo>
                  <a:pt x="0" y="104563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TextBox 3"/>
          <p:cNvSpPr txBox="1"/>
          <p:nvPr/>
        </p:nvSpPr>
        <p:spPr>
          <a:xfrm>
            <a:off x="237638" y="1152805"/>
            <a:ext cx="5079085" cy="4596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0"/>
              </a:lnSpc>
              <a:spcBef>
                <a:spcPct val="0"/>
              </a:spcBef>
            </a:pPr>
            <a:r>
              <a:rPr lang="en-US" sz="6492" spc="1058" dirty="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HR - What Sets Vanguard Apart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96895" y="654050"/>
            <a:ext cx="7270809" cy="621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8"/>
              </a:lnSpc>
              <a:spcBef>
                <a:spcPct val="0"/>
              </a:spcBef>
            </a:pPr>
            <a:r>
              <a:rPr lang="en-US" sz="1791" spc="292" dirty="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Programs That Drive Employee Wellbeing &amp; Company Success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013493" y="1407073"/>
            <a:ext cx="5295751" cy="5096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8468" lvl="1" indent="-149234" algn="ctr">
              <a:lnSpc>
                <a:spcPts val="2129"/>
              </a:lnSpc>
              <a:buFont typeface="Arial"/>
              <a:buChar char="•"/>
            </a:pPr>
            <a:r>
              <a:rPr lang="en-US" sz="1382" spc="225" dirty="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Employee Referral Program – rewarding employees who help bring strong talent into the organization.</a:t>
            </a:r>
          </a:p>
          <a:p>
            <a:pPr marL="298468" lvl="1" indent="-149234" algn="ctr">
              <a:lnSpc>
                <a:spcPts val="2129"/>
              </a:lnSpc>
              <a:buFont typeface="Arial"/>
              <a:buChar char="•"/>
            </a:pPr>
            <a:r>
              <a:rPr lang="en-US" sz="1382" spc="225" dirty="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Immigration Sponsorship – supporting our back-office team by sponsoring work visas and pathways to U.S. residency.</a:t>
            </a:r>
          </a:p>
          <a:p>
            <a:pPr marL="298468" lvl="1" indent="-149234" algn="ctr">
              <a:lnSpc>
                <a:spcPts val="2129"/>
              </a:lnSpc>
              <a:buFont typeface="Arial"/>
              <a:buChar char="•"/>
            </a:pPr>
            <a:r>
              <a:rPr lang="en-US" sz="1382" spc="225" dirty="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Holiday Schedule – two full weeks off from Christmas through New Year’s, with skeleton hours replaced throughout the year.</a:t>
            </a:r>
          </a:p>
          <a:p>
            <a:pPr marL="298468" lvl="1" indent="-149234" algn="ctr">
              <a:lnSpc>
                <a:spcPts val="2129"/>
              </a:lnSpc>
              <a:buFont typeface="Arial"/>
              <a:buChar char="•"/>
            </a:pPr>
            <a:r>
              <a:rPr lang="en-US" sz="1382" spc="225" dirty="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Generous Holiday Schedule (Paid Holidays) – strong holiday programs for back-office employees; each division follows its own holiday calendar.</a:t>
            </a:r>
          </a:p>
          <a:p>
            <a:pPr marL="298468" lvl="1" indent="-149234" algn="ctr">
              <a:lnSpc>
                <a:spcPts val="2129"/>
              </a:lnSpc>
              <a:buFont typeface="Arial"/>
              <a:buChar char="•"/>
            </a:pPr>
            <a:r>
              <a:rPr lang="en-US" sz="1382" spc="225" dirty="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Subsidized Employee Benefits – Vanguard covers a large portion of benefit costs to keep expenses low for employees.</a:t>
            </a:r>
          </a:p>
          <a:p>
            <a:pPr marL="298468" lvl="1" indent="-149234" algn="ctr">
              <a:lnSpc>
                <a:spcPts val="2129"/>
              </a:lnSpc>
              <a:buFont typeface="Arial"/>
              <a:buChar char="•"/>
            </a:pPr>
            <a:r>
              <a:rPr lang="en-US" sz="1382" spc="225" dirty="0">
                <a:solidFill>
                  <a:srgbClr val="000000"/>
                </a:solidFill>
                <a:latin typeface="Bitter"/>
                <a:ea typeface="Bitter"/>
                <a:cs typeface="Bitter"/>
                <a:sym typeface="Bitter"/>
              </a:rPr>
              <a:t>Semi-Annual Company Meetings – destination-based meetings bringing teams together for collaboration, culture, and strategic alignment.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8550b2-e0c5-4ad3-9e84-1f88a8ced469" xsi:nil="true"/>
    <lcf76f155ced4ddcb4097134ff3c332f xmlns="6d131246-3dc3-4778-92b6-876ef9b2469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502AA6C32F2140B82E5957E1A1332D" ma:contentTypeVersion="13" ma:contentTypeDescription="Create a new document." ma:contentTypeScope="" ma:versionID="b6b82a1b0ac5739562be2edbd3c01593">
  <xsd:schema xmlns:xsd="http://www.w3.org/2001/XMLSchema" xmlns:xs="http://www.w3.org/2001/XMLSchema" xmlns:p="http://schemas.microsoft.com/office/2006/metadata/properties" xmlns:ns2="6d131246-3dc3-4778-92b6-876ef9b2469e" xmlns:ns3="a88550b2-e0c5-4ad3-9e84-1f88a8ced469" targetNamespace="http://schemas.microsoft.com/office/2006/metadata/properties" ma:root="true" ma:fieldsID="541009136fad4faf1e1a44f7dede7480" ns2:_="" ns3:_="">
    <xsd:import namespace="6d131246-3dc3-4778-92b6-876ef9b2469e"/>
    <xsd:import namespace="a88550b2-e0c5-4ad3-9e84-1f88a8ced4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31246-3dc3-4778-92b6-876ef9b24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323d3cf-7df0-4cd7-b500-e1c564e6a4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550b2-e0c5-4ad3-9e84-1f88a8ced46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e92daca-330c-4ab2-9c8c-05be2bf30b07}" ma:internalName="TaxCatchAll" ma:showField="CatchAllData" ma:web="a88550b2-e0c5-4ad3-9e84-1f88a8ced4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8BA2C7-35E9-4226-80FE-7F7DFD223496}">
  <ds:schemaRefs>
    <ds:schemaRef ds:uri="http://schemas.microsoft.com/office/2006/metadata/properties"/>
    <ds:schemaRef ds:uri="http://schemas.microsoft.com/office/infopath/2007/PartnerControls"/>
    <ds:schemaRef ds:uri="7edc6d12-9142-4f78-9075-a42df339828b"/>
    <ds:schemaRef ds:uri="529b7ce0-599a-4193-aead-1848623c2163"/>
  </ds:schemaRefs>
</ds:datastoreItem>
</file>

<file path=customXml/itemProps2.xml><?xml version="1.0" encoding="utf-8"?>
<ds:datastoreItem xmlns:ds="http://schemas.openxmlformats.org/officeDocument/2006/customXml" ds:itemID="{A7E6747A-ACA5-4CA2-ABCB-F7543F5936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81B3DA-4647-4AE2-A66F-A617039B1306}"/>
</file>

<file path=docProps/app.xml><?xml version="1.0" encoding="utf-8"?>
<Properties xmlns="http://schemas.openxmlformats.org/officeDocument/2006/extended-properties" xmlns:vt="http://schemas.openxmlformats.org/officeDocument/2006/docPropsVTypes">
  <TotalTime>15715</TotalTime>
  <Words>464</Words>
  <Application>Microsoft Macintosh PowerPoint</Application>
  <PresentationFormat>Widescreen</PresentationFormat>
  <Paragraphs>60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Bitter</vt:lpstr>
      <vt:lpstr>Calibri</vt:lpstr>
      <vt:lpstr>Calibri Light</vt:lpstr>
      <vt:lpstr>Office Theme</vt:lpstr>
      <vt:lpstr>Vanguard Electric, LLC</vt:lpstr>
      <vt:lpstr>What we do</vt:lpstr>
      <vt:lpstr>Substation</vt:lpstr>
      <vt:lpstr>Distribution</vt:lpstr>
      <vt:lpstr>Transmission</vt:lpstr>
      <vt:lpstr>Cable Accessories </vt:lpstr>
      <vt:lpstr>What Makes us different</vt:lpstr>
      <vt:lpstr>PowerPoint Presentation</vt:lpstr>
      <vt:lpstr>PowerPoint Presentation</vt:lpstr>
      <vt:lpstr>Intra-Group Collaborations</vt:lpstr>
      <vt:lpstr>North American Customers </vt:lpstr>
      <vt:lpstr>Thank you.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Hybrid Insulator</dc:title>
  <dc:creator>Salvador Navarrete</dc:creator>
  <cp:lastModifiedBy>Alvaro Cantillo</cp:lastModifiedBy>
  <cp:revision>146</cp:revision>
  <cp:lastPrinted>2018-07-27T23:57:13Z</cp:lastPrinted>
  <dcterms:created xsi:type="dcterms:W3CDTF">2018-07-19T21:21:53Z</dcterms:created>
  <dcterms:modified xsi:type="dcterms:W3CDTF">2025-11-17T22:46:03Z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0x010100E8502AA6C32F2140B82E5957E1A1332D</vt:lpwstr>
  </property>
  <property fmtid="{D5CDD505-2E9C-101B-9397-08002B2CF9AE}" pid="3" name="Order">
    <vt:r8>4800</vt:r8>
  </property>
  <property fmtid="{D5CDD505-2E9C-101B-9397-08002B2CF9AE}" pid="4" name="MediaServiceImageTags">
    <vt:lpwstr/>
  </property>
</Properties>
</file>