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13480403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C3DE8A-1591-12FB-4305-540B36CDC5BE}" v="2" dt="2025-11-19T13:25:58.0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11" Type="http://schemas.openxmlformats.org/officeDocument/2006/relationships/customXml" Target="../customXml/item3.xml"/><Relationship Id="rId5" Type="http://schemas.openxmlformats.org/officeDocument/2006/relationships/viewProps" Target="viewProps.xml"/><Relationship Id="rId10" Type="http://schemas.openxmlformats.org/officeDocument/2006/relationships/customXml" Target="../customXml/item2.xml"/><Relationship Id="rId4" Type="http://schemas.openxmlformats.org/officeDocument/2006/relationships/presProps" Target="presProps.xml"/><Relationship Id="rId9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4C72-BD74-4A7F-A0F7-02E0AFB73217}" type="datetimeFigureOut"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5042B-9414-4B06-AA19-F8194B8340D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14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533DD-3F06-CC66-68C6-78A1073A8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33CBAD-3C9A-85B4-AD26-9A1211606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8745CD-58A0-917E-6E1D-8D14DF8610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337D6-727B-7FCC-F5B6-384629C0DB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1CF35-E317-46BB-9392-829E393645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913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943897"/>
            <a:ext cx="5191125" cy="505869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023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6FA87-5E65-B324-EC0C-0779DD8D5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7">
            <a:extLst>
              <a:ext uri="{FF2B5EF4-FFF2-40B4-BE49-F238E27FC236}">
                <a16:creationId xmlns:a16="http://schemas.microsoft.com/office/drawing/2014/main" id="{8954C322-05C0-D4CF-8E41-E176D4EB59CF}"/>
              </a:ext>
            </a:extLst>
          </p:cNvPr>
          <p:cNvSpPr/>
          <p:nvPr/>
        </p:nvSpPr>
        <p:spPr>
          <a:xfrm flipH="1">
            <a:off x="-35442" y="-70339"/>
            <a:ext cx="12315894" cy="6928339"/>
          </a:xfrm>
          <a:prstGeom prst="rect">
            <a:avLst/>
          </a:prstGeom>
          <a:gradFill flip="none" rotWithShape="1">
            <a:gsLst>
              <a:gs pos="100000">
                <a:srgbClr val="001F4C"/>
              </a:gs>
              <a:gs pos="680">
                <a:srgbClr val="0057D6"/>
              </a:gs>
              <a:gs pos="35000">
                <a:srgbClr val="004DBE"/>
              </a:gs>
              <a:gs pos="67000">
                <a:srgbClr val="003D9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A9214A-4003-C97F-14A6-BE8B00F3D22F}"/>
              </a:ext>
            </a:extLst>
          </p:cNvPr>
          <p:cNvSpPr txBox="1"/>
          <p:nvPr/>
        </p:nvSpPr>
        <p:spPr>
          <a:xfrm>
            <a:off x="361833" y="90458"/>
            <a:ext cx="6524625" cy="707886"/>
          </a:xfrm>
          <a:prstGeom prst="rect">
            <a:avLst/>
          </a:prstGeom>
          <a:noFill/>
          <a:effectLst>
            <a:outerShdw blurRad="12700" dist="12700" dir="2700000" algn="tl" rotWithShape="0">
              <a:schemeClr val="tx1">
                <a:alpha val="2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1" i="0" u="none" strike="noStrike" cap="none" spc="30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Fashion Script Personal Use" panose="02000500000000000000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EMPLOYEE WELL BEING</a:t>
            </a:r>
            <a:endParaRPr kumimoji="0" lang="id-ID" sz="4000" b="0" i="0" u="none" strike="noStrike" kern="1200" cap="all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B765E4B-2FF8-BFF4-D103-ACE6A2A06CF3}"/>
              </a:ext>
            </a:extLst>
          </p:cNvPr>
          <p:cNvCxnSpPr>
            <a:cxnSpLocks/>
          </p:cNvCxnSpPr>
          <p:nvPr/>
        </p:nvCxnSpPr>
        <p:spPr>
          <a:xfrm>
            <a:off x="0" y="1171042"/>
            <a:ext cx="6753225" cy="0"/>
          </a:xfrm>
          <a:prstGeom prst="line">
            <a:avLst/>
          </a:prstGeom>
          <a:ln w="63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A black and white logo with blue square&#10;&#10;Description automatically generated">
            <a:extLst>
              <a:ext uri="{FF2B5EF4-FFF2-40B4-BE49-F238E27FC236}">
                <a16:creationId xmlns:a16="http://schemas.microsoft.com/office/drawing/2014/main" id="{4234C114-697E-2816-8A11-D14E6AB06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527" y="287023"/>
            <a:ext cx="1737640" cy="609599"/>
          </a:xfrm>
          <a:prstGeom prst="rect">
            <a:avLst/>
          </a:prstGeom>
        </p:spPr>
      </p:pic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51D90C6A-B46D-585C-844B-2672C5C93848}"/>
              </a:ext>
            </a:extLst>
          </p:cNvPr>
          <p:cNvSpPr txBox="1">
            <a:spLocks/>
          </p:cNvSpPr>
          <p:nvPr/>
        </p:nvSpPr>
        <p:spPr>
          <a:xfrm>
            <a:off x="-35442" y="6501741"/>
            <a:ext cx="12192000" cy="359041"/>
          </a:xfrm>
          <a:prstGeom prst="rect">
            <a:avLst/>
          </a:prstGeom>
          <a:effectLst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92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Copyright 2025 Systems with Intelligence Inc.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40D857-18FE-E7EF-7199-5485C9599547}"/>
              </a:ext>
            </a:extLst>
          </p:cNvPr>
          <p:cNvSpPr txBox="1"/>
          <p:nvPr/>
        </p:nvSpPr>
        <p:spPr>
          <a:xfrm>
            <a:off x="507378" y="6380329"/>
            <a:ext cx="4198310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Fashion Script Personal Use" panose="02000500000000000000" pitchFamily="2" charset="0"/>
                <a:cs typeface="Aharoni" panose="02010803020104030203" pitchFamily="2" charset="-79"/>
              </a:rPr>
              <a:t>TOUCHLESS</a:t>
            </a:r>
            <a:r>
              <a:rPr kumimoji="0" lang="en-US" sz="1200" b="0" i="0" u="none" strike="noStrike" kern="1200" cap="none" spc="30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Fashion Script Personal Use" panose="02000500000000000000" pitchFamily="2" charset="0"/>
                <a:cs typeface="Aharoni" panose="02010803020104030203" pitchFamily="2" charset="-79"/>
              </a:rPr>
              <a:t>TM</a:t>
            </a:r>
            <a:r>
              <a:rPr kumimoji="0" lang="en-US" sz="12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Fashion Script Personal Use" panose="02000500000000000000" pitchFamily="2" charset="0"/>
                <a:cs typeface="Aharoni" panose="02010803020104030203" pitchFamily="2" charset="-79"/>
              </a:rPr>
              <a:t> </a:t>
            </a: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Fashion Script Personal Use" panose="02000500000000000000" pitchFamily="2" charset="0"/>
                <a:cs typeface="Aharoni" panose="02010803020104030203" pitchFamily="2" charset="-79"/>
              </a:rPr>
              <a:t>MONITORING SOLUTIONS</a:t>
            </a:r>
            <a:endParaRPr kumimoji="0" lang="id-ID" sz="12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Fashion Script Personal Use" panose="02000500000000000000" pitchFamily="2" charset="0"/>
              <a:cs typeface="Aharoni" panose="02010803020104030203" pitchFamily="2" charset="-79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0497B6-4C7B-F096-F5E9-E54AE3EE8882}"/>
              </a:ext>
            </a:extLst>
          </p:cNvPr>
          <p:cNvCxnSpPr/>
          <p:nvPr/>
        </p:nvCxnSpPr>
        <p:spPr>
          <a:xfrm>
            <a:off x="4471430" y="6541626"/>
            <a:ext cx="78090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Employee Health and Wellbeing | HR Consultancy | Centric HR">
            <a:extLst>
              <a:ext uri="{FF2B5EF4-FFF2-40B4-BE49-F238E27FC236}">
                <a16:creationId xmlns:a16="http://schemas.microsoft.com/office/drawing/2014/main" id="{D8F9705E-C26F-5167-A9B8-A744C7404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470" y="2257784"/>
            <a:ext cx="3599060" cy="359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F95A3A-AB3A-8E35-3DBA-313646FC8EBD}"/>
              </a:ext>
            </a:extLst>
          </p:cNvPr>
          <p:cNvSpPr txBox="1"/>
          <p:nvPr/>
        </p:nvSpPr>
        <p:spPr>
          <a:xfrm>
            <a:off x="4888486" y="1327427"/>
            <a:ext cx="2415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Annual Goal Setting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Learning Plans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Training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On-the job stretch assignments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Lunch and Learns</a:t>
            </a:r>
            <a:endParaRPr lang="en-CA" sz="1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D5ABB3-A4C5-C94D-DF77-29EEC7B81933}"/>
              </a:ext>
            </a:extLst>
          </p:cNvPr>
          <p:cNvSpPr txBox="1"/>
          <p:nvPr/>
        </p:nvSpPr>
        <p:spPr>
          <a:xfrm>
            <a:off x="7933630" y="3535450"/>
            <a:ext cx="3028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Team Building Events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Company BBQs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Annual Holiday Party with Partners/Spouses</a:t>
            </a:r>
          </a:p>
        </p:txBody>
      </p:sp>
      <p:pic>
        <p:nvPicPr>
          <p:cNvPr id="43" name="Picture 4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F76DD156-3AE8-3247-076F-B42DD7802B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121" y="1378790"/>
            <a:ext cx="3877046" cy="163261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EC4181A-CBBC-CBAE-A289-48EACDAE50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9418" y="4622410"/>
            <a:ext cx="3075300" cy="173139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9F7D922-9E8D-589D-42BE-C85A3197CA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83" y="4573538"/>
            <a:ext cx="2899845" cy="163261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A117E4B-F902-03EF-A710-C6DD51E80A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782" y="1395387"/>
            <a:ext cx="3028660" cy="170385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50FDCB4-5620-5D00-3FD2-3E22C17C5A23}"/>
              </a:ext>
            </a:extLst>
          </p:cNvPr>
          <p:cNvSpPr txBox="1"/>
          <p:nvPr/>
        </p:nvSpPr>
        <p:spPr>
          <a:xfrm>
            <a:off x="6753225" y="5287589"/>
            <a:ext cx="3028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Comprehensive Benefits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Vacation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Compensation</a:t>
            </a:r>
            <a:endParaRPr lang="en-CA" sz="1200" dirty="0">
              <a:solidFill>
                <a:schemeClr val="bg1"/>
              </a:solidFill>
            </a:endParaRPr>
          </a:p>
          <a:p>
            <a:pPr algn="ctr"/>
            <a:r>
              <a:rPr lang="en-CA" sz="1200" dirty="0">
                <a:solidFill>
                  <a:schemeClr val="bg1"/>
                </a:solidFill>
              </a:rPr>
              <a:t>ESOP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97C7B09-6E92-C7B4-CB75-985F64DC4E46}"/>
              </a:ext>
            </a:extLst>
          </p:cNvPr>
          <p:cNvSpPr txBox="1"/>
          <p:nvPr/>
        </p:nvSpPr>
        <p:spPr>
          <a:xfrm>
            <a:off x="2533403" y="5217416"/>
            <a:ext cx="3028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Lunch Walks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Ergonomic Reviews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Flexible working location / hours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Health and Safety Committee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B67828-147B-37E7-1C7E-C7E83A05E2C6}"/>
              </a:ext>
            </a:extLst>
          </p:cNvPr>
          <p:cNvSpPr txBox="1"/>
          <p:nvPr/>
        </p:nvSpPr>
        <p:spPr>
          <a:xfrm>
            <a:off x="2012226" y="3551438"/>
            <a:ext cx="3028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Charity Events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Fun Runs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Sports Teams</a:t>
            </a:r>
          </a:p>
          <a:p>
            <a:pPr algn="ctr"/>
            <a:endParaRPr lang="en-US" sz="1200" dirty="0">
              <a:solidFill>
                <a:schemeClr val="bg1"/>
              </a:solidFill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85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502AA6C32F2140B82E5957E1A1332D" ma:contentTypeVersion="13" ma:contentTypeDescription="Create a new document." ma:contentTypeScope="" ma:versionID="b6b82a1b0ac5739562be2edbd3c01593">
  <xsd:schema xmlns:xsd="http://www.w3.org/2001/XMLSchema" xmlns:xs="http://www.w3.org/2001/XMLSchema" xmlns:p="http://schemas.microsoft.com/office/2006/metadata/properties" xmlns:ns2="6d131246-3dc3-4778-92b6-876ef9b2469e" xmlns:ns3="a88550b2-e0c5-4ad3-9e84-1f88a8ced469" targetNamespace="http://schemas.microsoft.com/office/2006/metadata/properties" ma:root="true" ma:fieldsID="541009136fad4faf1e1a44f7dede7480" ns2:_="" ns3:_="">
    <xsd:import namespace="6d131246-3dc3-4778-92b6-876ef9b2469e"/>
    <xsd:import namespace="a88550b2-e0c5-4ad3-9e84-1f88a8ced4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131246-3dc3-4778-92b6-876ef9b246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323d3cf-7df0-4cd7-b500-e1c564e6a4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8550b2-e0c5-4ad3-9e84-1f88a8ced46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e92daca-330c-4ab2-9c8c-05be2bf30b07}" ma:internalName="TaxCatchAll" ma:showField="CatchAllData" ma:web="a88550b2-e0c5-4ad3-9e84-1f88a8ced4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d131246-3dc3-4778-92b6-876ef9b2469e">
      <Terms xmlns="http://schemas.microsoft.com/office/infopath/2007/PartnerControls"/>
    </lcf76f155ced4ddcb4097134ff3c332f>
    <TaxCatchAll xmlns="a88550b2-e0c5-4ad3-9e84-1f88a8ced469" xsi:nil="true"/>
  </documentManagement>
</p:properties>
</file>

<file path=customXml/itemProps1.xml><?xml version="1.0" encoding="utf-8"?>
<ds:datastoreItem xmlns:ds="http://schemas.openxmlformats.org/officeDocument/2006/customXml" ds:itemID="{47E4947D-1EB6-4FDB-B60C-6257E65188CF}"/>
</file>

<file path=customXml/itemProps2.xml><?xml version="1.0" encoding="utf-8"?>
<ds:datastoreItem xmlns:ds="http://schemas.openxmlformats.org/officeDocument/2006/customXml" ds:itemID="{FACF724D-68FA-4040-9905-578C5A23F955}"/>
</file>

<file path=customXml/itemProps3.xml><?xml version="1.0" encoding="utf-8"?>
<ds:datastoreItem xmlns:ds="http://schemas.openxmlformats.org/officeDocument/2006/customXml" ds:itemID="{6888E0A2-513D-4430-8786-A245E62FA1D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7</cp:revision>
  <dcterms:created xsi:type="dcterms:W3CDTF">2013-07-15T20:26:40Z</dcterms:created>
  <dcterms:modified xsi:type="dcterms:W3CDTF">2025-11-19T13:32:55Z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0x010100E8502AA6C32F2140B82E5957E1A1332D</vt:lpwstr>
  </property>
</Properties>
</file>