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9" r:id="rId5"/>
    <p:sldId id="256" r:id="rId6"/>
    <p:sldId id="325" r:id="rId7"/>
    <p:sldId id="321" r:id="rId8"/>
    <p:sldId id="337" r:id="rId9"/>
    <p:sldId id="327" r:id="rId10"/>
    <p:sldId id="308" r:id="rId11"/>
    <p:sldId id="331" r:id="rId12"/>
    <p:sldId id="297" r:id="rId13"/>
    <p:sldId id="330" r:id="rId14"/>
    <p:sldId id="328" r:id="rId15"/>
    <p:sldId id="277" r:id="rId16"/>
    <p:sldId id="332" r:id="rId17"/>
    <p:sldId id="296" r:id="rId18"/>
    <p:sldId id="334" r:id="rId19"/>
    <p:sldId id="262" r:id="rId20"/>
    <p:sldId id="335" r:id="rId21"/>
    <p:sldId id="339" r:id="rId22"/>
    <p:sldId id="314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24"/>
    <a:srgbClr val="F5F0EB"/>
    <a:srgbClr val="28292B"/>
    <a:srgbClr val="FFE7E7"/>
    <a:srgbClr val="FFDDDD"/>
    <a:srgbClr val="F7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6B8BD-C9DB-494D-90EE-E3FF1012671A}" v="688" dt="2025-11-05T17:21:21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BA590-FEF6-457A-AB7F-B5654B79103D}" type="doc">
      <dgm:prSet loTypeId="urn:microsoft.com/office/officeart/2005/8/layout/pList2" loCatId="pictur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00AD1BE-90E0-4B7F-A8DC-A2576516C84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US" sz="1400" b="1" dirty="0">
              <a:latin typeface="Open Sans" pitchFamily="2" charset="0"/>
              <a:ea typeface="Open Sans" pitchFamily="2" charset="0"/>
              <a:cs typeface="Open Sans" pitchFamily="2" charset="0"/>
            </a:rPr>
            <a:t>Small &amp; Medium Power Transformer (SPT &amp; MPT)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</a:t>
          </a:r>
          <a:r>
            <a:rPr lang="en-US" sz="1200" b="0" dirty="0">
              <a:latin typeface="Open Sans" pitchFamily="2" charset="0"/>
              <a:ea typeface="Open Sans" pitchFamily="2" charset="0"/>
              <a:cs typeface="Open Sans" pitchFamily="2" charset="0"/>
            </a:rPr>
            <a:t>240 kV</a:t>
          </a:r>
          <a:br>
            <a:rPr lang="en-US" sz="1200" b="0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sz="12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</a:t>
          </a:r>
          <a:r>
            <a:rPr lang="en-US" sz="1200" b="0" dirty="0">
              <a:latin typeface="Open Sans" pitchFamily="2" charset="0"/>
              <a:ea typeface="Open Sans" pitchFamily="2" charset="0"/>
              <a:cs typeface="Open Sans" pitchFamily="2" charset="0"/>
            </a:rPr>
            <a:t>100 MVA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CA" sz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sz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 – Nuclear Industrial – Renewables – Mining - Petrochemical</a:t>
          </a:r>
          <a:endParaRPr lang="en-US" sz="1200" b="1" i="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 i="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dirty="0">
              <a:latin typeface="Open Sans" pitchFamily="2" charset="0"/>
              <a:ea typeface="Open Sans" pitchFamily="2" charset="0"/>
              <a:cs typeface="Open Sans" pitchFamily="2" charset="0"/>
            </a:rPr>
            <a:t>Facility: Maple, 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>
              <a:latin typeface="Open Sans" pitchFamily="2" charset="0"/>
              <a:ea typeface="Open Sans" pitchFamily="2" charset="0"/>
              <a:cs typeface="Open Sans" pitchFamily="2" charset="0"/>
            </a:rPr>
            <a:t>12,000sqm – 100-ton crane capacity</a:t>
          </a:r>
        </a:p>
      </dgm:t>
    </dgm:pt>
    <dgm:pt modelId="{572BD942-69DD-41C2-B500-561421105875}" type="parTrans" cxnId="{258016D5-06D9-49BD-941A-4CB11B3493C0}">
      <dgm:prSet/>
      <dgm:spPr/>
      <dgm:t>
        <a:bodyPr/>
        <a:lstStyle/>
        <a:p>
          <a:endParaRPr lang="en-US"/>
        </a:p>
      </dgm:t>
    </dgm:pt>
    <dgm:pt modelId="{784A5276-A12B-4002-8027-4D0B6D4D439C}" type="sibTrans" cxnId="{258016D5-06D9-49BD-941A-4CB11B3493C0}">
      <dgm:prSet/>
      <dgm:spPr/>
      <dgm:t>
        <a:bodyPr/>
        <a:lstStyle/>
        <a:p>
          <a:endParaRPr lang="en-US"/>
        </a:p>
      </dgm:t>
    </dgm:pt>
    <dgm:pt modelId="{FA4B23AE-E5B9-472D-8532-0CA16079D1A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Large Power Transformer (LPT)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550 kV</a:t>
          </a:r>
          <a:b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750 MVA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0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CA" sz="1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Utilities/Transmission – Power Generation – Heavy Industry</a:t>
          </a:r>
          <a:endParaRPr lang="en-US" sz="1200" b="0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Facility: </a:t>
          </a:r>
          <a:r>
            <a:rPr lang="en-US" sz="1200" b="1" i="0" kern="1200" dirty="0" err="1">
              <a:latin typeface="Open Sans" pitchFamily="2" charset="0"/>
              <a:ea typeface="Open Sans" pitchFamily="2" charset="0"/>
              <a:cs typeface="Open Sans" pitchFamily="2" charset="0"/>
            </a:rPr>
            <a:t>Innisfil</a:t>
          </a: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, 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18,000sqm – 300-ton crane capacity</a:t>
          </a:r>
          <a:endParaRPr lang="en-US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5C351B6E-EB8B-43BA-8423-3877AC772E2D}" type="parTrans" cxnId="{1DF7FA54-9A1E-406A-9EEB-B2BEA9ECCBA6}">
      <dgm:prSet/>
      <dgm:spPr/>
      <dgm:t>
        <a:bodyPr/>
        <a:lstStyle/>
        <a:p>
          <a:endParaRPr lang="en-US"/>
        </a:p>
      </dgm:t>
    </dgm:pt>
    <dgm:pt modelId="{D17C48CE-A4FD-4794-88EA-CD04A7EC703D}" type="sibTrans" cxnId="{1DF7FA54-9A1E-406A-9EEB-B2BEA9ECCBA6}">
      <dgm:prSet/>
      <dgm:spPr/>
      <dgm:t>
        <a:bodyPr/>
        <a:lstStyle/>
        <a:p>
          <a:endParaRPr lang="en-US"/>
        </a:p>
      </dgm:t>
    </dgm:pt>
    <dgm:pt modelId="{7EE55E42-CCF1-40D9-AF9C-C7D4B558B2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400" b="1" dirty="0">
              <a:latin typeface="Open Sans" pitchFamily="2" charset="0"/>
              <a:ea typeface="Open Sans" pitchFamily="2" charset="0"/>
              <a:cs typeface="Open Sans" pitchFamily="2" charset="0"/>
            </a:rPr>
            <a:t>Pad Mount &amp; Distribution Transformers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200" b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44 kV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10 MVA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200" b="0" dirty="0">
            <a:solidFill>
              <a:schemeClr val="tx2">
                <a:lumMod val="75000"/>
                <a:lumOff val="25000"/>
              </a:scheme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CA" sz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 – Renewables Local Distribution – Commercial &amp; Industrial.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050" b="0" i="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200" b="1" i="0" dirty="0">
              <a:latin typeface="Open Sans" pitchFamily="2" charset="0"/>
              <a:ea typeface="Open Sans" pitchFamily="2" charset="0"/>
              <a:cs typeface="Open Sans" pitchFamily="2" charset="0"/>
            </a:rPr>
            <a:t>OEM: </a:t>
          </a:r>
          <a:r>
            <a:rPr lang="en-US" sz="1200" b="0" i="0" dirty="0">
              <a:latin typeface="Open Sans" pitchFamily="2" charset="0"/>
              <a:ea typeface="Open Sans" pitchFamily="2" charset="0"/>
              <a:cs typeface="Open Sans" pitchFamily="2" charset="0"/>
            </a:rPr>
            <a:t>High-quality manufacturers around the world.</a:t>
          </a:r>
          <a:endParaRPr lang="en-US" sz="1200" b="1" dirty="0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E5F3851-CF51-4A00-AB14-E4DB83A295B2}" type="sibTrans" cxnId="{B913586C-9654-4908-91AF-96019791009B}">
      <dgm:prSet/>
      <dgm:spPr/>
      <dgm:t>
        <a:bodyPr/>
        <a:lstStyle/>
        <a:p>
          <a:endParaRPr lang="en-US"/>
        </a:p>
      </dgm:t>
    </dgm:pt>
    <dgm:pt modelId="{010B0744-A2E9-4830-992F-7EB38BC27ACF}" type="parTrans" cxnId="{B913586C-9654-4908-91AF-96019791009B}">
      <dgm:prSet/>
      <dgm:spPr/>
      <dgm:t>
        <a:bodyPr/>
        <a:lstStyle/>
        <a:p>
          <a:endParaRPr lang="en-US"/>
        </a:p>
      </dgm:t>
    </dgm:pt>
    <dgm:pt modelId="{D27CCAF9-0FE9-40E9-9A31-6D7498EF29EA}" type="pres">
      <dgm:prSet presAssocID="{94EBA590-FEF6-457A-AB7F-B5654B79103D}" presName="Name0" presStyleCnt="0">
        <dgm:presLayoutVars>
          <dgm:dir/>
          <dgm:resizeHandles val="exact"/>
        </dgm:presLayoutVars>
      </dgm:prSet>
      <dgm:spPr/>
    </dgm:pt>
    <dgm:pt modelId="{08E37608-DBDB-4D8A-BD2D-B140209A5EFE}" type="pres">
      <dgm:prSet presAssocID="{94EBA590-FEF6-457A-AB7F-B5654B79103D}" presName="bkgdShp" presStyleLbl="alignAccFollowNode1" presStyleIdx="0" presStyleCnt="1" custScaleY="88529" custLinFactNeighborX="994" custLinFactNeighborY="-5814"/>
      <dgm:spPr>
        <a:ln>
          <a:solidFill>
            <a:schemeClr val="bg2">
              <a:lumMod val="50000"/>
              <a:alpha val="90000"/>
            </a:schemeClr>
          </a:solidFill>
        </a:ln>
      </dgm:spPr>
    </dgm:pt>
    <dgm:pt modelId="{8013A09B-1877-4335-8A61-9CFC338BDAE1}" type="pres">
      <dgm:prSet presAssocID="{94EBA590-FEF6-457A-AB7F-B5654B79103D}" presName="linComp" presStyleCnt="0"/>
      <dgm:spPr/>
    </dgm:pt>
    <dgm:pt modelId="{A0081007-7432-4EC7-8AE9-323E9A38E6F7}" type="pres">
      <dgm:prSet presAssocID="{800AD1BE-90E0-4B7F-A8DC-A2576516C842}" presName="compNode" presStyleCnt="0"/>
      <dgm:spPr/>
    </dgm:pt>
    <dgm:pt modelId="{D201164D-9216-4DFB-9702-A1FC771508ED}" type="pres">
      <dgm:prSet presAssocID="{800AD1BE-90E0-4B7F-A8DC-A2576516C842}" presName="node" presStyleLbl="node1" presStyleIdx="0" presStyleCnt="3" custScaleX="104434" custScaleY="112446">
        <dgm:presLayoutVars>
          <dgm:bulletEnabled val="1"/>
        </dgm:presLayoutVars>
      </dgm:prSet>
      <dgm:spPr/>
    </dgm:pt>
    <dgm:pt modelId="{234C7C4E-CB5D-416C-AC01-E4CEF830886F}" type="pres">
      <dgm:prSet presAssocID="{800AD1BE-90E0-4B7F-A8DC-A2576516C842}" presName="invisiNode" presStyleLbl="node1" presStyleIdx="0" presStyleCnt="3"/>
      <dgm:spPr/>
    </dgm:pt>
    <dgm:pt modelId="{3AFBA316-84A2-409D-8B78-A119949BEC06}" type="pres">
      <dgm:prSet presAssocID="{800AD1BE-90E0-4B7F-A8DC-A2576516C842}" presName="imagNode" presStyleLbl="fgImgPlace1" presStyleIdx="0" presStyleCnt="3" custLinFactNeighborX="242" custLinFactNeighborY="-857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0AB694DD-76DD-41B9-AAC3-3BC7673764C4}" type="pres">
      <dgm:prSet presAssocID="{784A5276-A12B-4002-8027-4D0B6D4D439C}" presName="sibTrans" presStyleLbl="sibTrans2D1" presStyleIdx="0" presStyleCnt="0"/>
      <dgm:spPr/>
    </dgm:pt>
    <dgm:pt modelId="{1F17455E-D26F-463D-8A88-2930FF967814}" type="pres">
      <dgm:prSet presAssocID="{FA4B23AE-E5B9-472D-8532-0CA16079D1A2}" presName="compNode" presStyleCnt="0"/>
      <dgm:spPr/>
    </dgm:pt>
    <dgm:pt modelId="{346F31F4-8C3D-4C2F-9A3D-B95BF21C5AB9}" type="pres">
      <dgm:prSet presAssocID="{FA4B23AE-E5B9-472D-8532-0CA16079D1A2}" presName="node" presStyleLbl="node1" presStyleIdx="1" presStyleCnt="3" custScaleX="104339" custScaleY="112446">
        <dgm:presLayoutVars>
          <dgm:bulletEnabled val="1"/>
        </dgm:presLayoutVars>
      </dgm:prSet>
      <dgm:spPr/>
    </dgm:pt>
    <dgm:pt modelId="{CD9DA2E2-1E32-4E15-823B-85C2905AB1EE}" type="pres">
      <dgm:prSet presAssocID="{FA4B23AE-E5B9-472D-8532-0CA16079D1A2}" presName="invisiNode" presStyleLbl="node1" presStyleIdx="1" presStyleCnt="3"/>
      <dgm:spPr/>
    </dgm:pt>
    <dgm:pt modelId="{C9050FF9-9B4F-40E2-9D78-125D019E7B94}" type="pres">
      <dgm:prSet presAssocID="{FA4B23AE-E5B9-472D-8532-0CA16079D1A2}" presName="imagNode" presStyleLbl="fgImgPlace1" presStyleIdx="1" presStyleCnt="3" custLinFactNeighborX="582" custLinFactNeighborY="-862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  <dgm:pt modelId="{502CA5E4-23E7-4B41-8F7C-813C0B0163D2}" type="pres">
      <dgm:prSet presAssocID="{D17C48CE-A4FD-4794-88EA-CD04A7EC703D}" presName="sibTrans" presStyleLbl="sibTrans2D1" presStyleIdx="0" presStyleCnt="0"/>
      <dgm:spPr/>
    </dgm:pt>
    <dgm:pt modelId="{2A9166BA-7579-4D03-A53F-4398C9B4DBD0}" type="pres">
      <dgm:prSet presAssocID="{7EE55E42-CCF1-40D9-AF9C-C7D4B558B248}" presName="compNode" presStyleCnt="0"/>
      <dgm:spPr/>
    </dgm:pt>
    <dgm:pt modelId="{525DCDCE-A977-4C78-AB04-9E4EFDE96F6F}" type="pres">
      <dgm:prSet presAssocID="{7EE55E42-CCF1-40D9-AF9C-C7D4B558B248}" presName="node" presStyleLbl="node1" presStyleIdx="2" presStyleCnt="3" custScaleX="109012" custScaleY="112446">
        <dgm:presLayoutVars>
          <dgm:bulletEnabled val="1"/>
        </dgm:presLayoutVars>
      </dgm:prSet>
      <dgm:spPr/>
    </dgm:pt>
    <dgm:pt modelId="{02394781-ED3F-4C7C-BCBC-631F67B9C779}" type="pres">
      <dgm:prSet presAssocID="{7EE55E42-CCF1-40D9-AF9C-C7D4B558B248}" presName="invisiNode" presStyleLbl="node1" presStyleIdx="2" presStyleCnt="3"/>
      <dgm:spPr/>
    </dgm:pt>
    <dgm:pt modelId="{E7F3F1AB-3FEC-417A-9F4A-2AEBE6AD8C35}" type="pres">
      <dgm:prSet presAssocID="{7EE55E42-CCF1-40D9-AF9C-C7D4B558B248}" presName="imagNode" presStyleLbl="fgImgPlace1" presStyleIdx="2" presStyleCnt="3" custLinFactNeighborY="-857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</dgm:pt>
  </dgm:ptLst>
  <dgm:cxnLst>
    <dgm:cxn modelId="{71FBFD14-D0AB-42CB-9378-E09E9DA5BAEA}" type="presOf" srcId="{7EE55E42-CCF1-40D9-AF9C-C7D4B558B248}" destId="{525DCDCE-A977-4C78-AB04-9E4EFDE96F6F}" srcOrd="0" destOrd="0" presId="urn:microsoft.com/office/officeart/2005/8/layout/pList2"/>
    <dgm:cxn modelId="{F8773519-DE7F-4346-9290-205C841F15A9}" type="presOf" srcId="{FA4B23AE-E5B9-472D-8532-0CA16079D1A2}" destId="{346F31F4-8C3D-4C2F-9A3D-B95BF21C5AB9}" srcOrd="0" destOrd="0" presId="urn:microsoft.com/office/officeart/2005/8/layout/pList2"/>
    <dgm:cxn modelId="{5E66A832-1082-41EF-8199-01F18F3B9933}" type="presOf" srcId="{784A5276-A12B-4002-8027-4D0B6D4D439C}" destId="{0AB694DD-76DD-41B9-AAC3-3BC7673764C4}" srcOrd="0" destOrd="0" presId="urn:microsoft.com/office/officeart/2005/8/layout/pList2"/>
    <dgm:cxn modelId="{4BE64A40-2627-487C-A790-DCE5D1256995}" type="presOf" srcId="{94EBA590-FEF6-457A-AB7F-B5654B79103D}" destId="{D27CCAF9-0FE9-40E9-9A31-6D7498EF29EA}" srcOrd="0" destOrd="0" presId="urn:microsoft.com/office/officeart/2005/8/layout/pList2"/>
    <dgm:cxn modelId="{7E566069-4460-4099-8D72-0D9500BD950F}" type="presOf" srcId="{D17C48CE-A4FD-4794-88EA-CD04A7EC703D}" destId="{502CA5E4-23E7-4B41-8F7C-813C0B0163D2}" srcOrd="0" destOrd="0" presId="urn:microsoft.com/office/officeart/2005/8/layout/pList2"/>
    <dgm:cxn modelId="{B913586C-9654-4908-91AF-96019791009B}" srcId="{94EBA590-FEF6-457A-AB7F-B5654B79103D}" destId="{7EE55E42-CCF1-40D9-AF9C-C7D4B558B248}" srcOrd="2" destOrd="0" parTransId="{010B0744-A2E9-4830-992F-7EB38BC27ACF}" sibTransId="{AE5F3851-CF51-4A00-AB14-E4DB83A295B2}"/>
    <dgm:cxn modelId="{1DF7FA54-9A1E-406A-9EEB-B2BEA9ECCBA6}" srcId="{94EBA590-FEF6-457A-AB7F-B5654B79103D}" destId="{FA4B23AE-E5B9-472D-8532-0CA16079D1A2}" srcOrd="1" destOrd="0" parTransId="{5C351B6E-EB8B-43BA-8423-3877AC772E2D}" sibTransId="{D17C48CE-A4FD-4794-88EA-CD04A7EC703D}"/>
    <dgm:cxn modelId="{09FF10D5-1327-4F7D-885A-6E6A1437C5EB}" type="presOf" srcId="{800AD1BE-90E0-4B7F-A8DC-A2576516C842}" destId="{D201164D-9216-4DFB-9702-A1FC771508ED}" srcOrd="0" destOrd="0" presId="urn:microsoft.com/office/officeart/2005/8/layout/pList2"/>
    <dgm:cxn modelId="{258016D5-06D9-49BD-941A-4CB11B3493C0}" srcId="{94EBA590-FEF6-457A-AB7F-B5654B79103D}" destId="{800AD1BE-90E0-4B7F-A8DC-A2576516C842}" srcOrd="0" destOrd="0" parTransId="{572BD942-69DD-41C2-B500-561421105875}" sibTransId="{784A5276-A12B-4002-8027-4D0B6D4D439C}"/>
    <dgm:cxn modelId="{C025F41A-2E0E-4FE1-8DB9-7D4FF2DA27AF}" type="presParOf" srcId="{D27CCAF9-0FE9-40E9-9A31-6D7498EF29EA}" destId="{08E37608-DBDB-4D8A-BD2D-B140209A5EFE}" srcOrd="0" destOrd="0" presId="urn:microsoft.com/office/officeart/2005/8/layout/pList2"/>
    <dgm:cxn modelId="{FC69FFAD-1E14-4FAB-9CAC-BABBE8526435}" type="presParOf" srcId="{D27CCAF9-0FE9-40E9-9A31-6D7498EF29EA}" destId="{8013A09B-1877-4335-8A61-9CFC338BDAE1}" srcOrd="1" destOrd="0" presId="urn:microsoft.com/office/officeart/2005/8/layout/pList2"/>
    <dgm:cxn modelId="{AF23AB75-2EA6-4AD6-B906-E8484AA2923E}" type="presParOf" srcId="{8013A09B-1877-4335-8A61-9CFC338BDAE1}" destId="{A0081007-7432-4EC7-8AE9-323E9A38E6F7}" srcOrd="0" destOrd="0" presId="urn:microsoft.com/office/officeart/2005/8/layout/pList2"/>
    <dgm:cxn modelId="{BBBDDCA1-E46B-45D0-B5BD-AEBC35165FD8}" type="presParOf" srcId="{A0081007-7432-4EC7-8AE9-323E9A38E6F7}" destId="{D201164D-9216-4DFB-9702-A1FC771508ED}" srcOrd="0" destOrd="0" presId="urn:microsoft.com/office/officeart/2005/8/layout/pList2"/>
    <dgm:cxn modelId="{2787F273-7DC6-4A97-A720-AD73146F2CCF}" type="presParOf" srcId="{A0081007-7432-4EC7-8AE9-323E9A38E6F7}" destId="{234C7C4E-CB5D-416C-AC01-E4CEF830886F}" srcOrd="1" destOrd="0" presId="urn:microsoft.com/office/officeart/2005/8/layout/pList2"/>
    <dgm:cxn modelId="{DF796A58-6122-438C-A1A5-BC27B5D0135F}" type="presParOf" srcId="{A0081007-7432-4EC7-8AE9-323E9A38E6F7}" destId="{3AFBA316-84A2-409D-8B78-A119949BEC06}" srcOrd="2" destOrd="0" presId="urn:microsoft.com/office/officeart/2005/8/layout/pList2"/>
    <dgm:cxn modelId="{EB42208C-2D23-4BEB-959E-08793E0AD584}" type="presParOf" srcId="{8013A09B-1877-4335-8A61-9CFC338BDAE1}" destId="{0AB694DD-76DD-41B9-AAC3-3BC7673764C4}" srcOrd="1" destOrd="0" presId="urn:microsoft.com/office/officeart/2005/8/layout/pList2"/>
    <dgm:cxn modelId="{EDFF021B-6D18-47EB-8D35-40A506E73B0C}" type="presParOf" srcId="{8013A09B-1877-4335-8A61-9CFC338BDAE1}" destId="{1F17455E-D26F-463D-8A88-2930FF967814}" srcOrd="2" destOrd="0" presId="urn:microsoft.com/office/officeart/2005/8/layout/pList2"/>
    <dgm:cxn modelId="{256510A4-8B44-433C-A143-DB81D1DD4F7A}" type="presParOf" srcId="{1F17455E-D26F-463D-8A88-2930FF967814}" destId="{346F31F4-8C3D-4C2F-9A3D-B95BF21C5AB9}" srcOrd="0" destOrd="0" presId="urn:microsoft.com/office/officeart/2005/8/layout/pList2"/>
    <dgm:cxn modelId="{A44C3071-A30E-48E4-8B5C-012106ED42C9}" type="presParOf" srcId="{1F17455E-D26F-463D-8A88-2930FF967814}" destId="{CD9DA2E2-1E32-4E15-823B-85C2905AB1EE}" srcOrd="1" destOrd="0" presId="urn:microsoft.com/office/officeart/2005/8/layout/pList2"/>
    <dgm:cxn modelId="{4A5E3A6A-A924-422E-8A5D-EEBF8A16A88B}" type="presParOf" srcId="{1F17455E-D26F-463D-8A88-2930FF967814}" destId="{C9050FF9-9B4F-40E2-9D78-125D019E7B94}" srcOrd="2" destOrd="0" presId="urn:microsoft.com/office/officeart/2005/8/layout/pList2"/>
    <dgm:cxn modelId="{EAEABD62-FF47-4DB8-88BF-B30C4F6F784D}" type="presParOf" srcId="{8013A09B-1877-4335-8A61-9CFC338BDAE1}" destId="{502CA5E4-23E7-4B41-8F7C-813C0B0163D2}" srcOrd="3" destOrd="0" presId="urn:microsoft.com/office/officeart/2005/8/layout/pList2"/>
    <dgm:cxn modelId="{0DF34F58-6A56-4714-BF8A-6879148A10A6}" type="presParOf" srcId="{8013A09B-1877-4335-8A61-9CFC338BDAE1}" destId="{2A9166BA-7579-4D03-A53F-4398C9B4DBD0}" srcOrd="4" destOrd="0" presId="urn:microsoft.com/office/officeart/2005/8/layout/pList2"/>
    <dgm:cxn modelId="{83123D92-3814-46A3-95D8-14D60E3CA981}" type="presParOf" srcId="{2A9166BA-7579-4D03-A53F-4398C9B4DBD0}" destId="{525DCDCE-A977-4C78-AB04-9E4EFDE96F6F}" srcOrd="0" destOrd="0" presId="urn:microsoft.com/office/officeart/2005/8/layout/pList2"/>
    <dgm:cxn modelId="{1D15040D-534D-4DEE-A04C-8ACBE9D81A4B}" type="presParOf" srcId="{2A9166BA-7579-4D03-A53F-4398C9B4DBD0}" destId="{02394781-ED3F-4C7C-BCBC-631F67B9C779}" srcOrd="1" destOrd="0" presId="urn:microsoft.com/office/officeart/2005/8/layout/pList2"/>
    <dgm:cxn modelId="{A790CD96-A4BD-4095-9BF2-718729D19B9C}" type="presParOf" srcId="{2A9166BA-7579-4D03-A53F-4398C9B4DBD0}" destId="{E7F3F1AB-3FEC-417A-9F4A-2AEBE6AD8C35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7608-DBDB-4D8A-BD2D-B140209A5EFE}">
      <dsp:nvSpPr>
        <dsp:cNvPr id="0" name=""/>
        <dsp:cNvSpPr/>
      </dsp:nvSpPr>
      <dsp:spPr>
        <a:xfrm>
          <a:off x="0" y="0"/>
          <a:ext cx="7399066" cy="207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BA316-84A2-409D-8B78-A119949BEC06}">
      <dsp:nvSpPr>
        <dsp:cNvPr id="0" name=""/>
        <dsp:cNvSpPr/>
      </dsp:nvSpPr>
      <dsp:spPr>
        <a:xfrm>
          <a:off x="277660" y="75912"/>
          <a:ext cx="2055999" cy="1717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01164D-9216-4DFB-9702-A1FC771508ED}">
      <dsp:nvSpPr>
        <dsp:cNvPr id="0" name=""/>
        <dsp:cNvSpPr/>
      </dsp:nvSpPr>
      <dsp:spPr>
        <a:xfrm rot="10800000">
          <a:off x="227103" y="2074831"/>
          <a:ext cx="2147163" cy="32187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Small &amp; Medium Power Transformer (SPT &amp; MPT)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</a:t>
          </a:r>
          <a: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240 kV</a:t>
          </a:r>
          <a:b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</a:t>
          </a:r>
          <a: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100 MVA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CA" sz="120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 – Nuclear Industrial – Renewables – Mining - Petrochemical</a:t>
          </a:r>
          <a:endParaRPr lang="en-US" sz="1200" b="1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Facility: Maple, 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12,000sqm – 100-ton crane capacity</a:t>
          </a:r>
        </a:p>
      </dsp:txBody>
      <dsp:txXfrm rot="10800000">
        <a:off x="293136" y="2074831"/>
        <a:ext cx="2015097" cy="3152711"/>
      </dsp:txXfrm>
    </dsp:sp>
    <dsp:sp modelId="{C9050FF9-9B4F-40E2-9D78-125D019E7B94}">
      <dsp:nvSpPr>
        <dsp:cNvPr id="0" name=""/>
        <dsp:cNvSpPr/>
      </dsp:nvSpPr>
      <dsp:spPr>
        <a:xfrm>
          <a:off x="2636437" y="75053"/>
          <a:ext cx="2055999" cy="1717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6F31F4-8C3D-4C2F-9A3D-B95BF21C5AB9}">
      <dsp:nvSpPr>
        <dsp:cNvPr id="0" name=""/>
        <dsp:cNvSpPr/>
      </dsp:nvSpPr>
      <dsp:spPr>
        <a:xfrm rot="10800000">
          <a:off x="2579866" y="2074831"/>
          <a:ext cx="2145209" cy="32187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Large Power Transformer (LPT)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550 kV</a:t>
          </a:r>
          <a:b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750 MVA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0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Utilities/Transmission – Power Generation – Heavy Industry</a:t>
          </a:r>
          <a:endParaRPr lang="en-US" sz="1200" b="0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Facility: </a:t>
          </a:r>
          <a:r>
            <a:rPr lang="en-US" sz="1200" b="1" i="0" kern="1200" dirty="0" err="1">
              <a:latin typeface="Open Sans" pitchFamily="2" charset="0"/>
              <a:ea typeface="Open Sans" pitchFamily="2" charset="0"/>
              <a:cs typeface="Open Sans" pitchFamily="2" charset="0"/>
            </a:rPr>
            <a:t>Innisfil</a:t>
          </a: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, 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18,000sqm – 300-ton crane capacity</a:t>
          </a:r>
          <a:endParaRPr lang="en-US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 rot="10800000">
        <a:off x="2645839" y="2074831"/>
        <a:ext cx="2013263" cy="3152771"/>
      </dsp:txXfrm>
    </dsp:sp>
    <dsp:sp modelId="{E7F3F1AB-3FEC-417A-9F4A-2AEBE6AD8C35}">
      <dsp:nvSpPr>
        <dsp:cNvPr id="0" name=""/>
        <dsp:cNvSpPr/>
      </dsp:nvSpPr>
      <dsp:spPr>
        <a:xfrm>
          <a:off x="5023319" y="75912"/>
          <a:ext cx="2055999" cy="1717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5DCDCE-A977-4C78-AB04-9E4EFDE96F6F}">
      <dsp:nvSpPr>
        <dsp:cNvPr id="0" name=""/>
        <dsp:cNvSpPr/>
      </dsp:nvSpPr>
      <dsp:spPr>
        <a:xfrm rot="10800000">
          <a:off x="4930676" y="2074831"/>
          <a:ext cx="2241286" cy="32187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>
              <a:latin typeface="Open Sans" pitchFamily="2" charset="0"/>
              <a:ea typeface="Open Sans" pitchFamily="2" charset="0"/>
              <a:cs typeface="Open Sans" pitchFamily="2" charset="0"/>
            </a:rPr>
            <a:t>Pad Mount &amp; Distribution Transformers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44 kV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Open Sans" pitchFamily="2" charset="0"/>
              <a:ea typeface="Open Sans" pitchFamily="2" charset="0"/>
              <a:cs typeface="Open Sans" pitchFamily="2" charset="0"/>
            </a:rPr>
            <a:t>≤ 10 MVA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0" kern="1200" dirty="0">
            <a:solidFill>
              <a:schemeClr val="tx2">
                <a:lumMod val="75000"/>
                <a:lumOff val="25000"/>
              </a:schemeClr>
            </a:solidFill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Utilities – Renewables Local Distribution – Commercial &amp; Industrial.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50" b="0" i="0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OEM: </a:t>
          </a:r>
          <a:r>
            <a:rPr lang="en-US" sz="1200" b="0" i="0" kern="1200" dirty="0">
              <a:latin typeface="Open Sans" pitchFamily="2" charset="0"/>
              <a:ea typeface="Open Sans" pitchFamily="2" charset="0"/>
              <a:cs typeface="Open Sans" pitchFamily="2" charset="0"/>
            </a:rPr>
            <a:t>High-quality manufacturers around the world.</a:t>
          </a:r>
          <a:endParaRPr lang="en-US" sz="1200" b="1" kern="1200" dirty="0"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 rot="10800000">
        <a:off x="4999603" y="2074831"/>
        <a:ext cx="2103432" cy="314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1C3B-0D50-44E1-803A-FAF3DEBD672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4BC2-14BF-4088-A508-78B505E39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3D1F-D9DD-0998-2B2F-3C75AF63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70ECB-8073-6A0B-7892-8F4942D4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AF283-B152-87C3-535A-3721FAEF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F0CE-D02C-3C4C-F6F1-D558DF1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E9BB-037C-873D-D7FF-5E7FD9BB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2336-967B-1699-BC8F-44538D72F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EE5A2-0719-6F05-96FA-D636B11A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F269-B7D8-D20E-F981-5AC2F51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DD641-6AAB-C02C-83FC-2D0CCAB7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7E197-3F4C-E107-9438-4809780D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AC165-F36C-2865-7983-CFA84025B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83EDC-56BE-7642-E40B-C76BA6513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4E16-E963-5021-153B-B2F35A7E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F5AD-CCD5-1837-17E4-CC7B3A7B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D818-B5E0-0F31-F494-938B81EB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8E45-C28D-4892-998C-BE17A100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64EB-7284-AE5B-D6ED-32470B42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CEB72-DB04-3D55-0C3F-2EEE68BA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930EC-5E42-24C7-1694-469DA008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7A37A-ABF8-6ABB-AD00-2621D46E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86DB-CF3E-8CF9-4ABF-834173F2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C547C-3B7D-6012-FA2D-E43B55149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A47FB-1C8D-283F-3A90-8749EC66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A4575-5426-9F50-254D-8E7A6DD5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78E6-2971-97A6-AA19-23FF2103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6634-C95D-DC01-34D5-3DF2E3F6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2C52-3C34-491D-3813-0A4CA8349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14EB7-4EB1-1642-F638-BECAA6415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1FB5B-1C17-FBA7-E392-7CCAC3ED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17122-6783-6A49-2674-857E7948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066ED-3C08-C5AE-9ABD-F67AB5E3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77C7-3F76-F496-6556-56EDF831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901DC-E4DE-C69F-A781-571AA4CD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577BC-E51F-B103-29F0-B0CE4527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9C458-8733-D70E-81EC-1C4CDC19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81855-6685-FE86-4486-CD2BE4BAB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5BA11-61A1-03B3-6423-B3EABE75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CB936-4F57-5B0F-EF87-01AB589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2FF1A-E749-0A0A-082E-BB67AD92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F00C-25C8-4467-156C-194EFB1F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29CFA-E322-E9CB-D043-996A8BB2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FFA53-9858-FC9B-8CB6-710A3F93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18645-E9D0-34A1-F841-AD0D2986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2D35D-1341-4106-8DAA-240FF8BC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6789B-6BE8-5684-B16D-6E339DCA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D63E-D2BB-958F-AA32-43F68CBF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0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6FF0-22AC-A683-4DD6-773916C0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1D92B-44B7-7E83-6B43-1625181B4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7DC2C-3E8D-FBF9-67F9-F761F6673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2CFA5-0137-BEAC-8D7E-AC9DD594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C96CE-337B-C15A-18E4-C9233228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61BF6-8E6E-7A83-6BB5-CB374F23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FBE9-72C4-BF44-37F4-299B9B59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9D3F3-F97B-CC21-AFCA-E304968FA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CA24F-0908-A4E4-7630-26CF4627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E44C6-B5BF-0CEB-7A7F-0C11F7FD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6BE5E-55EA-1D35-BE82-7ED1553E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D1BAA-DFE3-9C1A-7C6F-46D0EFBC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21999-2037-4D7D-9D60-A56B10F9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BA6C1-102D-2281-BABC-C80982A4E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C713-1A25-028E-6C70-65F7CB991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82FC2D-B7D4-4E47-BE8D-A33756D5E20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5CE52-E3E8-D2AC-A82E-FE8F0CE2B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18FF-DB9D-340B-173E-9C388961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89BAC-0047-4890-AA1C-A2E3A2F65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3589B-1EB9-891B-09ED-54DC40AA6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7343BE61-FBF6-67C7-2401-DA78B11481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0" t="35563" r="16764" b="34546"/>
          <a:stretch/>
        </p:blipFill>
        <p:spPr>
          <a:xfrm>
            <a:off x="1656413" y="2555822"/>
            <a:ext cx="8799226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69629-708F-AE86-0EAB-80907542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9F0015A-A715-D59C-03FB-8BA2BC3ABB29}"/>
              </a:ext>
            </a:extLst>
          </p:cNvPr>
          <p:cNvSpPr txBox="1">
            <a:spLocks/>
          </p:cNvSpPr>
          <p:nvPr/>
        </p:nvSpPr>
        <p:spPr>
          <a:xfrm>
            <a:off x="527299" y="463981"/>
            <a:ext cx="1112614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MR Launch Partner for Smart Transformer Technology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8D0E3A-EECC-727B-0428-B23F98B1BF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A3CD1FB-6998-4A6B-9B19-DC3907C7167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10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300E02-B94A-0A1B-C76E-D9EA73D27D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5270E6-D1DF-36E4-F359-DF4FD6FDE30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A4F967B5-3C7B-1850-D5E6-32ED6FB05B71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2893F-DBEE-309E-0904-A940E67AA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902" y="2200889"/>
            <a:ext cx="4798170" cy="3198780"/>
          </a:xfrm>
          <a:prstGeom prst="rect">
            <a:avLst/>
          </a:prstGeom>
        </p:spPr>
      </p:pic>
      <p:pic>
        <p:nvPicPr>
          <p:cNvPr id="6" name="Picture 5" descr="A computer server with many lines of light coming out of it&#10;&#10;AI-generated content may be incorrect.">
            <a:extLst>
              <a:ext uri="{FF2B5EF4-FFF2-40B4-BE49-F238E27FC236}">
                <a16:creationId xmlns:a16="http://schemas.microsoft.com/office/drawing/2014/main" id="{31E70AA4-947F-275E-F260-E3C63DDF23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35754"/>
            <a:ext cx="6343428" cy="4094134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7FA269C-5B83-9E65-B216-35B608C9B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05" y="5057954"/>
            <a:ext cx="299339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45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B21F-8A95-07CD-AD06-52419160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1D7F3F-2B62-A4F4-66EE-BD668013E9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1440"/>
            <a:ext cx="12192000" cy="6949440"/>
          </a:xfrm>
          <a:prstGeom prst="rect">
            <a:avLst/>
          </a:prstGeom>
          <a:solidFill>
            <a:srgbClr val="F5F0EB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40619B-75AA-F6F2-2053-6CB77B38D5C9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739B2363-E10A-2E03-DA2F-6E3A4A9FF7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199" y="2547642"/>
            <a:ext cx="743087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Leadership Background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49B204-D594-47B7-1AC0-8FB03CB7EC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43392"/>
            <a:ext cx="11195196" cy="528269"/>
            <a:chOff x="563876" y="6143392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60603AFD-B7EC-5FB0-B439-AC85A8BC31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11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70D6C-09D1-F916-668B-F896DFD5CB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FBE7903-40BD-8C97-FB2C-152DE937ED4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43392"/>
              <a:ext cx="2648890" cy="52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5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AEA72-9319-CC59-519F-3D5C7A903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DEAED47-3735-AD1F-8DCD-C302C04E5290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Leadership Background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088FD2-FA6F-0AC6-8B73-B83EBE221A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8E79E1A-11A7-BC0D-8587-63D2B6639E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12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A7C598-C051-5FB1-FBB3-57A49F78D8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51D20-95D9-A7AD-A6EA-4DBF708C582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694EB629-0976-58C6-77BF-20F6394BD370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C43F1-8D09-07A8-54C0-1FA84133E081}"/>
              </a:ext>
            </a:extLst>
          </p:cNvPr>
          <p:cNvSpPr txBox="1"/>
          <p:nvPr/>
        </p:nvSpPr>
        <p:spPr>
          <a:xfrm>
            <a:off x="2794877" y="1412623"/>
            <a:ext cx="8858570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Giovanni Marcelli, Chairman</a:t>
            </a:r>
          </a:p>
          <a:p>
            <a:endParaRPr lang="en-US" sz="7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1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Giovanni is a successful entrepreneur who founded </a:t>
            </a:r>
            <a:r>
              <a:rPr lang="en-US" sz="1100" dirty="0" err="1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Accubid</a:t>
            </a:r>
            <a:r>
              <a:rPr lang="en-US" sz="11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Systems, an estimating software company, in 1982. He grew </a:t>
            </a:r>
            <a:r>
              <a:rPr lang="en-US" sz="1100" dirty="0" err="1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Accubid</a:t>
            </a:r>
            <a:r>
              <a:rPr lang="en-US" sz="11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into the North American leader before selling the company in 2010.  In 2001, he attended a lecture from a professor from the University of Chicago about the advanced age of transformers in the USA and Canada. That lecture made a profound impression on him, and in 2012, he acquired Northern Transformer, anticipating a growing demand for transformers and with the vision of bringing back Ontario to the predominance of Transformer Manufacturing.</a:t>
            </a:r>
          </a:p>
          <a:p>
            <a:endParaRPr lang="en-US" sz="11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1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 is very passionate about his Family, Employees, and Clients.  He also enjoys spending his time hunting and collecting/driving classic cars.</a:t>
            </a:r>
            <a:endParaRPr lang="en-US" sz="11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sz="1200" b="0" i="0" dirty="0">
              <a:solidFill>
                <a:srgbClr val="28292B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6" descr="A person in a white shirt&#10;&#10;AI-generated content may be incorrect.">
            <a:extLst>
              <a:ext uri="{FF2B5EF4-FFF2-40B4-BE49-F238E27FC236}">
                <a16:creationId xmlns:a16="http://schemas.microsoft.com/office/drawing/2014/main" id="{A4F31270-0438-A760-0E30-44094F132C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359" y="1732474"/>
            <a:ext cx="1580147" cy="1580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 in a suit&#10;&#10;AI-generated content may be incorrect.">
            <a:extLst>
              <a:ext uri="{FF2B5EF4-FFF2-40B4-BE49-F238E27FC236}">
                <a16:creationId xmlns:a16="http://schemas.microsoft.com/office/drawing/2014/main" id="{BFF26E12-4986-E300-A638-C6CC292DF7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58" y="4071994"/>
            <a:ext cx="1580147" cy="15801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753F58-E7ED-80CE-7017-1D8019A6C472}"/>
              </a:ext>
            </a:extLst>
          </p:cNvPr>
          <p:cNvSpPr txBox="1"/>
          <p:nvPr/>
        </p:nvSpPr>
        <p:spPr>
          <a:xfrm>
            <a:off x="2794877" y="3844058"/>
            <a:ext cx="8858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Alexei Miecznikowski, CEO</a:t>
            </a:r>
          </a:p>
          <a:p>
            <a:endParaRPr lang="en-US" sz="700" b="0" i="0" dirty="0">
              <a:solidFill>
                <a:srgbClr val="28292B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100" b="0" i="0" dirty="0">
                <a:solidFill>
                  <a:srgbClr val="28292B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Alexei has been the CEO of Northern Transformer for 9 years. Before this, he spent 21 years at Celestica Inc., a publicly traded global electronics manufacturing company headquartered in Toronto. Over the course of his career, he held roles in engineering, R&amp;D, operations, business development, and sales. He played a key role developing deep partnerships leading to new lines of business on a global basis. Alexei is a member of the board of the Electro-Federation of Canada, the voice of the Canadian electrical industry.</a:t>
            </a:r>
          </a:p>
          <a:p>
            <a:endParaRPr lang="en-US" sz="11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100" b="0" i="0" dirty="0">
                <a:solidFill>
                  <a:srgbClr val="28292B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He has extensive knowledge and experience in the global electronics, solar, and automation industries. Outside of work, he is an avid skier and paddler.</a:t>
            </a:r>
          </a:p>
        </p:txBody>
      </p:sp>
    </p:spTree>
    <p:extLst>
      <p:ext uri="{BB962C8B-B14F-4D97-AF65-F5344CB8AC3E}">
        <p14:creationId xmlns:p14="http://schemas.microsoft.com/office/powerpoint/2010/main" val="677156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34B0-927D-E0EF-23EA-BFFAD3A3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F4715F-B7D2-C2F7-20A6-3C54BCE437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1440"/>
            <a:ext cx="12192000" cy="6949440"/>
          </a:xfrm>
          <a:prstGeom prst="rect">
            <a:avLst/>
          </a:prstGeom>
          <a:solidFill>
            <a:srgbClr val="F5F0EB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DCF7DC-234A-05CD-F70A-2B526C1420EB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E6B73995-05E9-67E7-9526-2FBD519DA4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199" y="1932089"/>
            <a:ext cx="743087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Collaboration in Action: Intra-Group Success Stories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824BCA-6EFE-D373-BD97-C53B6D0292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43392"/>
            <a:ext cx="11195196" cy="528269"/>
            <a:chOff x="563876" y="6143392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E516D7B-4159-BD46-C2F6-D24864F61F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13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EFDA0D-B646-CF06-7AA1-3359A188C05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1002D3-6002-9505-872A-1948D0EA902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43392"/>
              <a:ext cx="2648890" cy="52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A906-A902-5BF9-D1D2-7358B623F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uck with a large machine on it&#10;&#10;AI-generated content may be incorrect.">
            <a:extLst>
              <a:ext uri="{FF2B5EF4-FFF2-40B4-BE49-F238E27FC236}">
                <a16:creationId xmlns:a16="http://schemas.microsoft.com/office/drawing/2014/main" id="{B3A18B6B-B4B4-54EC-21CF-1155D79F06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6526" y="3676807"/>
            <a:ext cx="6462538" cy="2360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D9D570E-07D4-33C5-8A42-55779E160FC9}"/>
              </a:ext>
            </a:extLst>
          </p:cNvPr>
          <p:cNvSpPr txBox="1">
            <a:spLocks/>
          </p:cNvSpPr>
          <p:nvPr/>
        </p:nvSpPr>
        <p:spPr>
          <a:xfrm>
            <a:off x="551107" y="432444"/>
            <a:ext cx="11628124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Strategic Business with Southern States Mobiles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C03C36-836E-E9C0-6F91-1C6C078C5B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0C21F50-2CF8-A21A-51C4-275ECDA45F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14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29A166-A520-91DF-801E-617E8856A0B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14D07-7DE2-7C26-8649-CCB37F033CB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AD6BC30E-1088-DED7-FF90-74C846A296DF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2" name="Picture 8" descr="Southern States: Innovative Utility ...">
            <a:extLst>
              <a:ext uri="{FF2B5EF4-FFF2-40B4-BE49-F238E27FC236}">
                <a16:creationId xmlns:a16="http://schemas.microsoft.com/office/drawing/2014/main" id="{CD764BDE-7A80-F3EF-9436-9A93BA02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730" y="5902782"/>
            <a:ext cx="2209089" cy="9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4BA24-FA4A-FAE4-D76D-AA7C5EC1051A}"/>
              </a:ext>
            </a:extLst>
          </p:cNvPr>
          <p:cNvSpPr txBox="1"/>
          <p:nvPr/>
        </p:nvSpPr>
        <p:spPr>
          <a:xfrm>
            <a:off x="325229" y="4421741"/>
            <a:ext cx="3731887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Collaboration in Action</a:t>
            </a:r>
          </a:p>
        </p:txBody>
      </p:sp>
      <p:pic>
        <p:nvPicPr>
          <p:cNvPr id="6" name="Picture 5" descr="A large truck with a large machine&#10;&#10;AI-generated content may be incorrect.">
            <a:extLst>
              <a:ext uri="{FF2B5EF4-FFF2-40B4-BE49-F238E27FC236}">
                <a16:creationId xmlns:a16="http://schemas.microsoft.com/office/drawing/2014/main" id="{B8EEE070-BF68-B3DD-C9F3-2036792611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99" y="1353625"/>
            <a:ext cx="6571034" cy="2174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012EC6-9CD5-EE49-AAAA-4268FBADB348}"/>
              </a:ext>
            </a:extLst>
          </p:cNvPr>
          <p:cNvSpPr txBox="1"/>
          <p:nvPr/>
        </p:nvSpPr>
        <p:spPr>
          <a:xfrm>
            <a:off x="8177048" y="1920829"/>
            <a:ext cx="3476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Together, we delivered reliable mobile substations, supporting utilities with fast, flexible power solutions across North America.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2023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9609-073A-B484-BE0C-775C5825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882D2-AC5B-5CB7-4BF8-C7C5BB1479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1440"/>
            <a:ext cx="12192000" cy="6949440"/>
          </a:xfrm>
          <a:prstGeom prst="rect">
            <a:avLst/>
          </a:prstGeom>
          <a:solidFill>
            <a:srgbClr val="F5F0EB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C3BF9B-E6D9-630B-E377-F48FBE979251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D889AEF5-3FEA-9796-990E-EEEC748135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199" y="1932089"/>
            <a:ext cx="111041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Culture: </a:t>
            </a:r>
            <a:b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People, Well-being, and Growth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BC4060-5645-D240-2121-DFFA2D10AB5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43392"/>
            <a:ext cx="11195196" cy="528269"/>
            <a:chOff x="563876" y="6143392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2EEC3B09-020A-1F3D-B446-58021DDD91E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15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4FCCF8-51F6-FFAD-EB19-B1A8F859F1A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7C6F4E-5D35-150F-0875-C6EFEAE6A36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43392"/>
              <a:ext cx="2648890" cy="52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8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4451-057C-8742-101B-C8EB3AFA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company&#10;&#10;AI-generated content may be incorrect.">
            <a:extLst>
              <a:ext uri="{FF2B5EF4-FFF2-40B4-BE49-F238E27FC236}">
                <a16:creationId xmlns:a16="http://schemas.microsoft.com/office/drawing/2014/main" id="{3BC750ED-D575-19A2-4684-D5852E650D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959" y="851124"/>
            <a:ext cx="9440988" cy="531055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2B28452-F373-1C5C-8D98-F2BAC98CAF46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Company Culture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3B63D-3FD0-B879-4958-5B91849760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432883C-B453-55EA-DC98-37BF28C6835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16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335B1E-4F6C-D2EA-0E3B-41DC80048BD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460DEB-44E0-14DA-287C-C2B64F0825F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8FC40009-E724-E2A1-199A-38A06D2DC7B8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7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D88A-21B5-8C8A-4392-2CC207D3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8CD62B-1A22-63E3-23F5-E18457707F97}"/>
              </a:ext>
            </a:extLst>
          </p:cNvPr>
          <p:cNvSpPr/>
          <p:nvPr/>
        </p:nvSpPr>
        <p:spPr>
          <a:xfrm>
            <a:off x="1152143" y="1252090"/>
            <a:ext cx="6226511" cy="5514467"/>
          </a:xfrm>
          <a:prstGeom prst="rect">
            <a:avLst/>
          </a:prstGeom>
          <a:solidFill>
            <a:srgbClr val="F5F0EB"/>
          </a:solidFill>
          <a:ln>
            <a:solidFill>
              <a:srgbClr val="F5F0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A6EF66-B89A-803E-346A-0ED1EA625E64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Well-being and growth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80F5BD-8C5E-441B-5830-721D0B4D493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3F31FA4-77D1-91C6-7E91-7193B83CE8E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17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02750F-9CAA-8FDA-6DA7-0C35B74A5FA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305D19-D665-29D6-AA46-FFD56B83F4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40A6D4B6-EF6F-7A2E-2BEF-A79D33CED2B9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 descr="A person holding a black paper with a person standing next to him&#10;&#10;AI-generated content may be incorrect.">
            <a:extLst>
              <a:ext uri="{FF2B5EF4-FFF2-40B4-BE49-F238E27FC236}">
                <a16:creationId xmlns:a16="http://schemas.microsoft.com/office/drawing/2014/main" id="{1ACF83DB-801C-9B3F-018D-A0BEB5E638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393" y="4231100"/>
            <a:ext cx="1447213" cy="1922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men sitting at a picnic table&#10;&#10;AI-generated content may be incorrect.">
            <a:extLst>
              <a:ext uri="{FF2B5EF4-FFF2-40B4-BE49-F238E27FC236}">
                <a16:creationId xmlns:a16="http://schemas.microsoft.com/office/drawing/2014/main" id="{9832A279-3A41-2D57-C40C-BEB82D3B86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0498" y="4334827"/>
            <a:ext cx="1667225" cy="1953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erson wearing a face mask and gloves&#10;&#10;AI-generated content may be incorrect.">
            <a:extLst>
              <a:ext uri="{FF2B5EF4-FFF2-40B4-BE49-F238E27FC236}">
                <a16:creationId xmlns:a16="http://schemas.microsoft.com/office/drawing/2014/main" id="{39AAB45A-4B8D-2A00-97EF-BCD7A561F5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17" y="4265998"/>
            <a:ext cx="1447212" cy="1922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F12333-94BA-87A0-7626-6357D04653D4}"/>
              </a:ext>
            </a:extLst>
          </p:cNvPr>
          <p:cNvSpPr txBox="1"/>
          <p:nvPr/>
        </p:nvSpPr>
        <p:spPr>
          <a:xfrm>
            <a:off x="1821945" y="6244097"/>
            <a:ext cx="1220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Safety first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FC4E96-AA49-41C3-5BC5-A8406F45AEDF}"/>
              </a:ext>
            </a:extLst>
          </p:cNvPr>
          <p:cNvSpPr txBox="1"/>
          <p:nvPr/>
        </p:nvSpPr>
        <p:spPr>
          <a:xfrm>
            <a:off x="3653832" y="6373343"/>
            <a:ext cx="1220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Well-being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664A0-C493-C57F-573F-2DD9DAC511FD}"/>
              </a:ext>
            </a:extLst>
          </p:cNvPr>
          <p:cNvSpPr txBox="1"/>
          <p:nvPr/>
        </p:nvSpPr>
        <p:spPr>
          <a:xfrm>
            <a:off x="5437035" y="6219455"/>
            <a:ext cx="12205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Training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03453-82C8-0F3E-B7C6-FBC78E35FFF7}"/>
              </a:ext>
            </a:extLst>
          </p:cNvPr>
          <p:cNvSpPr txBox="1"/>
          <p:nvPr/>
        </p:nvSpPr>
        <p:spPr>
          <a:xfrm>
            <a:off x="7756635" y="2573202"/>
            <a:ext cx="35840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“Our people, our power.”</a:t>
            </a:r>
          </a:p>
          <a:p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Committed to safety, continuous training, and a supportive work environment.</a:t>
            </a:r>
          </a:p>
        </p:txBody>
      </p:sp>
      <p:pic>
        <p:nvPicPr>
          <p:cNvPr id="19" name="Picture 18" descr="A group of people in a factory&#10;&#10;AI-generated content may be incorrect.">
            <a:extLst>
              <a:ext uri="{FF2B5EF4-FFF2-40B4-BE49-F238E27FC236}">
                <a16:creationId xmlns:a16="http://schemas.microsoft.com/office/drawing/2014/main" id="{1E02D345-6FD0-22A3-B528-703F44ED11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7542" y="1514130"/>
            <a:ext cx="5473133" cy="2820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9A62D2-86E5-1FE4-0354-D83FC9F6B6BD}"/>
              </a:ext>
            </a:extLst>
          </p:cNvPr>
          <p:cNvSpPr txBox="1"/>
          <p:nvPr/>
        </p:nvSpPr>
        <p:spPr>
          <a:xfrm>
            <a:off x="3634740" y="1785782"/>
            <a:ext cx="1312164" cy="33855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3040020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E83D-650E-1DC5-109B-FDC59939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A7FF32D-5CEC-03DD-1C54-A2BEB9B5A90F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AI Crew Command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5342B6-06D3-BF8C-6E18-0B594092E2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965DFAD-454E-7B17-6136-D80B2693F3A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18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75F746-545E-E2AC-8BCE-951DF04BAF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B0D846-6CB2-5E47-B2FF-4C73B7C05FE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13B1954A-C7CF-DA5A-AE75-863DC1C2EDAD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A cartoon of a pirate with a red background&#10;&#10;AI-generated content may be incorrect.">
            <a:extLst>
              <a:ext uri="{FF2B5EF4-FFF2-40B4-BE49-F238E27FC236}">
                <a16:creationId xmlns:a16="http://schemas.microsoft.com/office/drawing/2014/main" id="{A2864261-7E4B-8848-2B52-6F2584C67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23" y="1561987"/>
            <a:ext cx="6356829" cy="423788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B09F4C-C430-847D-9867-F074BE87C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74831"/>
              </p:ext>
            </p:extLst>
          </p:nvPr>
        </p:nvGraphicFramePr>
        <p:xfrm>
          <a:off x="6978829" y="1387153"/>
          <a:ext cx="4852948" cy="4484254"/>
        </p:xfrm>
        <a:graphic>
          <a:graphicData uri="http://schemas.openxmlformats.org/drawingml/2006/table">
            <a:tbl>
              <a:tblPr/>
              <a:tblGrid>
                <a:gridCol w="4852948">
                  <a:extLst>
                    <a:ext uri="{9D8B030D-6E8A-4147-A177-3AD203B41FA5}">
                      <a16:colId xmlns:a16="http://schemas.microsoft.com/office/drawing/2014/main" val="3143281875"/>
                    </a:ext>
                  </a:extLst>
                </a:gridCol>
              </a:tblGrid>
              <a:tr h="4484254">
                <a:tc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en-CA" sz="2000" b="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Be ye ready to join a crew and chart a course through the uncharted waters of AI? We be </a:t>
                      </a:r>
                      <a:r>
                        <a:rPr lang="en-CA" sz="2000" b="0" i="1" dirty="0" err="1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lookin</a:t>
                      </a:r>
                      <a:r>
                        <a:rPr lang="en-CA" sz="2000" b="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’ for shipmates to help spread the word and uncover hidden treasures to share across our company.</a:t>
                      </a:r>
                      <a:br>
                        <a:rPr lang="en-CA" sz="2000" b="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</a:br>
                      <a:r>
                        <a:rPr lang="en-CA" sz="2000" b="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 </a:t>
                      </a:r>
                    </a:p>
                    <a:p>
                      <a:pPr fontAlgn="base">
                        <a:buNone/>
                      </a:pP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If ye have the heart of a pirate and the eye for opportunity, hoist </a:t>
                      </a:r>
                      <a:r>
                        <a:rPr lang="en-CA" sz="2000" i="1" dirty="0" err="1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yer</a:t>
                      </a: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 sails and join the </a:t>
                      </a:r>
                      <a:b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</a:br>
                      <a:r>
                        <a:rPr lang="en-CA" sz="2000" i="1" dirty="0">
                          <a:solidFill>
                            <a:srgbClr val="000000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AI Crew!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69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68858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C0883-D406-2868-6AB5-74F5C418A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3733FB09-66E1-B731-D722-42751401B956}"/>
              </a:ext>
            </a:extLst>
          </p:cNvPr>
          <p:cNvSpPr txBox="1">
            <a:spLocks/>
          </p:cNvSpPr>
          <p:nvPr/>
        </p:nvSpPr>
        <p:spPr>
          <a:xfrm>
            <a:off x="586543" y="6368862"/>
            <a:ext cx="370111" cy="19043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65"/>
              </a:spcBef>
            </a:pPr>
            <a:fld id="{81D60167-4931-47E6-BA6A-407CBD079E47}" type="slidenum">
              <a:rPr lang="en-US" sz="1100" spc="15" smtClean="0">
                <a:latin typeface="Open Sans" pitchFamily="2" charset="0"/>
                <a:ea typeface="Open Sans" pitchFamily="2" charset="0"/>
                <a:cs typeface="Open Sans" pitchFamily="2" charset="0"/>
              </a:rPr>
              <a:pPr marL="38100">
                <a:spcBef>
                  <a:spcPts val="165"/>
                </a:spcBef>
              </a:pPr>
              <a:t>19</a:t>
            </a:fld>
            <a:endParaRPr lang="en-US" sz="1100" spc="15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1FA1FA-5C80-09DD-977A-B564284F57EB}"/>
              </a:ext>
            </a:extLst>
          </p:cNvPr>
          <p:cNvCxnSpPr/>
          <p:nvPr/>
        </p:nvCxnSpPr>
        <p:spPr>
          <a:xfrm>
            <a:off x="563876" y="6288654"/>
            <a:ext cx="0" cy="3407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6937EB-F299-C57D-80C9-7956ABEBF274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bject 5">
            <a:extLst>
              <a:ext uri="{FF2B5EF4-FFF2-40B4-BE49-F238E27FC236}">
                <a16:creationId xmlns:a16="http://schemas.microsoft.com/office/drawing/2014/main" id="{7F7268C9-598E-11FA-329D-A08F68FD26DC}"/>
              </a:ext>
            </a:extLst>
          </p:cNvPr>
          <p:cNvSpPr txBox="1">
            <a:spLocks/>
          </p:cNvSpPr>
          <p:nvPr/>
        </p:nvSpPr>
        <p:spPr>
          <a:xfrm>
            <a:off x="457200" y="2547642"/>
            <a:ext cx="947318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Thank you for your attention</a:t>
            </a:r>
            <a:endParaRPr lang="en-US" sz="4000" b="1" spc="-1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E58FF-0FDA-F542-D3E9-D337FFA3A5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82" y="6143392"/>
            <a:ext cx="2648890" cy="5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5F0855-0A75-CA68-AACA-8DBE488B3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422" y="546627"/>
            <a:ext cx="3387970" cy="675664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3CC6FF05-4A5A-9FBD-4704-99917A5B7DEF}"/>
              </a:ext>
            </a:extLst>
          </p:cNvPr>
          <p:cNvSpPr txBox="1">
            <a:spLocks/>
          </p:cNvSpPr>
          <p:nvPr/>
        </p:nvSpPr>
        <p:spPr>
          <a:xfrm>
            <a:off x="527299" y="1706217"/>
            <a:ext cx="7737123" cy="78226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000" dirty="0">
                <a:solidFill>
                  <a:srgbClr val="28292B"/>
                </a:solidFill>
                <a:latin typeface="OpenSans-Light"/>
                <a:cs typeface="OpenSans-Light"/>
              </a:rPr>
              <a:t>Leadership Summit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4FF7B07-A5AF-A9DF-A218-3D28192A2231}"/>
              </a:ext>
            </a:extLst>
          </p:cNvPr>
          <p:cNvSpPr txBox="1"/>
          <p:nvPr/>
        </p:nvSpPr>
        <p:spPr>
          <a:xfrm>
            <a:off x="618740" y="2752827"/>
            <a:ext cx="5579110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2000" b="1" dirty="0">
                <a:solidFill>
                  <a:srgbClr val="292829"/>
                </a:solidFill>
                <a:latin typeface="OpenSans-SemiBold"/>
                <a:cs typeface="OpenSans-SemiBold"/>
              </a:rPr>
              <a:t>Company Overview</a:t>
            </a:r>
            <a:endParaRPr lang="en-US" sz="2000" dirty="0">
              <a:latin typeface="OpenSans-SemiBold"/>
              <a:cs typeface="OpenSans-Semi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7A763-98DE-34C2-B4AF-32D979F1A9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3795521"/>
            <a:ext cx="12193270" cy="3062605"/>
            <a:chOff x="0" y="3795521"/>
            <a:chExt cx="12193270" cy="3062605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3B062FE2-DA2A-C69D-1C52-B5BB0172CEA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3795521"/>
              <a:ext cx="12193270" cy="3062605"/>
            </a:xfrm>
            <a:custGeom>
              <a:avLst/>
              <a:gdLst/>
              <a:ahLst/>
              <a:cxnLst/>
              <a:rect l="l" t="t" r="r" b="b"/>
              <a:pathLst>
                <a:path w="12193270" h="3062604">
                  <a:moveTo>
                    <a:pt x="12193206" y="0"/>
                  </a:moveTo>
                  <a:lnTo>
                    <a:pt x="0" y="0"/>
                  </a:lnTo>
                  <a:lnTo>
                    <a:pt x="0" y="3062478"/>
                  </a:lnTo>
                  <a:lnTo>
                    <a:pt x="12193206" y="3062478"/>
                  </a:lnTo>
                  <a:lnTo>
                    <a:pt x="12193206" y="0"/>
                  </a:lnTo>
                  <a:close/>
                </a:path>
              </a:pathLst>
            </a:custGeom>
            <a:solidFill>
              <a:srgbClr val="F4E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7E6C1232-AE80-B5D2-D9E8-DD0753C82B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0000" y="6324072"/>
              <a:ext cx="11113770" cy="0"/>
            </a:xfrm>
            <a:custGeom>
              <a:avLst/>
              <a:gdLst/>
              <a:ahLst/>
              <a:cxnLst/>
              <a:rect l="l" t="t" r="r" b="b"/>
              <a:pathLst>
                <a:path w="11113770">
                  <a:moveTo>
                    <a:pt x="0" y="0"/>
                  </a:moveTo>
                  <a:lnTo>
                    <a:pt x="11113198" y="0"/>
                  </a:lnTo>
                </a:path>
              </a:pathLst>
            </a:custGeom>
            <a:ln w="6350">
              <a:solidFill>
                <a:srgbClr val="E31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D6933A6-62F3-5AB1-5931-2863A46FD9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300" y="5823299"/>
              <a:ext cx="5263900" cy="275717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700" spc="60" dirty="0">
                  <a:solidFill>
                    <a:srgbClr val="28292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November 19, 2025</a:t>
              </a:r>
              <a:endParaRPr sz="1700" dirty="0">
                <a:solidFill>
                  <a:srgbClr val="2829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4836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512CA-EBA0-5DDE-4578-D37AA4BC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857C26-C2BE-1550-A0EB-9D45895764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1440"/>
            <a:ext cx="12192000" cy="6949440"/>
          </a:xfrm>
          <a:prstGeom prst="rect">
            <a:avLst/>
          </a:prstGeom>
          <a:solidFill>
            <a:srgbClr val="F5F0E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6A206F0-86CF-19FD-399C-70484E354720}"/>
              </a:ext>
            </a:extLst>
          </p:cNvPr>
          <p:cNvSpPr txBox="1">
            <a:spLocks/>
          </p:cNvSpPr>
          <p:nvPr/>
        </p:nvSpPr>
        <p:spPr>
          <a:xfrm>
            <a:off x="586543" y="6368862"/>
            <a:ext cx="370111" cy="190437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165"/>
              </a:spcBef>
            </a:pPr>
            <a:fld id="{81D60167-4931-47E6-BA6A-407CBD079E47}" type="slidenum">
              <a:rPr lang="en-US" sz="1100" spc="15" smtClean="0">
                <a:latin typeface="Open Sans" pitchFamily="2" charset="0"/>
                <a:ea typeface="Open Sans" pitchFamily="2" charset="0"/>
                <a:cs typeface="Open Sans" pitchFamily="2" charset="0"/>
              </a:rPr>
              <a:pPr marL="38100">
                <a:spcBef>
                  <a:spcPts val="165"/>
                </a:spcBef>
              </a:pPr>
              <a:t>20</a:t>
            </a:fld>
            <a:endParaRPr lang="en-US" sz="1100" spc="15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067C8E-5A35-703F-CB2B-7189EFC66BAF}"/>
              </a:ext>
            </a:extLst>
          </p:cNvPr>
          <p:cNvCxnSpPr/>
          <p:nvPr/>
        </p:nvCxnSpPr>
        <p:spPr>
          <a:xfrm>
            <a:off x="563876" y="6288654"/>
            <a:ext cx="0" cy="3407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AB43E0-32DA-71E5-E581-A97D86863397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676D70F-F035-D7A4-1422-D21F69185E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182" y="6143392"/>
            <a:ext cx="2648890" cy="528269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D22EB224-C95E-693D-5485-9C5CDFC114EE}"/>
              </a:ext>
            </a:extLst>
          </p:cNvPr>
          <p:cNvSpPr txBox="1">
            <a:spLocks/>
          </p:cNvSpPr>
          <p:nvPr/>
        </p:nvSpPr>
        <p:spPr>
          <a:xfrm>
            <a:off x="457200" y="2353160"/>
            <a:ext cx="4375150" cy="84382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en-US" sz="5400" b="1" spc="-1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</a:p>
        </p:txBody>
      </p:sp>
      <p:pic>
        <p:nvPicPr>
          <p:cNvPr id="3" name="Graphic 2" descr="Customer review with solid fill">
            <a:extLst>
              <a:ext uri="{FF2B5EF4-FFF2-40B4-BE49-F238E27FC236}">
                <a16:creationId xmlns:a16="http://schemas.microsoft.com/office/drawing/2014/main" id="{53CD6ECA-90B4-BC30-669A-4369B1C49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598" y="3706653"/>
            <a:ext cx="2350069" cy="23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3298D-C9FD-5925-2E85-44A20862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49EB23-E57D-7418-9065-58A5F5BCD613}"/>
              </a:ext>
            </a:extLst>
          </p:cNvPr>
          <p:cNvSpPr/>
          <p:nvPr/>
        </p:nvSpPr>
        <p:spPr>
          <a:xfrm>
            <a:off x="0" y="1691640"/>
            <a:ext cx="6952066" cy="4353818"/>
          </a:xfrm>
          <a:prstGeom prst="rect">
            <a:avLst/>
          </a:prstGeom>
          <a:solidFill>
            <a:srgbClr val="F5F0EB"/>
          </a:solidFill>
          <a:ln>
            <a:solidFill>
              <a:srgbClr val="F5F0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FB27DB5-2A99-4820-E698-00E1DBFE64D0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Who We 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270319-A3A0-D6E2-97F7-FEAB1BC1D4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932DD6B-BD64-4D77-F64D-946C9CE7843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3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91F532-E549-4FF2-0B06-79B1379FB85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422154A-7B5D-FF3A-953E-5E1F4A61F7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F7F6C22A-56DF-276A-4522-AF5AAC8ADEBB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FF5B2-D08E-63CB-F996-284C1D54D472}"/>
              </a:ext>
            </a:extLst>
          </p:cNvPr>
          <p:cNvSpPr txBox="1"/>
          <p:nvPr/>
        </p:nvSpPr>
        <p:spPr>
          <a:xfrm>
            <a:off x="677983" y="1942870"/>
            <a:ext cx="5995412" cy="396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Purpose: </a:t>
            </a:r>
            <a:r>
              <a:rPr lang="en-US" sz="1300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Design, manufacture, and test high-quality power transformers for utility clients in Canada and USA.</a:t>
            </a: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312E3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Values: </a:t>
            </a:r>
            <a:r>
              <a:rPr lang="en-US" sz="1300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Care, Quality, and Aspire — delivering trusted solutions and strong client relationships.</a:t>
            </a:r>
          </a:p>
          <a:p>
            <a:pPr>
              <a:lnSpc>
                <a:spcPct val="150000"/>
              </a:lnSpc>
            </a:pPr>
            <a:endParaRPr lang="en-US" sz="1300" b="1" dirty="0">
              <a:solidFill>
                <a:srgbClr val="312E3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Brief History: </a:t>
            </a:r>
            <a:r>
              <a:rPr lang="en-US" sz="1300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Founded in 1981 in Concord, Ontario, the company has evolved from a niche distribution manufacturer for ICI clients to a power transformer manufacturer serving utilities.  Expansions in 2016 and 2023 enabled the production of power transformers up to 240 kV.</a:t>
            </a:r>
          </a:p>
          <a:p>
            <a:pPr>
              <a:lnSpc>
                <a:spcPct val="150000"/>
              </a:lnSpc>
            </a:pPr>
            <a:endParaRPr lang="en-US" sz="1300" dirty="0">
              <a:solidFill>
                <a:srgbClr val="312E3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Scale: </a:t>
            </a:r>
            <a:r>
              <a:rPr lang="en-US" sz="1300" dirty="0">
                <a:solidFill>
                  <a:srgbClr val="312E3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Serving clients across North America with hundreds of successful projects and a skilled team.</a:t>
            </a:r>
            <a:endParaRPr lang="en-US" sz="13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6" descr="A group of men standing in a factory&#10;&#10;AI-generated content may be incorrect.">
            <a:extLst>
              <a:ext uri="{FF2B5EF4-FFF2-40B4-BE49-F238E27FC236}">
                <a16:creationId xmlns:a16="http://schemas.microsoft.com/office/drawing/2014/main" id="{B821C92B-6606-7B9D-B85B-C0E7A97BCA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4824" y="2249374"/>
            <a:ext cx="5239934" cy="32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9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CAE3-9BC9-FC87-B9D0-51C8B1A86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4FB97F1-DC96-03C4-5256-E69BB880BE0A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Timeline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3D0057-6A44-190F-6C58-A608A0A389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A3A42BB2-24BA-2E58-DF35-432664DC42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4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662773-3FEC-4086-8C26-93EB3ADF23A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3FC5DE-13D0-91A3-9175-E085DE7B89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90EA7974-0E5B-1A96-53CF-18BEDA7ECDB0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54E6B-7B45-70E5-B7F0-CE31BDFF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3" y="1589863"/>
            <a:ext cx="11202021" cy="3949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E193F-389D-C9BE-98D2-DEEC228E00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407" y="1730255"/>
            <a:ext cx="1270543" cy="858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9424E-C630-4080-C926-7C7D362BD004}"/>
              </a:ext>
            </a:extLst>
          </p:cNvPr>
          <p:cNvSpPr txBox="1"/>
          <p:nvPr/>
        </p:nvSpPr>
        <p:spPr>
          <a:xfrm>
            <a:off x="3299564" y="5715436"/>
            <a:ext cx="537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/>
              <a:t>And continuous investment in people and processes</a:t>
            </a:r>
          </a:p>
        </p:txBody>
      </p:sp>
    </p:spTree>
    <p:extLst>
      <p:ext uri="{BB962C8B-B14F-4D97-AF65-F5344CB8AC3E}">
        <p14:creationId xmlns:p14="http://schemas.microsoft.com/office/powerpoint/2010/main" val="22541131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4C2A-6552-0788-99CD-0EF04397B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in hard hats holding shovels&#10;&#10;AI-generated content may be incorrect.">
            <a:extLst>
              <a:ext uri="{FF2B5EF4-FFF2-40B4-BE49-F238E27FC236}">
                <a16:creationId xmlns:a16="http://schemas.microsoft.com/office/drawing/2014/main" id="{1CF8A076-1A84-91B2-E9F8-453E9B820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13" y="0"/>
            <a:ext cx="10296144" cy="68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52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A96BC-F94C-8EF0-12C8-98F3C9C6D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Left 37">
            <a:extLst>
              <a:ext uri="{FF2B5EF4-FFF2-40B4-BE49-F238E27FC236}">
                <a16:creationId xmlns:a16="http://schemas.microsoft.com/office/drawing/2014/main" id="{0B6854AF-10F2-903B-0C2B-71779ABBC56E}"/>
              </a:ext>
            </a:extLst>
          </p:cNvPr>
          <p:cNvSpPr/>
          <p:nvPr/>
        </p:nvSpPr>
        <p:spPr>
          <a:xfrm>
            <a:off x="8671035" y="3606125"/>
            <a:ext cx="3260210" cy="818729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F319B56-BFCE-9C16-AE68-88B4B939923B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What We Do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1057D0-8981-FA36-1D0D-31C8E42839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F2E0216-7E86-C512-70FD-427154A5596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6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A073AA-A296-3468-9A76-4D9ED9FCA47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85616C-50F3-AC07-64C8-6966148CC69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856D6699-AEC4-58A3-92C1-0871BA9BE9DD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B2571BBF-D2F6-3830-E3E1-B0BD611F7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739883"/>
              </p:ext>
            </p:extLst>
          </p:nvPr>
        </p:nvGraphicFramePr>
        <p:xfrm>
          <a:off x="876668" y="1221304"/>
          <a:ext cx="7399066" cy="5204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5467C0EF-A536-99DD-DAF8-B7AC1CC02713}"/>
              </a:ext>
            </a:extLst>
          </p:cNvPr>
          <p:cNvSpPr txBox="1"/>
          <p:nvPr/>
        </p:nvSpPr>
        <p:spPr>
          <a:xfrm>
            <a:off x="8902262" y="3846212"/>
            <a:ext cx="3028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Three Lines of Business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30C8A-FD95-3CFC-A038-10AB2B9019B6}"/>
              </a:ext>
            </a:extLst>
          </p:cNvPr>
          <p:cNvSpPr txBox="1"/>
          <p:nvPr/>
        </p:nvSpPr>
        <p:spPr>
          <a:xfrm>
            <a:off x="1500881" y="6490900"/>
            <a:ext cx="6150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CA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ISO Certifications - Experience with CSA/IEEE Standards and N.A Market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A2A598-5CA2-710F-7F05-C92BD569B603}"/>
              </a:ext>
            </a:extLst>
          </p:cNvPr>
          <p:cNvSpPr txBox="1"/>
          <p:nvPr/>
        </p:nvSpPr>
        <p:spPr>
          <a:xfrm>
            <a:off x="3672311" y="3010256"/>
            <a:ext cx="1807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Opening April 2028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6D63B-3D59-9A85-E5AC-33A3995E85D8}"/>
              </a:ext>
            </a:extLst>
          </p:cNvPr>
          <p:cNvSpPr txBox="1"/>
          <p:nvPr/>
        </p:nvSpPr>
        <p:spPr>
          <a:xfrm>
            <a:off x="5734400" y="3010255"/>
            <a:ext cx="2476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First Client Shipments 2025</a:t>
            </a:r>
          </a:p>
        </p:txBody>
      </p:sp>
    </p:spTree>
    <p:extLst>
      <p:ext uri="{BB962C8B-B14F-4D97-AF65-F5344CB8AC3E}">
        <p14:creationId xmlns:p14="http://schemas.microsoft.com/office/powerpoint/2010/main" val="4227750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Graphic spid="33" grpId="0">
        <p:bldAsOne/>
      </p:bldGraphic>
      <p:bldP spid="37" grpId="0"/>
      <p:bldP spid="40" grpId="0"/>
      <p:bldP spid="4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97CE0-CB77-8915-F944-9AB6F470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E9A8E5-0F6B-5EB0-2FD1-592687F291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91440"/>
            <a:ext cx="12192000" cy="6949440"/>
          </a:xfrm>
          <a:prstGeom prst="rect">
            <a:avLst/>
          </a:prstGeom>
          <a:solidFill>
            <a:srgbClr val="F5F0EB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219122-1281-418E-385E-E9FF19B18CFD}"/>
              </a:ext>
            </a:extLst>
          </p:cNvPr>
          <p:cNvCxnSpPr>
            <a:cxnSpLocks/>
          </p:cNvCxnSpPr>
          <p:nvPr/>
        </p:nvCxnSpPr>
        <p:spPr>
          <a:xfrm>
            <a:off x="457200" y="3474720"/>
            <a:ext cx="1125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bject 5">
            <a:extLst>
              <a:ext uri="{FF2B5EF4-FFF2-40B4-BE49-F238E27FC236}">
                <a16:creationId xmlns:a16="http://schemas.microsoft.com/office/drawing/2014/main" id="{13BE7828-E8A0-4497-44DD-0AD4CDAFA2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199" y="2547642"/>
            <a:ext cx="743087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What Sets Us Apart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E295F7-CD34-4931-C4CF-73B5E2F573C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43392"/>
            <a:ext cx="11195196" cy="528269"/>
            <a:chOff x="563876" y="6143392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57FDA164-607A-9B53-CBAD-A878990B6D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7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F13BE-0C41-3ECB-6BA9-165A07A1FE9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DFE43C-6FB6-378E-6F10-343FA71B0AD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43392"/>
              <a:ext cx="2648890" cy="52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6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84D4B-C60F-3822-829A-2F08689F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8D95F45-2902-7230-A853-722AAF7CBB03}"/>
              </a:ext>
            </a:extLst>
          </p:cNvPr>
          <p:cNvSpPr txBox="1">
            <a:spLocks/>
          </p:cNvSpPr>
          <p:nvPr/>
        </p:nvSpPr>
        <p:spPr>
          <a:xfrm>
            <a:off x="527299" y="340871"/>
            <a:ext cx="11451341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Mutually Beneficial Long Term Relationships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30AF0B-E8F1-0CCD-7BBF-41C1AB53315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D35620CD-FDDA-1960-1011-B29BDFCC41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8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82D62D-CE89-5455-CCAE-54E40C90004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1FED85-94D2-CC0C-A491-1D011587A36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50B10CDA-4954-A690-0032-C0807060522D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A4E31-5B41-9F74-0378-609B88F78FE2}"/>
              </a:ext>
            </a:extLst>
          </p:cNvPr>
          <p:cNvSpPr txBox="1"/>
          <p:nvPr/>
        </p:nvSpPr>
        <p:spPr>
          <a:xfrm>
            <a:off x="662365" y="1387153"/>
            <a:ext cx="10362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Our clients’ trust defines our success. We are proud </a:t>
            </a:r>
            <a:r>
              <a:rPr lang="en-US" b="1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to build mutually beneficial long-term relationships</a:t>
            </a:r>
            <a:r>
              <a:rPr lang="en-US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by delivering reliable transformers, responsive support, and customized service.</a:t>
            </a:r>
          </a:p>
        </p:txBody>
      </p:sp>
      <p:pic>
        <p:nvPicPr>
          <p:cNvPr id="10" name="Picture 9" descr="A large blue machine with large fans&#10;&#10;AI-generated content may be incorrect.">
            <a:extLst>
              <a:ext uri="{FF2B5EF4-FFF2-40B4-BE49-F238E27FC236}">
                <a16:creationId xmlns:a16="http://schemas.microsoft.com/office/drawing/2014/main" id="{713616C6-F300-431C-0B22-90462D4A34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107" y="2223517"/>
            <a:ext cx="2679925" cy="2137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large electrical equipment with wires and wires&#10;&#10;AI-generated content may be incorrect.">
            <a:extLst>
              <a:ext uri="{FF2B5EF4-FFF2-40B4-BE49-F238E27FC236}">
                <a16:creationId xmlns:a16="http://schemas.microsoft.com/office/drawing/2014/main" id="{1556DB7E-D011-FD3E-4DAA-E702A8F9C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128" y="2223517"/>
            <a:ext cx="2838116" cy="2178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720F7F1C-F639-5CDE-64F6-3C36E2A90F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3508" y="2756143"/>
            <a:ext cx="2374784" cy="2714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large black machine with metal bars&#10;&#10;AI-generated content may be incorrect.">
            <a:extLst>
              <a:ext uri="{FF2B5EF4-FFF2-40B4-BE49-F238E27FC236}">
                <a16:creationId xmlns:a16="http://schemas.microsoft.com/office/drawing/2014/main" id="{D9688E36-53A2-A476-369A-892F59E724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078" y="2223517"/>
            <a:ext cx="2904279" cy="2178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large electrical equipment in a field&#10;&#10;AI-generated content may be incorrect.">
            <a:extLst>
              <a:ext uri="{FF2B5EF4-FFF2-40B4-BE49-F238E27FC236}">
                <a16:creationId xmlns:a16="http://schemas.microsoft.com/office/drawing/2014/main" id="{1233EAF2-5FE4-E461-73FA-402B9D1519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>
            <a:fillRect/>
          </a:stretch>
        </p:blipFill>
        <p:spPr>
          <a:xfrm>
            <a:off x="746257" y="4532237"/>
            <a:ext cx="2679925" cy="183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large machine with wires and cables&#10;&#10;AI-generated content may be incorrect.">
            <a:extLst>
              <a:ext uri="{FF2B5EF4-FFF2-40B4-BE49-F238E27FC236}">
                <a16:creationId xmlns:a16="http://schemas.microsoft.com/office/drawing/2014/main" id="{6CA26E74-464F-ADA2-5965-5945F919D1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86" y="4553273"/>
            <a:ext cx="2445407" cy="1834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large grey building with a fence in the snow&#10;&#10;AI-generated content may be incorrect.">
            <a:extLst>
              <a:ext uri="{FF2B5EF4-FFF2-40B4-BE49-F238E27FC236}">
                <a16:creationId xmlns:a16="http://schemas.microsoft.com/office/drawing/2014/main" id="{363C4F5C-8D18-FFAB-AD9A-2F7CCC6188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4348" y="4553273"/>
            <a:ext cx="2679813" cy="1877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91039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5BE5B-656A-BE34-A5F5-A23A2842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5018E8-9AC5-56EC-1F0E-119E85D4C49C}"/>
              </a:ext>
            </a:extLst>
          </p:cNvPr>
          <p:cNvSpPr/>
          <p:nvPr/>
        </p:nvSpPr>
        <p:spPr>
          <a:xfrm>
            <a:off x="6432035" y="1493032"/>
            <a:ext cx="5759965" cy="4353818"/>
          </a:xfrm>
          <a:prstGeom prst="rect">
            <a:avLst/>
          </a:prstGeom>
          <a:solidFill>
            <a:srgbClr val="F5F0EB"/>
          </a:solidFill>
          <a:ln>
            <a:solidFill>
              <a:srgbClr val="F5F0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D49D0528-B4DF-DD0C-FAAB-8BDC38EE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051" y="1178200"/>
            <a:ext cx="2073372" cy="20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F875B3E-0302-3197-031A-B26A92738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023" y="1341582"/>
            <a:ext cx="4163860" cy="2527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877CD19-7691-CB0D-2294-EA074A76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01" y="3260351"/>
            <a:ext cx="2562245" cy="31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F2B1141-F920-83D5-AB69-00710D8425AA}"/>
              </a:ext>
            </a:extLst>
          </p:cNvPr>
          <p:cNvSpPr txBox="1">
            <a:spLocks/>
          </p:cNvSpPr>
          <p:nvPr/>
        </p:nvSpPr>
        <p:spPr>
          <a:xfrm>
            <a:off x="527300" y="340871"/>
            <a:ext cx="7748434" cy="62837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4000" b="1" spc="-1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Innovation and Technology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6CE8AA-FF23-C57F-7E46-9ECE4657D9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3876" y="6161680"/>
            <a:ext cx="11195196" cy="528269"/>
            <a:chOff x="563876" y="6161680"/>
            <a:chExt cx="11195196" cy="528269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799577F2-8A5C-6513-3767-22D089B693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6543" y="6368862"/>
              <a:ext cx="370111" cy="190437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">
                <a:spcBef>
                  <a:spcPts val="165"/>
                </a:spcBef>
              </a:pPr>
              <a:fld id="{81D60167-4931-47E6-BA6A-407CBD079E47}" type="slidenum">
                <a:rPr lang="en-US" sz="1100" spc="15" smtClean="0">
                  <a:latin typeface="Open Sans" pitchFamily="2" charset="0"/>
                  <a:ea typeface="Open Sans" pitchFamily="2" charset="0"/>
                  <a:cs typeface="Open Sans" pitchFamily="2" charset="0"/>
                </a:rPr>
                <a:pPr marL="38100">
                  <a:spcBef>
                    <a:spcPts val="165"/>
                  </a:spcBef>
                </a:pPr>
                <a:t>9</a:t>
              </a:fld>
              <a:endParaRPr lang="en-US" sz="1100" spc="15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494E46-E36F-9BCD-4332-345509F672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0182" y="6161680"/>
              <a:ext cx="2648890" cy="52826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5A9007-BDAE-5B2D-7358-1FB5B3ABF4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63876" y="6288654"/>
              <a:ext cx="0" cy="340746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D8EE3571-771F-1B3E-5752-6D97B9279467}"/>
              </a:ext>
            </a:extLst>
          </p:cNvPr>
          <p:cNvSpPr/>
          <p:nvPr/>
        </p:nvSpPr>
        <p:spPr>
          <a:xfrm>
            <a:off x="551107" y="1178200"/>
            <a:ext cx="11102340" cy="0"/>
          </a:xfrm>
          <a:custGeom>
            <a:avLst/>
            <a:gdLst/>
            <a:ahLst/>
            <a:cxnLst/>
            <a:rect l="l" t="t" r="r" b="b"/>
            <a:pathLst>
              <a:path w="11102340">
                <a:moveTo>
                  <a:pt x="0" y="0"/>
                </a:moveTo>
                <a:lnTo>
                  <a:pt x="11102098" y="0"/>
                </a:lnTo>
              </a:path>
            </a:pathLst>
          </a:custGeom>
          <a:ln w="6350">
            <a:solidFill>
              <a:srgbClr val="2928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07950-0EC2-FFCC-31D8-4E0FFEB0D88D}"/>
              </a:ext>
            </a:extLst>
          </p:cNvPr>
          <p:cNvSpPr txBox="1"/>
          <p:nvPr/>
        </p:nvSpPr>
        <p:spPr>
          <a:xfrm>
            <a:off x="7297808" y="1798238"/>
            <a:ext cx="435563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Electrical and Mechanical Design</a:t>
            </a:r>
          </a:p>
          <a:p>
            <a:endParaRPr lang="en-US" sz="26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Inhouse and Externally developed toolset</a:t>
            </a:r>
          </a:p>
          <a:p>
            <a:endParaRPr lang="en-US" sz="14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Advanced Field &amp; Transient Analysis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Graphical Analysis &amp; Visualization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Smart Simulation Capability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3D Transformer Modeling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28292B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Enhanced Accuracy &amp; Speed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300" dirty="0">
              <a:solidFill>
                <a:srgbClr val="28292B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10B7A30A-38E9-40DD-FA2C-9BE54B8C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73" y="3864730"/>
            <a:ext cx="3160535" cy="2825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2787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02AA6C32F2140B82E5957E1A1332D" ma:contentTypeVersion="13" ma:contentTypeDescription="Create a new document." ma:contentTypeScope="" ma:versionID="b6b82a1b0ac5739562be2edbd3c01593">
  <xsd:schema xmlns:xsd="http://www.w3.org/2001/XMLSchema" xmlns:xs="http://www.w3.org/2001/XMLSchema" xmlns:p="http://schemas.microsoft.com/office/2006/metadata/properties" xmlns:ns2="6d131246-3dc3-4778-92b6-876ef9b2469e" xmlns:ns3="a88550b2-e0c5-4ad3-9e84-1f88a8ced469" targetNamespace="http://schemas.microsoft.com/office/2006/metadata/properties" ma:root="true" ma:fieldsID="541009136fad4faf1e1a44f7dede7480" ns2:_="" ns3:_="">
    <xsd:import namespace="6d131246-3dc3-4778-92b6-876ef9b2469e"/>
    <xsd:import namespace="a88550b2-e0c5-4ad3-9e84-1f88a8ced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31246-3dc3-4778-92b6-876ef9b24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323d3cf-7df0-4cd7-b500-e1c564e6a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550b2-e0c5-4ad3-9e84-1f88a8ced46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e92daca-330c-4ab2-9c8c-05be2bf30b07}" ma:internalName="TaxCatchAll" ma:showField="CatchAllData" ma:web="a88550b2-e0c5-4ad3-9e84-1f88a8ced4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550b2-e0c5-4ad3-9e84-1f88a8ced469" xsi:nil="true"/>
    <lcf76f155ced4ddcb4097134ff3c332f xmlns="6d131246-3dc3-4778-92b6-876ef9b246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6982AD-62CD-4082-9F9F-CB893A641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70B0E-3069-43DA-9F77-1F1F58914409}"/>
</file>

<file path=customXml/itemProps3.xml><?xml version="1.0" encoding="utf-8"?>
<ds:datastoreItem xmlns:ds="http://schemas.openxmlformats.org/officeDocument/2006/customXml" ds:itemID="{E6089379-2D43-41E9-9E2A-FFD5921DC202}">
  <ds:schemaRefs>
    <ds:schemaRef ds:uri="89bc18fa-cb8c-4edc-baac-34810e9323ac"/>
    <ds:schemaRef ds:uri="d994c544-3281-45a7-8488-fa3f26f32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757</Words>
  <Application>Microsoft Office PowerPoint</Application>
  <PresentationFormat>Widescreen</PresentationFormat>
  <Paragraphs>106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Copperplate Gothic Light</vt:lpstr>
      <vt:lpstr>Courier New</vt:lpstr>
      <vt:lpstr>Open Sans</vt:lpstr>
      <vt:lpstr>OpenSans-Light</vt:lpstr>
      <vt:lpstr>OpenSans-SemiBold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Sets Us Apart</vt:lpstr>
      <vt:lpstr>PowerPoint Presentation</vt:lpstr>
      <vt:lpstr>PowerPoint Presentation</vt:lpstr>
      <vt:lpstr>PowerPoint Presentation</vt:lpstr>
      <vt:lpstr>Leadership Background</vt:lpstr>
      <vt:lpstr>PowerPoint Presentation</vt:lpstr>
      <vt:lpstr>Collaboration in Action: Intra-Group Success Stories</vt:lpstr>
      <vt:lpstr>PowerPoint Presentation</vt:lpstr>
      <vt:lpstr>Our Culture:  Our People, Well-being, and Growth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Luisa Ciro</dc:creator>
  <cp:lastModifiedBy>Alexei Miecznikowski</cp:lastModifiedBy>
  <cp:revision>5</cp:revision>
  <dcterms:created xsi:type="dcterms:W3CDTF">2025-02-26T21:52:13Z</dcterms:created>
  <dcterms:modified xsi:type="dcterms:W3CDTF">2025-11-18T00:45:39Z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0x010100E8502AA6C32F2140B82E5957E1A1332D</vt:lpwstr>
  </property>
  <property fmtid="{D5CDD505-2E9C-101B-9397-08002B2CF9AE}" pid="3" name="MediaServiceImageTags">
    <vt:lpwstr/>
  </property>
</Properties>
</file>