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77" r:id="rId5"/>
  </p:sldMasterIdLst>
  <p:notesMasterIdLst>
    <p:notesMasterId r:id="rId51"/>
  </p:notesMasterIdLst>
  <p:sldIdLst>
    <p:sldId id="333" r:id="rId6"/>
    <p:sldId id="334"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7" r:id="rId28"/>
    <p:sldId id="278" r:id="rId29"/>
    <p:sldId id="279" r:id="rId30"/>
    <p:sldId id="280" r:id="rId31"/>
    <p:sldId id="281" r:id="rId32"/>
    <p:sldId id="282" r:id="rId33"/>
    <p:sldId id="283" r:id="rId34"/>
    <p:sldId id="284" r:id="rId35"/>
    <p:sldId id="331" r:id="rId36"/>
    <p:sldId id="285" r:id="rId37"/>
    <p:sldId id="286" r:id="rId38"/>
    <p:sldId id="287" r:id="rId39"/>
    <p:sldId id="289" r:id="rId40"/>
    <p:sldId id="328" r:id="rId41"/>
    <p:sldId id="329" r:id="rId42"/>
    <p:sldId id="330" r:id="rId43"/>
    <p:sldId id="290" r:id="rId44"/>
    <p:sldId id="291" r:id="rId45"/>
    <p:sldId id="292" r:id="rId46"/>
    <p:sldId id="294" r:id="rId47"/>
    <p:sldId id="337" r:id="rId48"/>
    <p:sldId id="338" r:id="rId49"/>
    <p:sldId id="295" r:id="rId50"/>
  </p:sldIdLst>
  <p:sldSz cx="18288000" cy="10287000"/>
  <p:notesSz cx="6858000" cy="9144000"/>
  <p:embeddedFontLst>
    <p:embeddedFont>
      <p:font typeface="Anton" pitchFamily="2" charset="0"/>
      <p:regular r:id="rId52"/>
    </p:embeddedFont>
    <p:embeddedFont>
      <p:font typeface="Bebas Neue Cyrillic" panose="020B0604020202020204" charset="0"/>
      <p:regular r:id="rId53"/>
    </p:embeddedFont>
    <p:embeddedFont>
      <p:font typeface="Helios Extended" panose="020B0604020202020204" charset="0"/>
      <p:regular r:id="rId54"/>
    </p:embeddedFont>
    <p:embeddedFont>
      <p:font typeface="Nunito" pitchFamily="2" charset="0"/>
      <p:regular r:id="rId55"/>
      <p:bold r:id="rId56"/>
      <p:italic r:id="rId57"/>
      <p:boldItalic r:id="rId58"/>
    </p:embeddedFont>
    <p:embeddedFont>
      <p:font typeface="Nunito Bold" charset="0"/>
      <p:regular r:id="rId59"/>
      <p:bold r:id="rId60"/>
    </p:embeddedFont>
    <p:embeddedFont>
      <p:font typeface="Nunito Italics" panose="020B0604020202020204" charset="0"/>
      <p:regular r:id="rId61"/>
    </p:embeddedFont>
    <p:embeddedFont>
      <p:font typeface="Nunito Medium" panose="020B0604020202020204" charset="0"/>
      <p:regular r:id="rId62"/>
    </p:embeddedFont>
    <p:embeddedFont>
      <p:font typeface="Nunito Medium Italics" panose="020B0604020202020204" charset="0"/>
      <p:regular r:id="rId63"/>
    </p:embeddedFont>
    <p:embeddedFont>
      <p:font typeface="Nunito Semi-Bold" panose="020B0604020202020204" charset="0"/>
      <p:regular r:id="rId64"/>
    </p:embeddedFont>
    <p:embeddedFont>
      <p:font typeface="Open Sans 1" panose="020B0604020202020204" charset="0"/>
      <p:regular r:id="rId65"/>
    </p:embeddedFont>
    <p:embeddedFont>
      <p:font typeface="Open Sans 2" panose="020B0604020202020204" charset="0"/>
      <p:regular r:id="rId66"/>
    </p:embeddedFont>
    <p:embeddedFont>
      <p:font typeface="Open Sans 2 Bold" panose="020B0604020202020204" charset="0"/>
      <p:regular r:id="rId67"/>
    </p:embeddedFont>
    <p:embeddedFont>
      <p:font typeface="Open Sans 2 Bold Italics" panose="020B0604020202020204" charset="0"/>
      <p:regular r:id="rId68"/>
    </p:embeddedFont>
    <p:embeddedFont>
      <p:font typeface="Open Sans Bold" panose="020B0604020202020204" charset="0"/>
      <p:regular r:id="rId69"/>
      <p:bold r:id="rId70"/>
      <p:italic r:id="rId71"/>
      <p:boldItalic r:id="rId72"/>
    </p:embeddedFont>
    <p:embeddedFont>
      <p:font typeface="Open Sauce Heavy" panose="020B0604020202020204" charset="0"/>
      <p:regular r:id="rId73"/>
    </p:embeddedFont>
    <p:embeddedFont>
      <p:font typeface="Poppins 1" panose="020B0604020202020204" charset="0"/>
      <p:regular r:id="rId74"/>
    </p:embeddedFont>
    <p:embeddedFont>
      <p:font typeface="Poppins 1 Bold" panose="020B0604020202020204" charset="0"/>
      <p:regular r:id="rId75"/>
    </p:embeddedFont>
    <p:embeddedFont>
      <p:font typeface="Poppins 1 Italics" panose="020B0604020202020204" charset="0"/>
      <p:regular r:id="rId76"/>
    </p:embeddedFont>
    <p:embeddedFont>
      <p:font typeface="Poppins 2 Bold" panose="020B0604020202020204" charset="0"/>
      <p:regular r:id="rId77"/>
    </p:embeddedFont>
    <p:embeddedFont>
      <p:font typeface="Trebuchet MS" panose="020B0603020202020204" pitchFamily="34" charset="0"/>
      <p:regular r:id="rId78"/>
      <p:bold r:id="rId79"/>
      <p:italic r:id="rId80"/>
      <p:boldItalic r:id="rId81"/>
    </p:embeddedFont>
    <p:embeddedFont>
      <p:font typeface="Wingdings 3" panose="05040102010807070707" pitchFamily="18" charset="2"/>
      <p:regular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54AAB-8910-B3E5-719F-B595DB9558DF}" v="2" dt="2025-03-25T16:52:47.508"/>
    <p1510:client id="{6D8A19CD-C899-B93A-0718-13CA33554FA3}" v="12" dt="2025-03-25T16:36:37.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5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3.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2.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5.fntdata"/><Relationship Id="rId87" Type="http://schemas.microsoft.com/office/2016/11/relationships/changesInfo" Target="changesInfos/changesInfo1.xml"/><Relationship Id="rId61" Type="http://schemas.openxmlformats.org/officeDocument/2006/relationships/font" Target="fonts/font10.fntdata"/><Relationship Id="rId82" Type="http://schemas.openxmlformats.org/officeDocument/2006/relationships/font" Target="fonts/font3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ha Abarca" userId="S::tabarca@mgpowerassociates.com::c0847ab3-8974-4f74-8d2f-52bcfddd8889" providerId="AD" clId="Web-{0B254AAB-8910-B3E5-719F-B595DB9558DF}"/>
    <pc:docChg chg="addSld delSld">
      <pc:chgData name="Trisha Abarca" userId="S::tabarca@mgpowerassociates.com::c0847ab3-8974-4f74-8d2f-52bcfddd8889" providerId="AD" clId="Web-{0B254AAB-8910-B3E5-719F-B595DB9558DF}" dt="2025-03-25T16:52:47.508" v="1"/>
      <pc:docMkLst>
        <pc:docMk/>
      </pc:docMkLst>
      <pc:sldChg chg="del">
        <pc:chgData name="Trisha Abarca" userId="S::tabarca@mgpowerassociates.com::c0847ab3-8974-4f74-8d2f-52bcfddd8889" providerId="AD" clId="Web-{0B254AAB-8910-B3E5-719F-B595DB9558DF}" dt="2025-03-25T16:52:29.180" v="0"/>
        <pc:sldMkLst>
          <pc:docMk/>
          <pc:sldMk cId="3176075331" sldId="327"/>
        </pc:sldMkLst>
      </pc:sldChg>
      <pc:sldChg chg="add">
        <pc:chgData name="Trisha Abarca" userId="S::tabarca@mgpowerassociates.com::c0847ab3-8974-4f74-8d2f-52bcfddd8889" providerId="AD" clId="Web-{0B254AAB-8910-B3E5-719F-B595DB9558DF}" dt="2025-03-25T16:52:47.508" v="1"/>
        <pc:sldMkLst>
          <pc:docMk/>
          <pc:sldMk cId="1281670073" sldId="331"/>
        </pc:sldMkLst>
      </pc:sldChg>
    </pc:docChg>
  </pc:docChgLst>
  <pc:docChgLst>
    <pc:chgData name="Trisha Abarca" userId="S::tabarca@mgpowerassociates.com::c0847ab3-8974-4f74-8d2f-52bcfddd8889" providerId="AD" clId="Web-{6D8A19CD-C899-B93A-0718-13CA33554FA3}"/>
    <pc:docChg chg="addSld delSld">
      <pc:chgData name="Trisha Abarca" userId="S::tabarca@mgpowerassociates.com::c0847ab3-8974-4f74-8d2f-52bcfddd8889" providerId="AD" clId="Web-{6D8A19CD-C899-B93A-0718-13CA33554FA3}" dt="2025-03-25T16:36:37.612" v="11"/>
      <pc:docMkLst>
        <pc:docMk/>
      </pc:docMkLst>
      <pc:sldChg chg="add del">
        <pc:chgData name="Trisha Abarca" userId="S::tabarca@mgpowerassociates.com::c0847ab3-8974-4f74-8d2f-52bcfddd8889" providerId="AD" clId="Web-{6D8A19CD-C899-B93A-0718-13CA33554FA3}" dt="2025-03-25T16:34:39.031" v="8"/>
        <pc:sldMkLst>
          <pc:docMk/>
          <pc:sldMk cId="1124208477" sldId="315"/>
        </pc:sldMkLst>
      </pc:sldChg>
      <pc:sldChg chg="add del">
        <pc:chgData name="Trisha Abarca" userId="S::tabarca@mgpowerassociates.com::c0847ab3-8974-4f74-8d2f-52bcfddd8889" providerId="AD" clId="Web-{6D8A19CD-C899-B93A-0718-13CA33554FA3}" dt="2025-03-25T16:34:39.031" v="7"/>
        <pc:sldMkLst>
          <pc:docMk/>
          <pc:sldMk cId="2365399394" sldId="324"/>
        </pc:sldMkLst>
      </pc:sldChg>
      <pc:sldChg chg="add del">
        <pc:chgData name="Trisha Abarca" userId="S::tabarca@mgpowerassociates.com::c0847ab3-8974-4f74-8d2f-52bcfddd8889" providerId="AD" clId="Web-{6D8A19CD-C899-B93A-0718-13CA33554FA3}" dt="2025-03-25T16:34:39.016" v="6"/>
        <pc:sldMkLst>
          <pc:docMk/>
          <pc:sldMk cId="3287638842" sldId="326"/>
        </pc:sldMkLst>
      </pc:sldChg>
      <pc:sldChg chg="add">
        <pc:chgData name="Trisha Abarca" userId="S::tabarca@mgpowerassociates.com::c0847ab3-8974-4f74-8d2f-52bcfddd8889" providerId="AD" clId="Web-{6D8A19CD-C899-B93A-0718-13CA33554FA3}" dt="2025-03-25T16:36:37.580" v="9"/>
        <pc:sldMkLst>
          <pc:docMk/>
          <pc:sldMk cId="2458912551" sldId="328"/>
        </pc:sldMkLst>
      </pc:sldChg>
      <pc:sldChg chg="add">
        <pc:chgData name="Trisha Abarca" userId="S::tabarca@mgpowerassociates.com::c0847ab3-8974-4f74-8d2f-52bcfddd8889" providerId="AD" clId="Web-{6D8A19CD-C899-B93A-0718-13CA33554FA3}" dt="2025-03-25T16:36:37.596" v="10"/>
        <pc:sldMkLst>
          <pc:docMk/>
          <pc:sldMk cId="3973612013" sldId="329"/>
        </pc:sldMkLst>
      </pc:sldChg>
      <pc:sldChg chg="add">
        <pc:chgData name="Trisha Abarca" userId="S::tabarca@mgpowerassociates.com::c0847ab3-8974-4f74-8d2f-52bcfddd8889" providerId="AD" clId="Web-{6D8A19CD-C899-B93A-0718-13CA33554FA3}" dt="2025-03-25T16:36:37.612" v="11"/>
        <pc:sldMkLst>
          <pc:docMk/>
          <pc:sldMk cId="818089509" sldId="330"/>
        </pc:sldMkLst>
      </pc:sldChg>
    </pc:docChg>
  </pc:docChgLst>
  <pc:docChgLst>
    <pc:chgData name="Bruce Nelson" userId="175a7e43-6e1c-4b2d-8c96-f3d52cb67dbe" providerId="ADAL" clId="{DDBE5445-A034-4719-B1C9-E1A52E7CCC6C}"/>
    <pc:docChg chg="undo redo custSel addSld delSld modSld">
      <pc:chgData name="Bruce Nelson" userId="175a7e43-6e1c-4b2d-8c96-f3d52cb67dbe" providerId="ADAL" clId="{DDBE5445-A034-4719-B1C9-E1A52E7CCC6C}" dt="2025-03-23T19:19:49.984" v="61" actId="2696"/>
      <pc:docMkLst>
        <pc:docMk/>
      </pc:docMkLst>
      <pc:sldChg chg="modNotes">
        <pc:chgData name="Bruce Nelson" userId="175a7e43-6e1c-4b2d-8c96-f3d52cb67dbe" providerId="ADAL" clId="{DDBE5445-A034-4719-B1C9-E1A52E7CCC6C}" dt="2025-03-21T17:13:38.414" v="41"/>
        <pc:sldMkLst>
          <pc:docMk/>
          <pc:sldMk cId="0" sldId="256"/>
        </pc:sldMkLst>
      </pc:sldChg>
      <pc:sldChg chg="modNotes">
        <pc:chgData name="Bruce Nelson" userId="175a7e43-6e1c-4b2d-8c96-f3d52cb67dbe" providerId="ADAL" clId="{DDBE5445-A034-4719-B1C9-E1A52E7CCC6C}" dt="2025-03-21T17:13:38.414" v="41"/>
        <pc:sldMkLst>
          <pc:docMk/>
          <pc:sldMk cId="0" sldId="257"/>
        </pc:sldMkLst>
      </pc:sldChg>
      <pc:sldChg chg="modNotes">
        <pc:chgData name="Bruce Nelson" userId="175a7e43-6e1c-4b2d-8c96-f3d52cb67dbe" providerId="ADAL" clId="{DDBE5445-A034-4719-B1C9-E1A52E7CCC6C}" dt="2025-03-21T17:13:38.414" v="41"/>
        <pc:sldMkLst>
          <pc:docMk/>
          <pc:sldMk cId="0" sldId="259"/>
        </pc:sldMkLst>
      </pc:sldChg>
      <pc:sldChg chg="modNotes">
        <pc:chgData name="Bruce Nelson" userId="175a7e43-6e1c-4b2d-8c96-f3d52cb67dbe" providerId="ADAL" clId="{DDBE5445-A034-4719-B1C9-E1A52E7CCC6C}" dt="2025-03-21T17:13:38.414" v="41"/>
        <pc:sldMkLst>
          <pc:docMk/>
          <pc:sldMk cId="0" sldId="261"/>
        </pc:sldMkLst>
      </pc:sldChg>
      <pc:sldChg chg="modNotes">
        <pc:chgData name="Bruce Nelson" userId="175a7e43-6e1c-4b2d-8c96-f3d52cb67dbe" providerId="ADAL" clId="{DDBE5445-A034-4719-B1C9-E1A52E7CCC6C}" dt="2025-03-21T17:13:38.414" v="41"/>
        <pc:sldMkLst>
          <pc:docMk/>
          <pc:sldMk cId="0" sldId="262"/>
        </pc:sldMkLst>
      </pc:sldChg>
      <pc:sldChg chg="modNotes">
        <pc:chgData name="Bruce Nelson" userId="175a7e43-6e1c-4b2d-8c96-f3d52cb67dbe" providerId="ADAL" clId="{DDBE5445-A034-4719-B1C9-E1A52E7CCC6C}" dt="2025-03-21T17:13:38.414" v="41"/>
        <pc:sldMkLst>
          <pc:docMk/>
          <pc:sldMk cId="0" sldId="263"/>
        </pc:sldMkLst>
      </pc:sldChg>
      <pc:sldChg chg="modNotes">
        <pc:chgData name="Bruce Nelson" userId="175a7e43-6e1c-4b2d-8c96-f3d52cb67dbe" providerId="ADAL" clId="{DDBE5445-A034-4719-B1C9-E1A52E7CCC6C}" dt="2025-03-21T17:13:38.414" v="41"/>
        <pc:sldMkLst>
          <pc:docMk/>
          <pc:sldMk cId="0" sldId="265"/>
        </pc:sldMkLst>
      </pc:sldChg>
      <pc:sldChg chg="modNotes">
        <pc:chgData name="Bruce Nelson" userId="175a7e43-6e1c-4b2d-8c96-f3d52cb67dbe" providerId="ADAL" clId="{DDBE5445-A034-4719-B1C9-E1A52E7CCC6C}" dt="2025-03-21T17:13:38.414" v="41"/>
        <pc:sldMkLst>
          <pc:docMk/>
          <pc:sldMk cId="0" sldId="266"/>
        </pc:sldMkLst>
      </pc:sldChg>
      <pc:sldChg chg="modNotes">
        <pc:chgData name="Bruce Nelson" userId="175a7e43-6e1c-4b2d-8c96-f3d52cb67dbe" providerId="ADAL" clId="{DDBE5445-A034-4719-B1C9-E1A52E7CCC6C}" dt="2025-03-21T17:13:38.414" v="41"/>
        <pc:sldMkLst>
          <pc:docMk/>
          <pc:sldMk cId="0" sldId="273"/>
        </pc:sldMkLst>
      </pc:sldChg>
      <pc:sldChg chg="modNotes">
        <pc:chgData name="Bruce Nelson" userId="175a7e43-6e1c-4b2d-8c96-f3d52cb67dbe" providerId="ADAL" clId="{DDBE5445-A034-4719-B1C9-E1A52E7CCC6C}" dt="2025-03-21T17:13:38.414" v="41"/>
        <pc:sldMkLst>
          <pc:docMk/>
          <pc:sldMk cId="0" sldId="275"/>
        </pc:sldMkLst>
      </pc:sldChg>
      <pc:sldChg chg="del modNotes">
        <pc:chgData name="Bruce Nelson" userId="175a7e43-6e1c-4b2d-8c96-f3d52cb67dbe" providerId="ADAL" clId="{DDBE5445-A034-4719-B1C9-E1A52E7CCC6C}" dt="2025-03-23T19:17:28.011" v="42" actId="2696"/>
        <pc:sldMkLst>
          <pc:docMk/>
          <pc:sldMk cId="0" sldId="276"/>
        </pc:sldMkLst>
      </pc:sldChg>
      <pc:sldChg chg="modNotes">
        <pc:chgData name="Bruce Nelson" userId="175a7e43-6e1c-4b2d-8c96-f3d52cb67dbe" providerId="ADAL" clId="{DDBE5445-A034-4719-B1C9-E1A52E7CCC6C}" dt="2025-03-21T17:13:38.414" v="41"/>
        <pc:sldMkLst>
          <pc:docMk/>
          <pc:sldMk cId="0" sldId="280"/>
        </pc:sldMkLst>
      </pc:sldChg>
      <pc:sldChg chg="modNotes">
        <pc:chgData name="Bruce Nelson" userId="175a7e43-6e1c-4b2d-8c96-f3d52cb67dbe" providerId="ADAL" clId="{DDBE5445-A034-4719-B1C9-E1A52E7CCC6C}" dt="2025-03-21T17:13:38.414" v="41"/>
        <pc:sldMkLst>
          <pc:docMk/>
          <pc:sldMk cId="0" sldId="282"/>
        </pc:sldMkLst>
      </pc:sldChg>
      <pc:sldChg chg="modNotes">
        <pc:chgData name="Bruce Nelson" userId="175a7e43-6e1c-4b2d-8c96-f3d52cb67dbe" providerId="ADAL" clId="{DDBE5445-A034-4719-B1C9-E1A52E7CCC6C}" dt="2025-03-21T17:13:38.414" v="41"/>
        <pc:sldMkLst>
          <pc:docMk/>
          <pc:sldMk cId="0" sldId="283"/>
        </pc:sldMkLst>
      </pc:sldChg>
      <pc:sldChg chg="modNotes">
        <pc:chgData name="Bruce Nelson" userId="175a7e43-6e1c-4b2d-8c96-f3d52cb67dbe" providerId="ADAL" clId="{DDBE5445-A034-4719-B1C9-E1A52E7CCC6C}" dt="2025-03-21T17:13:38.414" v="41"/>
        <pc:sldMkLst>
          <pc:docMk/>
          <pc:sldMk cId="0" sldId="285"/>
        </pc:sldMkLst>
      </pc:sldChg>
      <pc:sldChg chg="modNotes">
        <pc:chgData name="Bruce Nelson" userId="175a7e43-6e1c-4b2d-8c96-f3d52cb67dbe" providerId="ADAL" clId="{DDBE5445-A034-4719-B1C9-E1A52E7CCC6C}" dt="2025-03-21T17:13:38.414" v="41"/>
        <pc:sldMkLst>
          <pc:docMk/>
          <pc:sldMk cId="0" sldId="287"/>
        </pc:sldMkLst>
      </pc:sldChg>
      <pc:sldChg chg="modNotes">
        <pc:chgData name="Bruce Nelson" userId="175a7e43-6e1c-4b2d-8c96-f3d52cb67dbe" providerId="ADAL" clId="{DDBE5445-A034-4719-B1C9-E1A52E7CCC6C}" dt="2025-03-21T17:13:38.414" v="41"/>
        <pc:sldMkLst>
          <pc:docMk/>
          <pc:sldMk cId="0" sldId="288"/>
        </pc:sldMkLst>
      </pc:sldChg>
      <pc:sldChg chg="modNotes">
        <pc:chgData name="Bruce Nelson" userId="175a7e43-6e1c-4b2d-8c96-f3d52cb67dbe" providerId="ADAL" clId="{DDBE5445-A034-4719-B1C9-E1A52E7CCC6C}" dt="2025-03-21T17:13:38.414" v="41"/>
        <pc:sldMkLst>
          <pc:docMk/>
          <pc:sldMk cId="0" sldId="289"/>
        </pc:sldMkLst>
      </pc:sldChg>
      <pc:sldChg chg="modNotes">
        <pc:chgData name="Bruce Nelson" userId="175a7e43-6e1c-4b2d-8c96-f3d52cb67dbe" providerId="ADAL" clId="{DDBE5445-A034-4719-B1C9-E1A52E7CCC6C}" dt="2025-03-21T17:13:38.414" v="41"/>
        <pc:sldMkLst>
          <pc:docMk/>
          <pc:sldMk cId="0" sldId="291"/>
        </pc:sldMkLst>
      </pc:sldChg>
      <pc:sldChg chg="modNotes">
        <pc:chgData name="Bruce Nelson" userId="175a7e43-6e1c-4b2d-8c96-f3d52cb67dbe" providerId="ADAL" clId="{DDBE5445-A034-4719-B1C9-E1A52E7CCC6C}" dt="2025-03-21T17:13:38.414" v="41"/>
        <pc:sldMkLst>
          <pc:docMk/>
          <pc:sldMk cId="0" sldId="293"/>
        </pc:sldMkLst>
      </pc:sldChg>
      <pc:sldChg chg="modNotes">
        <pc:chgData name="Bruce Nelson" userId="175a7e43-6e1c-4b2d-8c96-f3d52cb67dbe" providerId="ADAL" clId="{DDBE5445-A034-4719-B1C9-E1A52E7CCC6C}" dt="2025-03-21T17:13:38.414" v="41"/>
        <pc:sldMkLst>
          <pc:docMk/>
          <pc:sldMk cId="0" sldId="294"/>
        </pc:sldMkLst>
      </pc:sldChg>
      <pc:sldChg chg="del">
        <pc:chgData name="Bruce Nelson" userId="175a7e43-6e1c-4b2d-8c96-f3d52cb67dbe" providerId="ADAL" clId="{DDBE5445-A034-4719-B1C9-E1A52E7CCC6C}" dt="2025-03-23T19:18:38.040" v="43" actId="2696"/>
        <pc:sldMkLst>
          <pc:docMk/>
          <pc:sldMk cId="0" sldId="296"/>
        </pc:sldMkLst>
      </pc:sldChg>
      <pc:sldChg chg="del">
        <pc:chgData name="Bruce Nelson" userId="175a7e43-6e1c-4b2d-8c96-f3d52cb67dbe" providerId="ADAL" clId="{DDBE5445-A034-4719-B1C9-E1A52E7CCC6C}" dt="2025-03-23T19:18:42.730" v="44" actId="2696"/>
        <pc:sldMkLst>
          <pc:docMk/>
          <pc:sldMk cId="0" sldId="297"/>
        </pc:sldMkLst>
      </pc:sldChg>
      <pc:sldChg chg="del">
        <pc:chgData name="Bruce Nelson" userId="175a7e43-6e1c-4b2d-8c96-f3d52cb67dbe" providerId="ADAL" clId="{DDBE5445-A034-4719-B1C9-E1A52E7CCC6C}" dt="2025-03-23T19:18:45.804" v="45" actId="2696"/>
        <pc:sldMkLst>
          <pc:docMk/>
          <pc:sldMk cId="0" sldId="298"/>
        </pc:sldMkLst>
      </pc:sldChg>
      <pc:sldChg chg="del modNotes">
        <pc:chgData name="Bruce Nelson" userId="175a7e43-6e1c-4b2d-8c96-f3d52cb67dbe" providerId="ADAL" clId="{DDBE5445-A034-4719-B1C9-E1A52E7CCC6C}" dt="2025-03-23T19:18:49.721" v="46" actId="2696"/>
        <pc:sldMkLst>
          <pc:docMk/>
          <pc:sldMk cId="0" sldId="299"/>
        </pc:sldMkLst>
      </pc:sldChg>
      <pc:sldChg chg="del">
        <pc:chgData name="Bruce Nelson" userId="175a7e43-6e1c-4b2d-8c96-f3d52cb67dbe" providerId="ADAL" clId="{DDBE5445-A034-4719-B1C9-E1A52E7CCC6C}" dt="2025-03-23T19:18:52.295" v="47" actId="2696"/>
        <pc:sldMkLst>
          <pc:docMk/>
          <pc:sldMk cId="0" sldId="300"/>
        </pc:sldMkLst>
      </pc:sldChg>
      <pc:sldChg chg="del modNotes">
        <pc:chgData name="Bruce Nelson" userId="175a7e43-6e1c-4b2d-8c96-f3d52cb67dbe" providerId="ADAL" clId="{DDBE5445-A034-4719-B1C9-E1A52E7CCC6C}" dt="2025-03-23T19:18:59.241" v="48" actId="2696"/>
        <pc:sldMkLst>
          <pc:docMk/>
          <pc:sldMk cId="0" sldId="301"/>
        </pc:sldMkLst>
      </pc:sldChg>
      <pc:sldChg chg="del modNotes">
        <pc:chgData name="Bruce Nelson" userId="175a7e43-6e1c-4b2d-8c96-f3d52cb67dbe" providerId="ADAL" clId="{DDBE5445-A034-4719-B1C9-E1A52E7CCC6C}" dt="2025-03-23T19:19:03.243" v="49" actId="2696"/>
        <pc:sldMkLst>
          <pc:docMk/>
          <pc:sldMk cId="0" sldId="302"/>
        </pc:sldMkLst>
      </pc:sldChg>
      <pc:sldChg chg="del">
        <pc:chgData name="Bruce Nelson" userId="175a7e43-6e1c-4b2d-8c96-f3d52cb67dbe" providerId="ADAL" clId="{DDBE5445-A034-4719-B1C9-E1A52E7CCC6C}" dt="2025-03-23T19:19:08.435" v="50" actId="2696"/>
        <pc:sldMkLst>
          <pc:docMk/>
          <pc:sldMk cId="0" sldId="303"/>
        </pc:sldMkLst>
      </pc:sldChg>
      <pc:sldChg chg="del modNotes">
        <pc:chgData name="Bruce Nelson" userId="175a7e43-6e1c-4b2d-8c96-f3d52cb67dbe" providerId="ADAL" clId="{DDBE5445-A034-4719-B1C9-E1A52E7CCC6C}" dt="2025-03-23T19:19:11.459" v="51" actId="2696"/>
        <pc:sldMkLst>
          <pc:docMk/>
          <pc:sldMk cId="0" sldId="304"/>
        </pc:sldMkLst>
      </pc:sldChg>
      <pc:sldChg chg="del">
        <pc:chgData name="Bruce Nelson" userId="175a7e43-6e1c-4b2d-8c96-f3d52cb67dbe" providerId="ADAL" clId="{DDBE5445-A034-4719-B1C9-E1A52E7CCC6C}" dt="2025-03-23T19:19:14.265" v="52" actId="2696"/>
        <pc:sldMkLst>
          <pc:docMk/>
          <pc:sldMk cId="0" sldId="305"/>
        </pc:sldMkLst>
      </pc:sldChg>
      <pc:sldChg chg="del modNotes">
        <pc:chgData name="Bruce Nelson" userId="175a7e43-6e1c-4b2d-8c96-f3d52cb67dbe" providerId="ADAL" clId="{DDBE5445-A034-4719-B1C9-E1A52E7CCC6C}" dt="2025-03-23T19:19:17.646" v="53" actId="2696"/>
        <pc:sldMkLst>
          <pc:docMk/>
          <pc:sldMk cId="0" sldId="306"/>
        </pc:sldMkLst>
      </pc:sldChg>
      <pc:sldChg chg="del modNotes">
        <pc:chgData name="Bruce Nelson" userId="175a7e43-6e1c-4b2d-8c96-f3d52cb67dbe" providerId="ADAL" clId="{DDBE5445-A034-4719-B1C9-E1A52E7CCC6C}" dt="2025-03-23T19:19:20.234" v="54" actId="2696"/>
        <pc:sldMkLst>
          <pc:docMk/>
          <pc:sldMk cId="0" sldId="307"/>
        </pc:sldMkLst>
      </pc:sldChg>
      <pc:sldChg chg="del modNotes">
        <pc:chgData name="Bruce Nelson" userId="175a7e43-6e1c-4b2d-8c96-f3d52cb67dbe" providerId="ADAL" clId="{DDBE5445-A034-4719-B1C9-E1A52E7CCC6C}" dt="2025-03-23T19:19:23.018" v="55" actId="2696"/>
        <pc:sldMkLst>
          <pc:docMk/>
          <pc:sldMk cId="0" sldId="308"/>
        </pc:sldMkLst>
      </pc:sldChg>
      <pc:sldChg chg="del">
        <pc:chgData name="Bruce Nelson" userId="175a7e43-6e1c-4b2d-8c96-f3d52cb67dbe" providerId="ADAL" clId="{DDBE5445-A034-4719-B1C9-E1A52E7CCC6C}" dt="2025-03-23T19:19:25.835" v="56" actId="2696"/>
        <pc:sldMkLst>
          <pc:docMk/>
          <pc:sldMk cId="0" sldId="309"/>
        </pc:sldMkLst>
      </pc:sldChg>
      <pc:sldChg chg="del modNotes">
        <pc:chgData name="Bruce Nelson" userId="175a7e43-6e1c-4b2d-8c96-f3d52cb67dbe" providerId="ADAL" clId="{DDBE5445-A034-4719-B1C9-E1A52E7CCC6C}" dt="2025-03-23T19:19:28.313" v="57" actId="2696"/>
        <pc:sldMkLst>
          <pc:docMk/>
          <pc:sldMk cId="0" sldId="310"/>
        </pc:sldMkLst>
      </pc:sldChg>
      <pc:sldChg chg="del">
        <pc:chgData name="Bruce Nelson" userId="175a7e43-6e1c-4b2d-8c96-f3d52cb67dbe" providerId="ADAL" clId="{DDBE5445-A034-4719-B1C9-E1A52E7CCC6C}" dt="2025-03-23T19:19:30.747" v="58" actId="2696"/>
        <pc:sldMkLst>
          <pc:docMk/>
          <pc:sldMk cId="0" sldId="311"/>
        </pc:sldMkLst>
      </pc:sldChg>
      <pc:sldChg chg="del modNotes">
        <pc:chgData name="Bruce Nelson" userId="175a7e43-6e1c-4b2d-8c96-f3d52cb67dbe" providerId="ADAL" clId="{DDBE5445-A034-4719-B1C9-E1A52E7CCC6C}" dt="2025-03-23T19:19:34.290" v="59" actId="2696"/>
        <pc:sldMkLst>
          <pc:docMk/>
          <pc:sldMk cId="0" sldId="312"/>
        </pc:sldMkLst>
      </pc:sldChg>
      <pc:sldChg chg="del modNotes">
        <pc:chgData name="Bruce Nelson" userId="175a7e43-6e1c-4b2d-8c96-f3d52cb67dbe" providerId="ADAL" clId="{DDBE5445-A034-4719-B1C9-E1A52E7CCC6C}" dt="2025-03-23T19:19:37.040" v="60" actId="2696"/>
        <pc:sldMkLst>
          <pc:docMk/>
          <pc:sldMk cId="0" sldId="313"/>
        </pc:sldMkLst>
      </pc:sldChg>
      <pc:sldChg chg="del">
        <pc:chgData name="Bruce Nelson" userId="175a7e43-6e1c-4b2d-8c96-f3d52cb67dbe" providerId="ADAL" clId="{DDBE5445-A034-4719-B1C9-E1A52E7CCC6C}" dt="2025-03-23T19:19:49.984" v="61" actId="2696"/>
        <pc:sldMkLst>
          <pc:docMk/>
          <pc:sldMk cId="0" sldId="314"/>
        </pc:sldMkLst>
      </pc:sldChg>
      <pc:sldChg chg="addSp delSp modSp new mod">
        <pc:chgData name="Bruce Nelson" userId="175a7e43-6e1c-4b2d-8c96-f3d52cb67dbe" providerId="ADAL" clId="{DDBE5445-A034-4719-B1C9-E1A52E7CCC6C}" dt="2025-03-21T16:50:47.419" v="33" actId="1076"/>
        <pc:sldMkLst>
          <pc:docMk/>
          <pc:sldMk cId="1124208477" sldId="315"/>
        </pc:sldMkLst>
        <pc:picChg chg="add mod">
          <ac:chgData name="Bruce Nelson" userId="175a7e43-6e1c-4b2d-8c96-f3d52cb67dbe" providerId="ADAL" clId="{DDBE5445-A034-4719-B1C9-E1A52E7CCC6C}" dt="2025-03-21T16:45:15.322" v="5" actId="1076"/>
          <ac:picMkLst>
            <pc:docMk/>
            <pc:sldMk cId="1124208477" sldId="315"/>
            <ac:picMk id="3" creationId="{CDBB508C-0F49-53BE-5ED6-DBAF7FF13B1E}"/>
          </ac:picMkLst>
        </pc:picChg>
        <pc:picChg chg="add mod modCrop">
          <ac:chgData name="Bruce Nelson" userId="175a7e43-6e1c-4b2d-8c96-f3d52cb67dbe" providerId="ADAL" clId="{DDBE5445-A034-4719-B1C9-E1A52E7CCC6C}" dt="2025-03-21T16:50:44.799" v="32" actId="1076"/>
          <ac:picMkLst>
            <pc:docMk/>
            <pc:sldMk cId="1124208477" sldId="315"/>
            <ac:picMk id="7" creationId="{6584D3E2-D0DC-3B55-720C-5DD8778E8C40}"/>
          </ac:picMkLst>
        </pc:picChg>
        <pc:picChg chg="add mod modCrop">
          <ac:chgData name="Bruce Nelson" userId="175a7e43-6e1c-4b2d-8c96-f3d52cb67dbe" providerId="ADAL" clId="{DDBE5445-A034-4719-B1C9-E1A52E7CCC6C}" dt="2025-03-21T16:50:47.419" v="33" actId="1076"/>
          <ac:picMkLst>
            <pc:docMk/>
            <pc:sldMk cId="1124208477" sldId="315"/>
            <ac:picMk id="9" creationId="{1054CF93-9B69-B3A6-B389-28DBCE67F223}"/>
          </ac:picMkLst>
        </pc:picChg>
      </pc:sldChg>
      <pc:sldChg chg="new del">
        <pc:chgData name="Bruce Nelson" userId="175a7e43-6e1c-4b2d-8c96-f3d52cb67dbe" providerId="ADAL" clId="{DDBE5445-A034-4719-B1C9-E1A52E7CCC6C}" dt="2025-03-21T16:42:55.857" v="1" actId="680"/>
        <pc:sldMkLst>
          <pc:docMk/>
          <pc:sldMk cId="3991918070" sldId="315"/>
        </pc:sldMkLst>
      </pc:sldChg>
      <pc:sldChg chg="new del">
        <pc:chgData name="Bruce Nelson" userId="175a7e43-6e1c-4b2d-8c96-f3d52cb67dbe" providerId="ADAL" clId="{DDBE5445-A034-4719-B1C9-E1A52E7CCC6C}" dt="2025-03-21T16:58:31.676" v="36" actId="2696"/>
        <pc:sldMkLst>
          <pc:docMk/>
          <pc:sldMk cId="3417668705" sldId="316"/>
        </pc:sldMkLst>
      </pc:sldChg>
      <pc:sldChg chg="modSp add">
        <pc:chgData name="Bruce Nelson" userId="175a7e43-6e1c-4b2d-8c96-f3d52cb67dbe" providerId="ADAL" clId="{DDBE5445-A034-4719-B1C9-E1A52E7CCC6C}" dt="2025-03-21T17:13:38.414" v="41"/>
        <pc:sldMkLst>
          <pc:docMk/>
          <pc:sldMk cId="2365399394" sldId="324"/>
        </pc:sldMkLst>
        <pc:picChg chg="mod">
          <ac:chgData name="Bruce Nelson" userId="175a7e43-6e1c-4b2d-8c96-f3d52cb67dbe" providerId="ADAL" clId="{DDBE5445-A034-4719-B1C9-E1A52E7CCC6C}" dt="2025-03-21T17:13:38.414" v="41"/>
          <ac:picMkLst>
            <pc:docMk/>
            <pc:sldMk cId="2365399394" sldId="324"/>
            <ac:picMk id="4" creationId="{46A49155-8434-EC18-FE7B-FA0843A26901}"/>
          </ac:picMkLst>
        </pc:picChg>
      </pc:sldChg>
      <pc:sldChg chg="new del">
        <pc:chgData name="Bruce Nelson" userId="175a7e43-6e1c-4b2d-8c96-f3d52cb67dbe" providerId="ADAL" clId="{DDBE5445-A034-4719-B1C9-E1A52E7CCC6C}" dt="2025-03-21T16:58:51.577" v="39" actId="2696"/>
        <pc:sldMkLst>
          <pc:docMk/>
          <pc:sldMk cId="2591070941" sldId="325"/>
        </pc:sldMkLst>
      </pc:sldChg>
      <pc:sldChg chg="modSp add">
        <pc:chgData name="Bruce Nelson" userId="175a7e43-6e1c-4b2d-8c96-f3d52cb67dbe" providerId="ADAL" clId="{DDBE5445-A034-4719-B1C9-E1A52E7CCC6C}" dt="2025-03-21T17:13:38.414" v="41"/>
        <pc:sldMkLst>
          <pc:docMk/>
          <pc:sldMk cId="3287638842" sldId="326"/>
        </pc:sldMkLst>
        <pc:picChg chg="mod">
          <ac:chgData name="Bruce Nelson" userId="175a7e43-6e1c-4b2d-8c96-f3d52cb67dbe" providerId="ADAL" clId="{DDBE5445-A034-4719-B1C9-E1A52E7CCC6C}" dt="2025-03-21T17:13:38.414" v="41"/>
          <ac:picMkLst>
            <pc:docMk/>
            <pc:sldMk cId="3287638842" sldId="326"/>
            <ac:picMk id="4" creationId="{689149DD-16AA-1722-CE55-C44A15630F72}"/>
          </ac:picMkLst>
        </pc:picChg>
      </pc:sldChg>
      <pc:sldChg chg="add">
        <pc:chgData name="Bruce Nelson" userId="175a7e43-6e1c-4b2d-8c96-f3d52cb67dbe" providerId="ADAL" clId="{DDBE5445-A034-4719-B1C9-E1A52E7CCC6C}" dt="2025-03-21T17:09:19.313" v="40"/>
        <pc:sldMkLst>
          <pc:docMk/>
          <pc:sldMk cId="3176075331" sldId="3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B4AE2-2442-4ED8-B40B-F33694097EF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1BF12FFB-CFAB-4F3F-BA59-CC73DEF0B69A}">
      <dgm:prSet phldrT="[Text]"/>
      <dgm:spPr>
        <a:solidFill>
          <a:schemeClr val="lt1">
            <a:hueOff val="0"/>
            <a:satOff val="0"/>
            <a:lumOff val="0"/>
            <a:alpha val="90000"/>
          </a:schemeClr>
        </a:solidFill>
        <a:ln>
          <a:solidFill>
            <a:schemeClr val="tx1"/>
          </a:solidFill>
        </a:ln>
      </dgm:spPr>
      <dgm:t>
        <a:bodyPr/>
        <a:lstStyle/>
        <a:p>
          <a:r>
            <a:rPr lang="en-US" dirty="0"/>
            <a:t>Anglo Canadian Technologies Inc.  </a:t>
          </a:r>
          <a:endParaRPr lang="en-CA" dirty="0"/>
        </a:p>
      </dgm:t>
    </dgm:pt>
    <dgm:pt modelId="{DA9A365F-F21A-4462-BAD2-C16673CD2221}" type="parTrans" cxnId="{6D072635-6795-4053-899A-462762737EA6}">
      <dgm:prSet/>
      <dgm:spPr/>
      <dgm:t>
        <a:bodyPr/>
        <a:lstStyle/>
        <a:p>
          <a:endParaRPr lang="en-CA"/>
        </a:p>
      </dgm:t>
    </dgm:pt>
    <dgm:pt modelId="{6B65605D-8167-428F-8649-E65A942A1F81}" type="sibTrans" cxnId="{6D072635-6795-4053-899A-462762737EA6}">
      <dgm:prSet/>
      <dgm:spPr/>
      <dgm:t>
        <a:bodyPr/>
        <a:lstStyle/>
        <a:p>
          <a:endParaRPr lang="en-CA"/>
        </a:p>
      </dgm:t>
    </dgm:pt>
    <dgm:pt modelId="{AA648675-14DE-48C0-82E9-7899E786298E}">
      <dgm:prSet phldrT="[Text]"/>
      <dgm:spPr>
        <a:ln>
          <a:solidFill>
            <a:schemeClr val="tx1"/>
          </a:solidFill>
        </a:ln>
      </dgm:spPr>
      <dgm:t>
        <a:bodyPr/>
        <a:lstStyle/>
        <a:p>
          <a:endParaRPr lang="en-US" dirty="0"/>
        </a:p>
        <a:p>
          <a:endParaRPr lang="en-US" dirty="0"/>
        </a:p>
        <a:p>
          <a:r>
            <a:rPr lang="en-US" dirty="0"/>
            <a:t>Barrie, Ontario, Canada </a:t>
          </a:r>
          <a:endParaRPr lang="en-CA" dirty="0"/>
        </a:p>
      </dgm:t>
    </dgm:pt>
    <dgm:pt modelId="{965052F2-FCB1-45E0-AAB3-B127283DA32A}" type="parTrans" cxnId="{F99FF0F6-D86B-4761-87CC-C2C55486DE63}">
      <dgm:prSet/>
      <dgm:spPr>
        <a:solidFill>
          <a:schemeClr val="tx1"/>
        </a:solidFill>
        <a:ln>
          <a:solidFill>
            <a:schemeClr val="tx1"/>
          </a:solidFill>
        </a:ln>
      </dgm:spPr>
      <dgm:t>
        <a:bodyPr/>
        <a:lstStyle/>
        <a:p>
          <a:endParaRPr lang="en-CA"/>
        </a:p>
      </dgm:t>
    </dgm:pt>
    <dgm:pt modelId="{26DB3C61-7C10-4175-8FB6-72763CFB50E2}" type="sibTrans" cxnId="{F99FF0F6-D86B-4761-87CC-C2C55486DE63}">
      <dgm:prSet/>
      <dgm:spPr/>
      <dgm:t>
        <a:bodyPr/>
        <a:lstStyle/>
        <a:p>
          <a:endParaRPr lang="en-CA"/>
        </a:p>
      </dgm:t>
    </dgm:pt>
    <dgm:pt modelId="{CF1EDC27-DAFD-4BCA-B0C1-06A9C0FFC613}">
      <dgm:prSet phldrT="[Text]"/>
      <dgm:spPr>
        <a:solidFill>
          <a:schemeClr val="bg1">
            <a:alpha val="90000"/>
          </a:schemeClr>
        </a:solidFill>
        <a:ln>
          <a:solidFill>
            <a:schemeClr val="tx1"/>
          </a:solidFill>
        </a:ln>
      </dgm:spPr>
      <dgm:t>
        <a:bodyPr/>
        <a:lstStyle/>
        <a:p>
          <a:endParaRPr lang="en-US" dirty="0"/>
        </a:p>
        <a:p>
          <a:r>
            <a:rPr lang="en-US" dirty="0"/>
            <a:t>Wilmington, Delaware, US </a:t>
          </a:r>
          <a:endParaRPr lang="en-CA" dirty="0"/>
        </a:p>
      </dgm:t>
    </dgm:pt>
    <dgm:pt modelId="{281FD512-2D20-4394-9B10-E7187EE4C3DB}" type="parTrans" cxnId="{C9B75549-2380-49B6-8D9E-0E1042DC4D29}">
      <dgm:prSet/>
      <dgm:spPr>
        <a:ln>
          <a:solidFill>
            <a:schemeClr val="tx1"/>
          </a:solidFill>
        </a:ln>
      </dgm:spPr>
      <dgm:t>
        <a:bodyPr/>
        <a:lstStyle/>
        <a:p>
          <a:endParaRPr lang="en-CA"/>
        </a:p>
      </dgm:t>
    </dgm:pt>
    <dgm:pt modelId="{FB5732F2-107F-4078-98A7-CC26D810A645}" type="sibTrans" cxnId="{C9B75549-2380-49B6-8D9E-0E1042DC4D29}">
      <dgm:prSet/>
      <dgm:spPr/>
      <dgm:t>
        <a:bodyPr/>
        <a:lstStyle/>
        <a:p>
          <a:endParaRPr lang="en-CA"/>
        </a:p>
      </dgm:t>
    </dgm:pt>
    <dgm:pt modelId="{25B4EF05-64ED-4894-B0F3-FFC7EEC73EBD}">
      <dgm:prSet phldrT="[Text]"/>
      <dgm:spPr>
        <a:ln>
          <a:solidFill>
            <a:schemeClr val="tx1"/>
          </a:solidFill>
        </a:ln>
      </dgm:spPr>
      <dgm:t>
        <a:bodyPr/>
        <a:lstStyle/>
        <a:p>
          <a:endParaRPr lang="en-US" dirty="0"/>
        </a:p>
        <a:p>
          <a:r>
            <a:rPr lang="en-US" dirty="0"/>
            <a:t>Barrie, Ontario, Canada </a:t>
          </a:r>
          <a:endParaRPr lang="en-CA" dirty="0"/>
        </a:p>
      </dgm:t>
    </dgm:pt>
    <dgm:pt modelId="{3F885110-F048-4975-BD1B-C9A4958527AA}" type="parTrans" cxnId="{8AF81877-0B4F-479A-B678-F4E9B6E3B67C}">
      <dgm:prSet/>
      <dgm:spPr>
        <a:ln>
          <a:solidFill>
            <a:schemeClr val="tx1"/>
          </a:solidFill>
        </a:ln>
      </dgm:spPr>
      <dgm:t>
        <a:bodyPr/>
        <a:lstStyle/>
        <a:p>
          <a:endParaRPr lang="en-CA"/>
        </a:p>
      </dgm:t>
    </dgm:pt>
    <dgm:pt modelId="{24319EC0-B351-47A4-9946-FFC5038DFFAB}" type="sibTrans" cxnId="{8AF81877-0B4F-479A-B678-F4E9B6E3B67C}">
      <dgm:prSet/>
      <dgm:spPr/>
      <dgm:t>
        <a:bodyPr/>
        <a:lstStyle/>
        <a:p>
          <a:endParaRPr lang="en-CA"/>
        </a:p>
      </dgm:t>
    </dgm:pt>
    <dgm:pt modelId="{B5A68445-7004-4490-9CD0-CEA317E8B257}">
      <dgm:prSet phldrT="[Text]"/>
      <dgm:spPr>
        <a:solidFill>
          <a:schemeClr val="bg1">
            <a:alpha val="90000"/>
          </a:schemeClr>
        </a:solidFill>
        <a:ln>
          <a:solidFill>
            <a:schemeClr val="tx1"/>
          </a:solidFill>
        </a:ln>
      </dgm:spPr>
      <dgm:t>
        <a:bodyPr/>
        <a:lstStyle/>
        <a:p>
          <a:endParaRPr lang="en-US" dirty="0"/>
        </a:p>
        <a:p>
          <a:r>
            <a:rPr lang="en-US" dirty="0"/>
            <a:t>Wilmington, Delaware, US</a:t>
          </a:r>
          <a:endParaRPr lang="en-CA" dirty="0"/>
        </a:p>
      </dgm:t>
    </dgm:pt>
    <dgm:pt modelId="{B0F26CA1-14C6-46A5-A496-F4A67E12BA19}" type="parTrans" cxnId="{7741496E-A599-483A-AA93-98A9999A09CD}">
      <dgm:prSet/>
      <dgm:spPr>
        <a:ln>
          <a:solidFill>
            <a:schemeClr val="tx1"/>
          </a:solidFill>
        </a:ln>
      </dgm:spPr>
      <dgm:t>
        <a:bodyPr/>
        <a:lstStyle/>
        <a:p>
          <a:endParaRPr lang="en-CA"/>
        </a:p>
      </dgm:t>
    </dgm:pt>
    <dgm:pt modelId="{21F07CB6-915E-47FC-99D9-02A06E210519}" type="sibTrans" cxnId="{7741496E-A599-483A-AA93-98A9999A09CD}">
      <dgm:prSet/>
      <dgm:spPr/>
      <dgm:t>
        <a:bodyPr/>
        <a:lstStyle/>
        <a:p>
          <a:endParaRPr lang="en-CA"/>
        </a:p>
      </dgm:t>
    </dgm:pt>
    <dgm:pt modelId="{D4FDF5DF-12C6-40DA-A891-333C7E3E17D3}" type="pres">
      <dgm:prSet presAssocID="{7A8B4AE2-2442-4ED8-B40B-F33694097EF4}" presName="hierChild1" presStyleCnt="0">
        <dgm:presLayoutVars>
          <dgm:chPref val="1"/>
          <dgm:dir/>
          <dgm:animOne val="branch"/>
          <dgm:animLvl val="lvl"/>
          <dgm:resizeHandles/>
        </dgm:presLayoutVars>
      </dgm:prSet>
      <dgm:spPr/>
    </dgm:pt>
    <dgm:pt modelId="{1028860E-AD50-43AB-BFDA-270A7BA749C0}" type="pres">
      <dgm:prSet presAssocID="{1BF12FFB-CFAB-4F3F-BA59-CC73DEF0B69A}" presName="hierRoot1" presStyleCnt="0"/>
      <dgm:spPr/>
    </dgm:pt>
    <dgm:pt modelId="{6A294120-B1FB-49D5-BD71-8FFED781F99E}" type="pres">
      <dgm:prSet presAssocID="{1BF12FFB-CFAB-4F3F-BA59-CC73DEF0B69A}" presName="composite" presStyleCnt="0"/>
      <dgm:spPr/>
    </dgm:pt>
    <dgm:pt modelId="{02F5DFFE-806B-4850-BC20-FD7639C3EF62}" type="pres">
      <dgm:prSet presAssocID="{1BF12FFB-CFAB-4F3F-BA59-CC73DEF0B69A}" presName="background" presStyleLbl="node0" presStyleIdx="0" presStyleCnt="1"/>
      <dgm:spPr>
        <a:solidFill>
          <a:srgbClr val="C78C34"/>
        </a:solidFill>
        <a:ln>
          <a:solidFill>
            <a:schemeClr val="tx1"/>
          </a:solidFill>
        </a:ln>
      </dgm:spPr>
    </dgm:pt>
    <dgm:pt modelId="{3062BF33-D81A-449A-B962-DC5C485929D6}" type="pres">
      <dgm:prSet presAssocID="{1BF12FFB-CFAB-4F3F-BA59-CC73DEF0B69A}" presName="text" presStyleLbl="fgAcc0" presStyleIdx="0" presStyleCnt="1" custLinFactNeighborX="-19857" custLinFactNeighborY="3106">
        <dgm:presLayoutVars>
          <dgm:chPref val="3"/>
        </dgm:presLayoutVars>
      </dgm:prSet>
      <dgm:spPr/>
    </dgm:pt>
    <dgm:pt modelId="{3E5ED3F9-289A-466F-8F76-2D6900F2737E}" type="pres">
      <dgm:prSet presAssocID="{1BF12FFB-CFAB-4F3F-BA59-CC73DEF0B69A}" presName="hierChild2" presStyleCnt="0"/>
      <dgm:spPr/>
    </dgm:pt>
    <dgm:pt modelId="{CFE2D274-B6DE-49B4-9BB9-D891C88A9BCA}" type="pres">
      <dgm:prSet presAssocID="{965052F2-FCB1-45E0-AAB3-B127283DA32A}" presName="Name10" presStyleLbl="parChTrans1D2" presStyleIdx="0" presStyleCnt="2"/>
      <dgm:spPr/>
    </dgm:pt>
    <dgm:pt modelId="{F223842D-68F9-4C65-8E7F-CA85E63E6C90}" type="pres">
      <dgm:prSet presAssocID="{AA648675-14DE-48C0-82E9-7899E786298E}" presName="hierRoot2" presStyleCnt="0"/>
      <dgm:spPr/>
    </dgm:pt>
    <dgm:pt modelId="{DD929A4A-2067-439E-9DC8-D418F070121C}" type="pres">
      <dgm:prSet presAssocID="{AA648675-14DE-48C0-82E9-7899E786298E}" presName="composite2" presStyleCnt="0"/>
      <dgm:spPr/>
    </dgm:pt>
    <dgm:pt modelId="{8000E748-4ABE-4984-BB53-0F620EB1F473}" type="pres">
      <dgm:prSet presAssocID="{AA648675-14DE-48C0-82E9-7899E786298E}" presName="background2" presStyleLbl="node2" presStyleIdx="0" presStyleCnt="2"/>
      <dgm:spPr>
        <a:solidFill>
          <a:schemeClr val="tx2">
            <a:lumMod val="75000"/>
          </a:schemeClr>
        </a:solidFill>
        <a:ln>
          <a:solidFill>
            <a:schemeClr val="tx1"/>
          </a:solidFill>
        </a:ln>
      </dgm:spPr>
    </dgm:pt>
    <dgm:pt modelId="{3B54F206-DEA0-4096-98DE-D9E1ECB4765C}" type="pres">
      <dgm:prSet presAssocID="{AA648675-14DE-48C0-82E9-7899E786298E}" presName="text2" presStyleLbl="fgAcc2" presStyleIdx="0" presStyleCnt="2" custScaleX="111961" custScaleY="144709" custLinFactNeighborX="-80617" custLinFactNeighborY="-416">
        <dgm:presLayoutVars>
          <dgm:chPref val="3"/>
        </dgm:presLayoutVars>
      </dgm:prSet>
      <dgm:spPr/>
    </dgm:pt>
    <dgm:pt modelId="{A6940D97-33F3-4CB8-8561-1E8E7ABB8586}" type="pres">
      <dgm:prSet presAssocID="{AA648675-14DE-48C0-82E9-7899E786298E}" presName="hierChild3" presStyleCnt="0"/>
      <dgm:spPr/>
    </dgm:pt>
    <dgm:pt modelId="{B8B06F6A-B8C0-4BF5-92C3-46DAE5337637}" type="pres">
      <dgm:prSet presAssocID="{281FD512-2D20-4394-9B10-E7187EE4C3DB}" presName="Name17" presStyleLbl="parChTrans1D3" presStyleIdx="0" presStyleCnt="2"/>
      <dgm:spPr/>
    </dgm:pt>
    <dgm:pt modelId="{E3FAC807-7AB4-4248-8911-8F0DFCD1AE27}" type="pres">
      <dgm:prSet presAssocID="{CF1EDC27-DAFD-4BCA-B0C1-06A9C0FFC613}" presName="hierRoot3" presStyleCnt="0"/>
      <dgm:spPr/>
    </dgm:pt>
    <dgm:pt modelId="{3FB90BEC-13A0-4E1A-B1E3-63F2D9E7817A}" type="pres">
      <dgm:prSet presAssocID="{CF1EDC27-DAFD-4BCA-B0C1-06A9C0FFC613}" presName="composite3" presStyleCnt="0"/>
      <dgm:spPr/>
    </dgm:pt>
    <dgm:pt modelId="{7190C70F-90EB-4C65-9FD8-280C970B3CE9}" type="pres">
      <dgm:prSet presAssocID="{CF1EDC27-DAFD-4BCA-B0C1-06A9C0FFC613}" presName="background3" presStyleLbl="node3" presStyleIdx="0" presStyleCnt="2"/>
      <dgm:spPr>
        <a:solidFill>
          <a:schemeClr val="tx2">
            <a:lumMod val="75000"/>
          </a:schemeClr>
        </a:solidFill>
        <a:ln>
          <a:solidFill>
            <a:schemeClr val="tx1"/>
          </a:solidFill>
        </a:ln>
      </dgm:spPr>
    </dgm:pt>
    <dgm:pt modelId="{66496893-8D24-45C7-AE22-2F6EAE3E8126}" type="pres">
      <dgm:prSet presAssocID="{CF1EDC27-DAFD-4BCA-B0C1-06A9C0FFC613}" presName="text3" presStyleLbl="fgAcc3" presStyleIdx="0" presStyleCnt="2" custScaleX="121670" custScaleY="151460" custLinFactNeighborX="-80513" custLinFactNeighborY="-207">
        <dgm:presLayoutVars>
          <dgm:chPref val="3"/>
        </dgm:presLayoutVars>
      </dgm:prSet>
      <dgm:spPr/>
    </dgm:pt>
    <dgm:pt modelId="{16A65AD7-DA99-4576-BCD8-C2F9A19C8ACF}" type="pres">
      <dgm:prSet presAssocID="{CF1EDC27-DAFD-4BCA-B0C1-06A9C0FFC613}" presName="hierChild4" presStyleCnt="0"/>
      <dgm:spPr/>
    </dgm:pt>
    <dgm:pt modelId="{BE90345B-7D97-4E70-8E5E-ED438A8AAF37}" type="pres">
      <dgm:prSet presAssocID="{3F885110-F048-4975-BD1B-C9A4958527AA}" presName="Name10" presStyleLbl="parChTrans1D2" presStyleIdx="1" presStyleCnt="2"/>
      <dgm:spPr/>
    </dgm:pt>
    <dgm:pt modelId="{A2D0681F-DE5F-4ED7-A750-F276981A744A}" type="pres">
      <dgm:prSet presAssocID="{25B4EF05-64ED-4894-B0F3-FFC7EEC73EBD}" presName="hierRoot2" presStyleCnt="0"/>
      <dgm:spPr/>
    </dgm:pt>
    <dgm:pt modelId="{6DA499B9-0068-41EE-BA6D-7BCE8AE5AA7E}" type="pres">
      <dgm:prSet presAssocID="{25B4EF05-64ED-4894-B0F3-FFC7EEC73EBD}" presName="composite2" presStyleCnt="0"/>
      <dgm:spPr/>
    </dgm:pt>
    <dgm:pt modelId="{B58789F3-7B3C-4687-9691-3A582B6FDA2F}" type="pres">
      <dgm:prSet presAssocID="{25B4EF05-64ED-4894-B0F3-FFC7EEC73EBD}" presName="background2" presStyleLbl="node2" presStyleIdx="1" presStyleCnt="2"/>
      <dgm:spPr>
        <a:solidFill>
          <a:schemeClr val="bg1">
            <a:lumMod val="50000"/>
          </a:schemeClr>
        </a:solidFill>
        <a:ln>
          <a:solidFill>
            <a:schemeClr val="tx1"/>
          </a:solidFill>
        </a:ln>
      </dgm:spPr>
    </dgm:pt>
    <dgm:pt modelId="{B2844408-BDCD-4FC9-9EF5-501E6ED1F0FA}" type="pres">
      <dgm:prSet presAssocID="{25B4EF05-64ED-4894-B0F3-FFC7EEC73EBD}" presName="text2" presStyleLbl="fgAcc2" presStyleIdx="1" presStyleCnt="2" custScaleX="107227" custScaleY="138684" custLinFactX="6320" custLinFactNeighborX="100000" custLinFactNeighborY="3414">
        <dgm:presLayoutVars>
          <dgm:chPref val="3"/>
        </dgm:presLayoutVars>
      </dgm:prSet>
      <dgm:spPr/>
    </dgm:pt>
    <dgm:pt modelId="{C4E59975-1F1E-49C0-9674-E755AED52C0E}" type="pres">
      <dgm:prSet presAssocID="{25B4EF05-64ED-4894-B0F3-FFC7EEC73EBD}" presName="hierChild3" presStyleCnt="0"/>
      <dgm:spPr/>
    </dgm:pt>
    <dgm:pt modelId="{B3911E0B-0B04-4DAF-950A-E60A692AA789}" type="pres">
      <dgm:prSet presAssocID="{B0F26CA1-14C6-46A5-A496-F4A67E12BA19}" presName="Name17" presStyleLbl="parChTrans1D3" presStyleIdx="1" presStyleCnt="2"/>
      <dgm:spPr/>
    </dgm:pt>
    <dgm:pt modelId="{328AD72D-35C2-44FC-B319-B4954F1F1C10}" type="pres">
      <dgm:prSet presAssocID="{B5A68445-7004-4490-9CD0-CEA317E8B257}" presName="hierRoot3" presStyleCnt="0"/>
      <dgm:spPr/>
    </dgm:pt>
    <dgm:pt modelId="{951BC582-6147-4CB0-8C43-EB234FEE71E6}" type="pres">
      <dgm:prSet presAssocID="{B5A68445-7004-4490-9CD0-CEA317E8B257}" presName="composite3" presStyleCnt="0"/>
      <dgm:spPr/>
    </dgm:pt>
    <dgm:pt modelId="{5BD3A926-CD55-4905-B097-ECC75C9E6838}" type="pres">
      <dgm:prSet presAssocID="{B5A68445-7004-4490-9CD0-CEA317E8B257}" presName="background3" presStyleLbl="node3" presStyleIdx="1" presStyleCnt="2"/>
      <dgm:spPr>
        <a:solidFill>
          <a:schemeClr val="bg1">
            <a:lumMod val="50000"/>
          </a:schemeClr>
        </a:solidFill>
        <a:ln>
          <a:solidFill>
            <a:schemeClr val="tx1"/>
          </a:solidFill>
        </a:ln>
      </dgm:spPr>
    </dgm:pt>
    <dgm:pt modelId="{8A84D2B1-D8CE-47DC-A75D-4D2B98272445}" type="pres">
      <dgm:prSet presAssocID="{B5A68445-7004-4490-9CD0-CEA317E8B257}" presName="text3" presStyleLbl="fgAcc3" presStyleIdx="1" presStyleCnt="2" custScaleX="110821" custScaleY="147014" custLinFactX="6320" custLinFactNeighborX="100000" custLinFactNeighborY="-1789">
        <dgm:presLayoutVars>
          <dgm:chPref val="3"/>
        </dgm:presLayoutVars>
      </dgm:prSet>
      <dgm:spPr/>
    </dgm:pt>
    <dgm:pt modelId="{B0854AE3-6B5C-4E99-90B9-259FF02E4517}" type="pres">
      <dgm:prSet presAssocID="{B5A68445-7004-4490-9CD0-CEA317E8B257}" presName="hierChild4" presStyleCnt="0"/>
      <dgm:spPr/>
    </dgm:pt>
  </dgm:ptLst>
  <dgm:cxnLst>
    <dgm:cxn modelId="{7777EE22-BD97-4A20-B896-D4BD719C31A6}" type="presOf" srcId="{B5A68445-7004-4490-9CD0-CEA317E8B257}" destId="{8A84D2B1-D8CE-47DC-A75D-4D2B98272445}" srcOrd="0" destOrd="0" presId="urn:microsoft.com/office/officeart/2005/8/layout/hierarchy1"/>
    <dgm:cxn modelId="{777B0A31-41E1-481E-9091-0E465DE3A3A8}" type="presOf" srcId="{AA648675-14DE-48C0-82E9-7899E786298E}" destId="{3B54F206-DEA0-4096-98DE-D9E1ECB4765C}" srcOrd="0" destOrd="0" presId="urn:microsoft.com/office/officeart/2005/8/layout/hierarchy1"/>
    <dgm:cxn modelId="{6D072635-6795-4053-899A-462762737EA6}" srcId="{7A8B4AE2-2442-4ED8-B40B-F33694097EF4}" destId="{1BF12FFB-CFAB-4F3F-BA59-CC73DEF0B69A}" srcOrd="0" destOrd="0" parTransId="{DA9A365F-F21A-4462-BAD2-C16673CD2221}" sibTransId="{6B65605D-8167-428F-8649-E65A942A1F81}"/>
    <dgm:cxn modelId="{9EF0CA3A-8647-4D79-BB1B-DC7312CC1A92}" type="presOf" srcId="{281FD512-2D20-4394-9B10-E7187EE4C3DB}" destId="{B8B06F6A-B8C0-4BF5-92C3-46DAE5337637}" srcOrd="0" destOrd="0" presId="urn:microsoft.com/office/officeart/2005/8/layout/hierarchy1"/>
    <dgm:cxn modelId="{E22CAC60-DEBB-4E6F-B58E-D1B2DC583801}" type="presOf" srcId="{7A8B4AE2-2442-4ED8-B40B-F33694097EF4}" destId="{D4FDF5DF-12C6-40DA-A891-333C7E3E17D3}" srcOrd="0" destOrd="0" presId="urn:microsoft.com/office/officeart/2005/8/layout/hierarchy1"/>
    <dgm:cxn modelId="{C9B75549-2380-49B6-8D9E-0E1042DC4D29}" srcId="{AA648675-14DE-48C0-82E9-7899E786298E}" destId="{CF1EDC27-DAFD-4BCA-B0C1-06A9C0FFC613}" srcOrd="0" destOrd="0" parTransId="{281FD512-2D20-4394-9B10-E7187EE4C3DB}" sibTransId="{FB5732F2-107F-4078-98A7-CC26D810A645}"/>
    <dgm:cxn modelId="{7741496E-A599-483A-AA93-98A9999A09CD}" srcId="{25B4EF05-64ED-4894-B0F3-FFC7EEC73EBD}" destId="{B5A68445-7004-4490-9CD0-CEA317E8B257}" srcOrd="0" destOrd="0" parTransId="{B0F26CA1-14C6-46A5-A496-F4A67E12BA19}" sibTransId="{21F07CB6-915E-47FC-99D9-02A06E210519}"/>
    <dgm:cxn modelId="{8AF81877-0B4F-479A-B678-F4E9B6E3B67C}" srcId="{1BF12FFB-CFAB-4F3F-BA59-CC73DEF0B69A}" destId="{25B4EF05-64ED-4894-B0F3-FFC7EEC73EBD}" srcOrd="1" destOrd="0" parTransId="{3F885110-F048-4975-BD1B-C9A4958527AA}" sibTransId="{24319EC0-B351-47A4-9946-FFC5038DFFAB}"/>
    <dgm:cxn modelId="{A130B857-699A-4CA5-B7EB-C099E251CF8C}" type="presOf" srcId="{B0F26CA1-14C6-46A5-A496-F4A67E12BA19}" destId="{B3911E0B-0B04-4DAF-950A-E60A692AA789}" srcOrd="0" destOrd="0" presId="urn:microsoft.com/office/officeart/2005/8/layout/hierarchy1"/>
    <dgm:cxn modelId="{BBB8BD98-A138-49A3-9F34-A2BED231A306}" type="presOf" srcId="{1BF12FFB-CFAB-4F3F-BA59-CC73DEF0B69A}" destId="{3062BF33-D81A-449A-B962-DC5C485929D6}" srcOrd="0" destOrd="0" presId="urn:microsoft.com/office/officeart/2005/8/layout/hierarchy1"/>
    <dgm:cxn modelId="{8266D6AE-B5E7-400D-A94D-3A68E3658C41}" type="presOf" srcId="{25B4EF05-64ED-4894-B0F3-FFC7EEC73EBD}" destId="{B2844408-BDCD-4FC9-9EF5-501E6ED1F0FA}" srcOrd="0" destOrd="0" presId="urn:microsoft.com/office/officeart/2005/8/layout/hierarchy1"/>
    <dgm:cxn modelId="{554A64BB-9FB3-4014-AB7B-01657299B1C7}" type="presOf" srcId="{CF1EDC27-DAFD-4BCA-B0C1-06A9C0FFC613}" destId="{66496893-8D24-45C7-AE22-2F6EAE3E8126}" srcOrd="0" destOrd="0" presId="urn:microsoft.com/office/officeart/2005/8/layout/hierarchy1"/>
    <dgm:cxn modelId="{8A50D2D2-5495-4423-BDBF-E8C2E43AC2E5}" type="presOf" srcId="{3F885110-F048-4975-BD1B-C9A4958527AA}" destId="{BE90345B-7D97-4E70-8E5E-ED438A8AAF37}" srcOrd="0" destOrd="0" presId="urn:microsoft.com/office/officeart/2005/8/layout/hierarchy1"/>
    <dgm:cxn modelId="{F99FF0F6-D86B-4761-87CC-C2C55486DE63}" srcId="{1BF12FFB-CFAB-4F3F-BA59-CC73DEF0B69A}" destId="{AA648675-14DE-48C0-82E9-7899E786298E}" srcOrd="0" destOrd="0" parTransId="{965052F2-FCB1-45E0-AAB3-B127283DA32A}" sibTransId="{26DB3C61-7C10-4175-8FB6-72763CFB50E2}"/>
    <dgm:cxn modelId="{9580B5FE-1057-4D3E-B202-C236AF5F4A2C}" type="presOf" srcId="{965052F2-FCB1-45E0-AAB3-B127283DA32A}" destId="{CFE2D274-B6DE-49B4-9BB9-D891C88A9BCA}" srcOrd="0" destOrd="0" presId="urn:microsoft.com/office/officeart/2005/8/layout/hierarchy1"/>
    <dgm:cxn modelId="{91549A79-CAC5-4794-9744-BAC0D3EF0EC8}" type="presParOf" srcId="{D4FDF5DF-12C6-40DA-A891-333C7E3E17D3}" destId="{1028860E-AD50-43AB-BFDA-270A7BA749C0}" srcOrd="0" destOrd="0" presId="urn:microsoft.com/office/officeart/2005/8/layout/hierarchy1"/>
    <dgm:cxn modelId="{273919A9-3691-4624-BD29-F0BEBF864376}" type="presParOf" srcId="{1028860E-AD50-43AB-BFDA-270A7BA749C0}" destId="{6A294120-B1FB-49D5-BD71-8FFED781F99E}" srcOrd="0" destOrd="0" presId="urn:microsoft.com/office/officeart/2005/8/layout/hierarchy1"/>
    <dgm:cxn modelId="{9FB67B44-61D7-4927-AD60-28668E1FB0BB}" type="presParOf" srcId="{6A294120-B1FB-49D5-BD71-8FFED781F99E}" destId="{02F5DFFE-806B-4850-BC20-FD7639C3EF62}" srcOrd="0" destOrd="0" presId="urn:microsoft.com/office/officeart/2005/8/layout/hierarchy1"/>
    <dgm:cxn modelId="{9D65440B-BD37-4ACD-A02D-3687CF6211A5}" type="presParOf" srcId="{6A294120-B1FB-49D5-BD71-8FFED781F99E}" destId="{3062BF33-D81A-449A-B962-DC5C485929D6}" srcOrd="1" destOrd="0" presId="urn:microsoft.com/office/officeart/2005/8/layout/hierarchy1"/>
    <dgm:cxn modelId="{209723E0-9C2D-430A-A546-6BD21465DE5A}" type="presParOf" srcId="{1028860E-AD50-43AB-BFDA-270A7BA749C0}" destId="{3E5ED3F9-289A-466F-8F76-2D6900F2737E}" srcOrd="1" destOrd="0" presId="urn:microsoft.com/office/officeart/2005/8/layout/hierarchy1"/>
    <dgm:cxn modelId="{CAEF02C8-7F4B-40D6-8E84-714FE69102D8}" type="presParOf" srcId="{3E5ED3F9-289A-466F-8F76-2D6900F2737E}" destId="{CFE2D274-B6DE-49B4-9BB9-D891C88A9BCA}" srcOrd="0" destOrd="0" presId="urn:microsoft.com/office/officeart/2005/8/layout/hierarchy1"/>
    <dgm:cxn modelId="{1B72CED5-74E5-4860-9238-AE91C6C7E35F}" type="presParOf" srcId="{3E5ED3F9-289A-466F-8F76-2D6900F2737E}" destId="{F223842D-68F9-4C65-8E7F-CA85E63E6C90}" srcOrd="1" destOrd="0" presId="urn:microsoft.com/office/officeart/2005/8/layout/hierarchy1"/>
    <dgm:cxn modelId="{293136FC-B435-4128-B92A-0BAA92B41B6E}" type="presParOf" srcId="{F223842D-68F9-4C65-8E7F-CA85E63E6C90}" destId="{DD929A4A-2067-439E-9DC8-D418F070121C}" srcOrd="0" destOrd="0" presId="urn:microsoft.com/office/officeart/2005/8/layout/hierarchy1"/>
    <dgm:cxn modelId="{A93D9409-0941-436A-85AB-2653D1BAF1C1}" type="presParOf" srcId="{DD929A4A-2067-439E-9DC8-D418F070121C}" destId="{8000E748-4ABE-4984-BB53-0F620EB1F473}" srcOrd="0" destOrd="0" presId="urn:microsoft.com/office/officeart/2005/8/layout/hierarchy1"/>
    <dgm:cxn modelId="{F87D60BF-DD3E-4CF8-9C4D-974F6E27893C}" type="presParOf" srcId="{DD929A4A-2067-439E-9DC8-D418F070121C}" destId="{3B54F206-DEA0-4096-98DE-D9E1ECB4765C}" srcOrd="1" destOrd="0" presId="urn:microsoft.com/office/officeart/2005/8/layout/hierarchy1"/>
    <dgm:cxn modelId="{72284BFF-9632-42C3-BE7B-989CA8C68007}" type="presParOf" srcId="{F223842D-68F9-4C65-8E7F-CA85E63E6C90}" destId="{A6940D97-33F3-4CB8-8561-1E8E7ABB8586}" srcOrd="1" destOrd="0" presId="urn:microsoft.com/office/officeart/2005/8/layout/hierarchy1"/>
    <dgm:cxn modelId="{D2CF0ADF-52F3-40AB-8138-D733AD32E286}" type="presParOf" srcId="{A6940D97-33F3-4CB8-8561-1E8E7ABB8586}" destId="{B8B06F6A-B8C0-4BF5-92C3-46DAE5337637}" srcOrd="0" destOrd="0" presId="urn:microsoft.com/office/officeart/2005/8/layout/hierarchy1"/>
    <dgm:cxn modelId="{C5933BBD-B963-469E-8008-8DB86233E154}" type="presParOf" srcId="{A6940D97-33F3-4CB8-8561-1E8E7ABB8586}" destId="{E3FAC807-7AB4-4248-8911-8F0DFCD1AE27}" srcOrd="1" destOrd="0" presId="urn:microsoft.com/office/officeart/2005/8/layout/hierarchy1"/>
    <dgm:cxn modelId="{F8DE3F8E-326F-4B0F-B279-A1D91C4035DC}" type="presParOf" srcId="{E3FAC807-7AB4-4248-8911-8F0DFCD1AE27}" destId="{3FB90BEC-13A0-4E1A-B1E3-63F2D9E7817A}" srcOrd="0" destOrd="0" presId="urn:microsoft.com/office/officeart/2005/8/layout/hierarchy1"/>
    <dgm:cxn modelId="{3B3C8EC0-EE60-491A-838F-7D174424A9EC}" type="presParOf" srcId="{3FB90BEC-13A0-4E1A-B1E3-63F2D9E7817A}" destId="{7190C70F-90EB-4C65-9FD8-280C970B3CE9}" srcOrd="0" destOrd="0" presId="urn:microsoft.com/office/officeart/2005/8/layout/hierarchy1"/>
    <dgm:cxn modelId="{D4C73C48-30CA-4370-8D95-4EA582282800}" type="presParOf" srcId="{3FB90BEC-13A0-4E1A-B1E3-63F2D9E7817A}" destId="{66496893-8D24-45C7-AE22-2F6EAE3E8126}" srcOrd="1" destOrd="0" presId="urn:microsoft.com/office/officeart/2005/8/layout/hierarchy1"/>
    <dgm:cxn modelId="{D231617C-3BD5-4D8E-A1E9-2B491BA7FBB4}" type="presParOf" srcId="{E3FAC807-7AB4-4248-8911-8F0DFCD1AE27}" destId="{16A65AD7-DA99-4576-BCD8-C2F9A19C8ACF}" srcOrd="1" destOrd="0" presId="urn:microsoft.com/office/officeart/2005/8/layout/hierarchy1"/>
    <dgm:cxn modelId="{B6BC17C0-0D4C-4D76-8BC5-7CB40BB90122}" type="presParOf" srcId="{3E5ED3F9-289A-466F-8F76-2D6900F2737E}" destId="{BE90345B-7D97-4E70-8E5E-ED438A8AAF37}" srcOrd="2" destOrd="0" presId="urn:microsoft.com/office/officeart/2005/8/layout/hierarchy1"/>
    <dgm:cxn modelId="{E203E1AD-354A-4457-9227-9FABFBE7C41B}" type="presParOf" srcId="{3E5ED3F9-289A-466F-8F76-2D6900F2737E}" destId="{A2D0681F-DE5F-4ED7-A750-F276981A744A}" srcOrd="3" destOrd="0" presId="urn:microsoft.com/office/officeart/2005/8/layout/hierarchy1"/>
    <dgm:cxn modelId="{85C6C5A3-2F1F-4B11-9D6A-8B89008C5DA6}" type="presParOf" srcId="{A2D0681F-DE5F-4ED7-A750-F276981A744A}" destId="{6DA499B9-0068-41EE-BA6D-7BCE8AE5AA7E}" srcOrd="0" destOrd="0" presId="urn:microsoft.com/office/officeart/2005/8/layout/hierarchy1"/>
    <dgm:cxn modelId="{9550F2D3-03E2-492B-BBB8-73935FCC2393}" type="presParOf" srcId="{6DA499B9-0068-41EE-BA6D-7BCE8AE5AA7E}" destId="{B58789F3-7B3C-4687-9691-3A582B6FDA2F}" srcOrd="0" destOrd="0" presId="urn:microsoft.com/office/officeart/2005/8/layout/hierarchy1"/>
    <dgm:cxn modelId="{8D6A872D-A432-4AFE-9AF3-F68122AE0789}" type="presParOf" srcId="{6DA499B9-0068-41EE-BA6D-7BCE8AE5AA7E}" destId="{B2844408-BDCD-4FC9-9EF5-501E6ED1F0FA}" srcOrd="1" destOrd="0" presId="urn:microsoft.com/office/officeart/2005/8/layout/hierarchy1"/>
    <dgm:cxn modelId="{BB033B0C-6205-4ED5-80B9-2D5A0932F9B0}" type="presParOf" srcId="{A2D0681F-DE5F-4ED7-A750-F276981A744A}" destId="{C4E59975-1F1E-49C0-9674-E755AED52C0E}" srcOrd="1" destOrd="0" presId="urn:microsoft.com/office/officeart/2005/8/layout/hierarchy1"/>
    <dgm:cxn modelId="{B9CD6786-C002-4603-A6F6-5D25F8311691}" type="presParOf" srcId="{C4E59975-1F1E-49C0-9674-E755AED52C0E}" destId="{B3911E0B-0B04-4DAF-950A-E60A692AA789}" srcOrd="0" destOrd="0" presId="urn:microsoft.com/office/officeart/2005/8/layout/hierarchy1"/>
    <dgm:cxn modelId="{F3C3A6B7-19A5-4D04-A92E-7683FA288F47}" type="presParOf" srcId="{C4E59975-1F1E-49C0-9674-E755AED52C0E}" destId="{328AD72D-35C2-44FC-B319-B4954F1F1C10}" srcOrd="1" destOrd="0" presId="urn:microsoft.com/office/officeart/2005/8/layout/hierarchy1"/>
    <dgm:cxn modelId="{ED3CA1C9-AC79-4C3F-8616-1B31D00D8962}" type="presParOf" srcId="{328AD72D-35C2-44FC-B319-B4954F1F1C10}" destId="{951BC582-6147-4CB0-8C43-EB234FEE71E6}" srcOrd="0" destOrd="0" presId="urn:microsoft.com/office/officeart/2005/8/layout/hierarchy1"/>
    <dgm:cxn modelId="{161FE86E-37C3-4B38-8A6A-A72B88922F25}" type="presParOf" srcId="{951BC582-6147-4CB0-8C43-EB234FEE71E6}" destId="{5BD3A926-CD55-4905-B097-ECC75C9E6838}" srcOrd="0" destOrd="0" presId="urn:microsoft.com/office/officeart/2005/8/layout/hierarchy1"/>
    <dgm:cxn modelId="{6E900064-96C2-43DA-87D0-A1C24BCB65DC}" type="presParOf" srcId="{951BC582-6147-4CB0-8C43-EB234FEE71E6}" destId="{8A84D2B1-D8CE-47DC-A75D-4D2B98272445}" srcOrd="1" destOrd="0" presId="urn:microsoft.com/office/officeart/2005/8/layout/hierarchy1"/>
    <dgm:cxn modelId="{2B377E3E-C2BF-4AD3-8A1F-CB73D2564862}" type="presParOf" srcId="{328AD72D-35C2-44FC-B319-B4954F1F1C10}" destId="{B0854AE3-6B5C-4E99-90B9-259FF02E4517}"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11E0B-0B04-4DAF-950A-E60A692AA789}">
      <dsp:nvSpPr>
        <dsp:cNvPr id="0" name=""/>
        <dsp:cNvSpPr/>
      </dsp:nvSpPr>
      <dsp:spPr>
        <a:xfrm>
          <a:off x="12847905" y="5022774"/>
          <a:ext cx="91440" cy="707543"/>
        </a:xfrm>
        <a:custGeom>
          <a:avLst/>
          <a:gdLst/>
          <a:ahLst/>
          <a:cxnLst/>
          <a:rect l="0" t="0" r="0" b="0"/>
          <a:pathLst>
            <a:path>
              <a:moveTo>
                <a:pt x="45720" y="0"/>
              </a:moveTo>
              <a:lnTo>
                <a:pt x="45720" y="70754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E90345B-7D97-4E70-8E5E-ED438A8AAF37}">
      <dsp:nvSpPr>
        <dsp:cNvPr id="0" name=""/>
        <dsp:cNvSpPr/>
      </dsp:nvSpPr>
      <dsp:spPr>
        <a:xfrm>
          <a:off x="7497883" y="1802163"/>
          <a:ext cx="5395741" cy="803590"/>
        </a:xfrm>
        <a:custGeom>
          <a:avLst/>
          <a:gdLst/>
          <a:ahLst/>
          <a:cxnLst/>
          <a:rect l="0" t="0" r="0" b="0"/>
          <a:pathLst>
            <a:path>
              <a:moveTo>
                <a:pt x="0" y="0"/>
              </a:moveTo>
              <a:lnTo>
                <a:pt x="0" y="549333"/>
              </a:lnTo>
              <a:lnTo>
                <a:pt x="5395741" y="549333"/>
              </a:lnTo>
              <a:lnTo>
                <a:pt x="5395741" y="80359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8B06F6A-B8C0-4BF5-92C3-46DAE5337637}">
      <dsp:nvSpPr>
        <dsp:cNvPr id="0" name=""/>
        <dsp:cNvSpPr/>
      </dsp:nvSpPr>
      <dsp:spPr>
        <a:xfrm>
          <a:off x="3916826" y="5061029"/>
          <a:ext cx="91440" cy="801865"/>
        </a:xfrm>
        <a:custGeom>
          <a:avLst/>
          <a:gdLst/>
          <a:ahLst/>
          <a:cxnLst/>
          <a:rect l="0" t="0" r="0" b="0"/>
          <a:pathLst>
            <a:path>
              <a:moveTo>
                <a:pt x="45720" y="0"/>
              </a:moveTo>
              <a:lnTo>
                <a:pt x="45720" y="547608"/>
              </a:lnTo>
              <a:lnTo>
                <a:pt x="48574" y="547608"/>
              </a:lnTo>
              <a:lnTo>
                <a:pt x="48574" y="80186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CFE2D274-B6DE-49B4-9BB9-D891C88A9BCA}">
      <dsp:nvSpPr>
        <dsp:cNvPr id="0" name=""/>
        <dsp:cNvSpPr/>
      </dsp:nvSpPr>
      <dsp:spPr>
        <a:xfrm>
          <a:off x="3962546" y="1802163"/>
          <a:ext cx="3535337" cy="736840"/>
        </a:xfrm>
        <a:custGeom>
          <a:avLst/>
          <a:gdLst/>
          <a:ahLst/>
          <a:cxnLst/>
          <a:rect l="0" t="0" r="0" b="0"/>
          <a:pathLst>
            <a:path>
              <a:moveTo>
                <a:pt x="3535337" y="0"/>
              </a:moveTo>
              <a:lnTo>
                <a:pt x="3535337" y="482583"/>
              </a:lnTo>
              <a:lnTo>
                <a:pt x="0" y="482583"/>
              </a:lnTo>
              <a:lnTo>
                <a:pt x="0" y="73684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2F5DFFE-806B-4850-BC20-FD7639C3EF62}">
      <dsp:nvSpPr>
        <dsp:cNvPr id="0" name=""/>
        <dsp:cNvSpPr/>
      </dsp:nvSpPr>
      <dsp:spPr>
        <a:xfrm>
          <a:off x="6125580" y="59338"/>
          <a:ext cx="2744606" cy="1742825"/>
        </a:xfrm>
        <a:prstGeom prst="roundRect">
          <a:avLst>
            <a:gd name="adj" fmla="val 10000"/>
          </a:avLst>
        </a:prstGeom>
        <a:solidFill>
          <a:srgbClr val="C78C3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3062BF33-D81A-449A-B962-DC5C485929D6}">
      <dsp:nvSpPr>
        <dsp:cNvPr id="0" name=""/>
        <dsp:cNvSpPr/>
      </dsp:nvSpPr>
      <dsp:spPr>
        <a:xfrm>
          <a:off x="6430536" y="349046"/>
          <a:ext cx="2744606" cy="1742825"/>
        </a:xfrm>
        <a:prstGeom prst="roundRect">
          <a:avLst>
            <a:gd name="adj" fmla="val 10000"/>
          </a:avLst>
        </a:prstGeom>
        <a:solidFill>
          <a:schemeClr val="lt1">
            <a:hueOff val="0"/>
            <a:satOff val="0"/>
            <a:lumOff val="0"/>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Anglo Canadian Technologies Inc.  </a:t>
          </a:r>
          <a:endParaRPr lang="en-CA" sz="3000" kern="1200" dirty="0"/>
        </a:p>
      </dsp:txBody>
      <dsp:txXfrm>
        <a:off x="6481582" y="400092"/>
        <a:ext cx="2642514" cy="1640733"/>
      </dsp:txXfrm>
    </dsp:sp>
    <dsp:sp modelId="{8000E748-4ABE-4984-BB53-0F620EB1F473}">
      <dsp:nvSpPr>
        <dsp:cNvPr id="0" name=""/>
        <dsp:cNvSpPr/>
      </dsp:nvSpPr>
      <dsp:spPr>
        <a:xfrm>
          <a:off x="2426101" y="2539004"/>
          <a:ext cx="3072888" cy="2522024"/>
        </a:xfrm>
        <a:prstGeom prst="roundRect">
          <a:avLst>
            <a:gd name="adj" fmla="val 10000"/>
          </a:avLst>
        </a:prstGeom>
        <a:solidFill>
          <a:schemeClr val="tx2">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3B54F206-DEA0-4096-98DE-D9E1ECB4765C}">
      <dsp:nvSpPr>
        <dsp:cNvPr id="0" name=""/>
        <dsp:cNvSpPr/>
      </dsp:nvSpPr>
      <dsp:spPr>
        <a:xfrm>
          <a:off x="2731057" y="2828712"/>
          <a:ext cx="3072888" cy="2522024"/>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a:p>
          <a:pPr marL="0" lvl="0" indent="0" algn="ctr" defTabSz="1333500">
            <a:lnSpc>
              <a:spcPct val="90000"/>
            </a:lnSpc>
            <a:spcBef>
              <a:spcPct val="0"/>
            </a:spcBef>
            <a:spcAft>
              <a:spcPct val="35000"/>
            </a:spcAft>
            <a:buNone/>
          </a:pPr>
          <a:endParaRPr lang="en-US" sz="3000" kern="1200" dirty="0"/>
        </a:p>
        <a:p>
          <a:pPr marL="0" lvl="0" indent="0" algn="ctr" defTabSz="1333500">
            <a:lnSpc>
              <a:spcPct val="90000"/>
            </a:lnSpc>
            <a:spcBef>
              <a:spcPct val="0"/>
            </a:spcBef>
            <a:spcAft>
              <a:spcPct val="35000"/>
            </a:spcAft>
            <a:buNone/>
          </a:pPr>
          <a:r>
            <a:rPr lang="en-US" sz="3000" kern="1200" dirty="0"/>
            <a:t>Barrie, Ontario, Canada </a:t>
          </a:r>
          <a:endParaRPr lang="en-CA" sz="3000" kern="1200" dirty="0"/>
        </a:p>
      </dsp:txBody>
      <dsp:txXfrm>
        <a:off x="2804925" y="2902580"/>
        <a:ext cx="2925152" cy="2374288"/>
      </dsp:txXfrm>
    </dsp:sp>
    <dsp:sp modelId="{7190C70F-90EB-4C65-9FD8-280C970B3CE9}">
      <dsp:nvSpPr>
        <dsp:cNvPr id="0" name=""/>
        <dsp:cNvSpPr/>
      </dsp:nvSpPr>
      <dsp:spPr>
        <a:xfrm>
          <a:off x="2295719" y="5862894"/>
          <a:ext cx="3339362" cy="2639682"/>
        </a:xfrm>
        <a:prstGeom prst="roundRect">
          <a:avLst>
            <a:gd name="adj" fmla="val 10000"/>
          </a:avLst>
        </a:prstGeom>
        <a:solidFill>
          <a:schemeClr val="tx2">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66496893-8D24-45C7-AE22-2F6EAE3E8126}">
      <dsp:nvSpPr>
        <dsp:cNvPr id="0" name=""/>
        <dsp:cNvSpPr/>
      </dsp:nvSpPr>
      <dsp:spPr>
        <a:xfrm>
          <a:off x="2600675" y="6152603"/>
          <a:ext cx="3339362" cy="2639682"/>
        </a:xfrm>
        <a:prstGeom prst="roundRect">
          <a:avLst>
            <a:gd name="adj" fmla="val 10000"/>
          </a:avLst>
        </a:prstGeom>
        <a:solidFill>
          <a:schemeClr val="bg1">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a:p>
          <a:pPr marL="0" lvl="0" indent="0" algn="ctr" defTabSz="1333500">
            <a:lnSpc>
              <a:spcPct val="90000"/>
            </a:lnSpc>
            <a:spcBef>
              <a:spcPct val="0"/>
            </a:spcBef>
            <a:spcAft>
              <a:spcPct val="35000"/>
            </a:spcAft>
            <a:buNone/>
          </a:pPr>
          <a:r>
            <a:rPr lang="en-US" sz="3000" kern="1200" dirty="0"/>
            <a:t>Wilmington, Delaware, US </a:t>
          </a:r>
          <a:endParaRPr lang="en-CA" sz="3000" kern="1200" dirty="0"/>
        </a:p>
      </dsp:txBody>
      <dsp:txXfrm>
        <a:off x="2677989" y="6229917"/>
        <a:ext cx="3184734" cy="2485054"/>
      </dsp:txXfrm>
    </dsp:sp>
    <dsp:sp modelId="{B58789F3-7B3C-4687-9691-3A582B6FDA2F}">
      <dsp:nvSpPr>
        <dsp:cNvPr id="0" name=""/>
        <dsp:cNvSpPr/>
      </dsp:nvSpPr>
      <dsp:spPr>
        <a:xfrm>
          <a:off x="11422145" y="2605754"/>
          <a:ext cx="2942959" cy="2417019"/>
        </a:xfrm>
        <a:prstGeom prst="roundRect">
          <a:avLst>
            <a:gd name="adj" fmla="val 10000"/>
          </a:avLst>
        </a:prstGeom>
        <a:solidFill>
          <a:schemeClr val="bg1">
            <a:lumMod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B2844408-BDCD-4FC9-9EF5-501E6ED1F0FA}">
      <dsp:nvSpPr>
        <dsp:cNvPr id="0" name=""/>
        <dsp:cNvSpPr/>
      </dsp:nvSpPr>
      <dsp:spPr>
        <a:xfrm>
          <a:off x="11727101" y="2895463"/>
          <a:ext cx="2942959" cy="2417019"/>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a:p>
          <a:pPr marL="0" lvl="0" indent="0" algn="ctr" defTabSz="1333500">
            <a:lnSpc>
              <a:spcPct val="90000"/>
            </a:lnSpc>
            <a:spcBef>
              <a:spcPct val="0"/>
            </a:spcBef>
            <a:spcAft>
              <a:spcPct val="35000"/>
            </a:spcAft>
            <a:buNone/>
          </a:pPr>
          <a:r>
            <a:rPr lang="en-US" sz="3000" kern="1200" dirty="0"/>
            <a:t>Barrie, Ontario, Canada </a:t>
          </a:r>
          <a:endParaRPr lang="en-CA" sz="3000" kern="1200" dirty="0"/>
        </a:p>
      </dsp:txBody>
      <dsp:txXfrm>
        <a:off x="11797893" y="2966255"/>
        <a:ext cx="2801375" cy="2275435"/>
      </dsp:txXfrm>
    </dsp:sp>
    <dsp:sp modelId="{5BD3A926-CD55-4905-B097-ECC75C9E6838}">
      <dsp:nvSpPr>
        <dsp:cNvPr id="0" name=""/>
        <dsp:cNvSpPr/>
      </dsp:nvSpPr>
      <dsp:spPr>
        <a:xfrm>
          <a:off x="11372824" y="5730317"/>
          <a:ext cx="3041600" cy="2562196"/>
        </a:xfrm>
        <a:prstGeom prst="roundRect">
          <a:avLst>
            <a:gd name="adj" fmla="val 10000"/>
          </a:avLst>
        </a:prstGeom>
        <a:solidFill>
          <a:schemeClr val="bg1">
            <a:lumMod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8A84D2B1-D8CE-47DC-A75D-4D2B98272445}">
      <dsp:nvSpPr>
        <dsp:cNvPr id="0" name=""/>
        <dsp:cNvSpPr/>
      </dsp:nvSpPr>
      <dsp:spPr>
        <a:xfrm>
          <a:off x="11677781" y="6020026"/>
          <a:ext cx="3041600" cy="2562196"/>
        </a:xfrm>
        <a:prstGeom prst="roundRect">
          <a:avLst>
            <a:gd name="adj" fmla="val 10000"/>
          </a:avLst>
        </a:prstGeom>
        <a:solidFill>
          <a:schemeClr val="bg1">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a:p>
          <a:pPr marL="0" lvl="0" indent="0" algn="ctr" defTabSz="1333500">
            <a:lnSpc>
              <a:spcPct val="90000"/>
            </a:lnSpc>
            <a:spcBef>
              <a:spcPct val="0"/>
            </a:spcBef>
            <a:spcAft>
              <a:spcPct val="35000"/>
            </a:spcAft>
            <a:buNone/>
          </a:pPr>
          <a:r>
            <a:rPr lang="en-US" sz="3000" kern="1200" dirty="0"/>
            <a:t>Wilmington, Delaware, US</a:t>
          </a:r>
          <a:endParaRPr lang="en-CA" sz="3000" kern="1200" dirty="0"/>
        </a:p>
      </dsp:txBody>
      <dsp:txXfrm>
        <a:off x="11752825" y="6095070"/>
        <a:ext cx="2891512" cy="24121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Services</a:t>
            </a:r>
          </a:p>
          <a:p>
            <a:r>
              <a:rPr lang="en-US"/>
              <a:t>transformer installation</a:t>
            </a:r>
          </a:p>
          <a:p>
            <a:endParaRPr lang="en-US"/>
          </a:p>
          <a:p>
            <a:r>
              <a:rPr lang="en-US"/>
              <a:t>vacuum oil processing = dehydrating &gt; degassification &gt; vacuum filling</a:t>
            </a:r>
          </a:p>
          <a:p>
            <a:endParaRPr lang="en-US"/>
          </a:p>
          <a:p>
            <a:r>
              <a:rPr lang="en-US"/>
              <a:t>Transformer assembly</a:t>
            </a:r>
          </a:p>
          <a:p>
            <a:endParaRPr lang="en-US"/>
          </a:p>
          <a:p>
            <a:r>
              <a:rPr lang="en-US"/>
              <a:t>Full Range Transformer (or Commission???) testing</a:t>
            </a:r>
          </a:p>
          <a:p>
            <a:endParaRPr lang="en-US"/>
          </a:p>
          <a:p>
            <a:r>
              <a:rPr lang="en-US"/>
              <a:t>supervisory work - getting experts on a competitor standpoint</a:t>
            </a:r>
          </a:p>
          <a:p>
            <a:endParaRPr lang="en-US"/>
          </a:p>
          <a:p>
            <a:r>
              <a:rPr lang="en-US"/>
              <a:t>Our services: Censors and online monitoring systems???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Gaskets may break down. to fix a leak</a:t>
            </a:r>
          </a:p>
          <a:p>
            <a:endParaRPr lang="en-US"/>
          </a:p>
          <a:p>
            <a:r>
              <a:rPr lang="en-US"/>
              <a:t>art more than science</a:t>
            </a:r>
          </a:p>
          <a:p>
            <a:endParaRPr lang="en-US"/>
          </a:p>
          <a:p>
            <a:r>
              <a:rPr lang="en-US"/>
              <a:t>Fixed leaks in a unique, more personalized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Current industry responses to leaks</a:t>
            </a:r>
          </a:p>
          <a:p>
            <a:endParaRPr lang="en-US"/>
          </a:p>
          <a:p>
            <a:r>
              <a:rPr lang="en-US"/>
              <a:t>1. Inaction</a:t>
            </a:r>
          </a:p>
          <a:p>
            <a:r>
              <a:rPr lang="en-US"/>
              <a:t>2. regasket or replace </a:t>
            </a:r>
          </a:p>
          <a:p>
            <a:r>
              <a:rPr lang="en-US"/>
              <a:t>3. The Applied Leak Seal Solution</a:t>
            </a:r>
          </a:p>
          <a:p>
            <a:endParaRPr lang="en-US"/>
          </a:p>
          <a:p>
            <a:r>
              <a:rPr lang="en-US"/>
              <a:t>Add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a Scan of valve get it from Bruce</a:t>
            </a:r>
          </a:p>
          <a:p>
            <a:endParaRPr lang="en-US"/>
          </a:p>
          <a:p>
            <a:r>
              <a:rPr lang="en-US"/>
              <a:t>picture of the actual scanner connected to the laptop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addresses all sorts of gas oil and sf6s leaks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recommendation to remove this slide ask for appr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recommendation to remove this slide ask for appr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recommendation to remove this slide ask for appr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move this slide after our projects/process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recommendation to remove this slide ask for appr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DON'T REMOVE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crop the 3rd photo to just show the square (flange)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remove descriptions</a:t>
            </a:r>
          </a:p>
          <a:p>
            <a:endParaRPr lang="en-US"/>
          </a:p>
          <a:p>
            <a:r>
              <a:rPr lang="en-US"/>
              <a:t>we perform power transformer turnkey installation servicing including but not limited to these 5 things&gt;</a:t>
            </a:r>
          </a:p>
          <a:p>
            <a:endParaRPr lang="en-US"/>
          </a:p>
          <a:p>
            <a:r>
              <a:rPr lang="en-US"/>
              <a:t>We specialize in delivering professional turnkey solutions for the installation and maintenance of power transformers and other high-voltage equipment.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to Services we offer</a:t>
            </a:r>
          </a:p>
          <a:p>
            <a:endParaRPr lang="en-US"/>
          </a:p>
          <a:p>
            <a:r>
              <a:rPr lang="en-US"/>
              <a:t>relabel on fluid services slide</a:t>
            </a:r>
          </a:p>
          <a:p>
            <a:endParaRPr lang="en-US"/>
          </a:p>
          <a:p>
            <a:endParaRPr lang="en-US"/>
          </a:p>
          <a:p>
            <a:r>
              <a:rPr lang="en-US"/>
              <a:t>capabilities of our processors on a square note</a:t>
            </a:r>
          </a:p>
          <a:p>
            <a:endParaRPr lang="en-US"/>
          </a:p>
          <a:p>
            <a:r>
              <a:rPr lang="en-US"/>
              <a:t>rentals for our trailers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stock photo</a:t>
            </a:r>
          </a:p>
          <a:p>
            <a:endParaRPr lang="en-US"/>
          </a:p>
          <a:p>
            <a:r>
              <a:rPr lang="en-US"/>
              <a:t>also add the 4 reliable mobile vacuum oil processing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make the logo white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make the logo white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Remove or modify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still needs editing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01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839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1677118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31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408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483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26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7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127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4184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72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05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9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7492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364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342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4018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625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8369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81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522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1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74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110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47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92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782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88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672509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0.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1.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3.jpeg"/><Relationship Id="rId5" Type="http://schemas.openxmlformats.org/officeDocument/2006/relationships/image" Target="../media/image44.png"/><Relationship Id="rId10" Type="http://schemas.openxmlformats.org/officeDocument/2006/relationships/image" Target="../media/image52.jpeg"/><Relationship Id="rId4" Type="http://schemas.openxmlformats.org/officeDocument/2006/relationships/image" Target="../media/image43.png"/><Relationship Id="rId9" Type="http://schemas.openxmlformats.org/officeDocument/2006/relationships/image" Target="../media/image51.sv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2.png"/><Relationship Id="rId7" Type="http://schemas.openxmlformats.org/officeDocument/2006/relationships/image" Target="../media/image54.jpeg"/><Relationship Id="rId12" Type="http://schemas.openxmlformats.org/officeDocument/2006/relationships/image" Target="../media/image59.sv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8.png"/><Relationship Id="rId5" Type="http://schemas.openxmlformats.org/officeDocument/2006/relationships/image" Target="../media/image44.png"/><Relationship Id="rId10" Type="http://schemas.openxmlformats.org/officeDocument/2006/relationships/image" Target="../media/image57.jpeg"/><Relationship Id="rId4" Type="http://schemas.openxmlformats.org/officeDocument/2006/relationships/image" Target="../media/image43.png"/><Relationship Id="rId9"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2.png"/><Relationship Id="rId7" Type="http://schemas.openxmlformats.org/officeDocument/2006/relationships/image" Target="../media/image60.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63.jpeg"/><Relationship Id="rId4" Type="http://schemas.openxmlformats.org/officeDocument/2006/relationships/image" Target="../media/image43.pn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4.jpeg"/><Relationship Id="rId7"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67.jpeg"/><Relationship Id="rId4" Type="http://schemas.openxmlformats.org/officeDocument/2006/relationships/image" Target="../media/image42.png"/><Relationship Id="rId9"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4.jpeg"/><Relationship Id="rId7" Type="http://schemas.openxmlformats.org/officeDocument/2006/relationships/image" Target="../media/image7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2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jpe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image" Target="../media/image86.jpeg"/><Relationship Id="rId16" Type="http://schemas.openxmlformats.org/officeDocument/2006/relationships/image" Target="../media/image100.svg"/><Relationship Id="rId20" Type="http://schemas.openxmlformats.org/officeDocument/2006/relationships/image" Target="../media/image104.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19" Type="http://schemas.openxmlformats.org/officeDocument/2006/relationships/image" Target="../media/image103.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 Id="rId22" Type="http://schemas.openxmlformats.org/officeDocument/2006/relationships/image" Target="../media/image106.sv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8.svg"/></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6.jpeg"/><Relationship Id="rId7" Type="http://schemas.openxmlformats.org/officeDocument/2006/relationships/image" Target="../media/image11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sv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124.jpeg"/><Relationship Id="rId4" Type="http://schemas.openxmlformats.org/officeDocument/2006/relationships/image" Target="../media/image118.png"/><Relationship Id="rId9" Type="http://schemas.openxmlformats.org/officeDocument/2006/relationships/image" Target="../media/image123.sv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86.jpeg"/><Relationship Id="rId7"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3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4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7.jpeg"/><Relationship Id="rId1" Type="http://schemas.openxmlformats.org/officeDocument/2006/relationships/slideLayout" Target="../slideLayouts/slideLayout6.xml"/><Relationship Id="rId4" Type="http://schemas.openxmlformats.org/officeDocument/2006/relationships/image" Target="../media/image161.jpeg"/></Relationships>
</file>

<file path=ppt/slides/_rels/slide45.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svg"/><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image" Target="../media/image20.svg"/><Relationship Id="rId12" Type="http://schemas.openxmlformats.org/officeDocument/2006/relationships/image" Target="../media/image24.svg"/><Relationship Id="rId2" Type="http://schemas.openxmlformats.org/officeDocument/2006/relationships/notesSlide" Target="../notesSlides/notesSlide3.xml"/><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svg"/><Relationship Id="rId15" Type="http://schemas.openxmlformats.org/officeDocument/2006/relationships/image" Target="../media/image27.png"/><Relationship Id="rId10"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4.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0.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16.pn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877" r="15877"/>
          <a:stretch/>
        </p:blipFill>
        <p:spPr>
          <a:xfrm>
            <a:off x="0" y="-24245"/>
            <a:ext cx="18288000" cy="10287000"/>
          </a:xfrm>
          <a:prstGeom prst="rect">
            <a:avLst/>
          </a:prstGeom>
        </p:spPr>
      </p:pic>
      <p:pic>
        <p:nvPicPr>
          <p:cNvPr id="16" name="Picture 15">
            <a:extLst>
              <a:ext uri="{FF2B5EF4-FFF2-40B4-BE49-F238E27FC236}">
                <a16:creationId xmlns:a16="http://schemas.microsoft.com/office/drawing/2014/main" id="{003E4F12-9029-2778-07A0-FE480337053B}"/>
              </a:ext>
            </a:extLst>
          </p:cNvPr>
          <p:cNvPicPr>
            <a:picLocks noChangeAspect="1"/>
          </p:cNvPicPr>
          <p:nvPr/>
        </p:nvPicPr>
        <p:blipFill>
          <a:blip r:embed="rId4"/>
          <a:stretch>
            <a:fillRect/>
          </a:stretch>
        </p:blipFill>
        <p:spPr>
          <a:xfrm>
            <a:off x="0" y="-1943100"/>
            <a:ext cx="8912087" cy="8912087"/>
          </a:xfrm>
          <a:prstGeom prst="rect">
            <a:avLst/>
          </a:prstGeom>
          <a:ln>
            <a:noFill/>
          </a:ln>
        </p:spPr>
      </p:pic>
      <p:sp>
        <p:nvSpPr>
          <p:cNvPr id="13" name="Freeform 13"/>
          <p:cNvSpPr/>
          <p:nvPr/>
        </p:nvSpPr>
        <p:spPr>
          <a:xfrm>
            <a:off x="10439401" y="5981701"/>
            <a:ext cx="7848600" cy="680266"/>
          </a:xfrm>
          <a:custGeom>
            <a:avLst/>
            <a:gdLst/>
            <a:ahLst/>
            <a:cxnLst/>
            <a:rect l="l" t="t" r="r" b="b"/>
            <a:pathLst>
              <a:path w="2135072" h="135474">
                <a:moveTo>
                  <a:pt x="0" y="0"/>
                </a:moveTo>
                <a:lnTo>
                  <a:pt x="2135072" y="0"/>
                </a:lnTo>
                <a:lnTo>
                  <a:pt x="2135072" y="135474"/>
                </a:lnTo>
                <a:lnTo>
                  <a:pt x="0" y="135474"/>
                </a:lnTo>
                <a:close/>
              </a:path>
            </a:pathLst>
          </a:custGeom>
          <a:solidFill>
            <a:schemeClr val="tx1"/>
          </a:solidFill>
        </p:spPr>
      </p:sp>
      <p:sp>
        <p:nvSpPr>
          <p:cNvPr id="15" name="TextBox 15"/>
          <p:cNvSpPr txBox="1"/>
          <p:nvPr/>
        </p:nvSpPr>
        <p:spPr>
          <a:xfrm>
            <a:off x="4038600" y="6633806"/>
            <a:ext cx="13959760" cy="960712"/>
          </a:xfrm>
          <a:prstGeom prst="rect">
            <a:avLst/>
          </a:prstGeom>
        </p:spPr>
        <p:txBody>
          <a:bodyPr lIns="0" tIns="0" rIns="0" bIns="0" rtlCol="0" anchor="t">
            <a:spAutoFit/>
          </a:bodyPr>
          <a:lstStyle/>
          <a:p>
            <a:pPr marL="0" marR="0" lvl="0" indent="0" algn="r" defTabSz="914400" rtl="0" eaLnBrk="1" fontAlgn="auto" latinLnBrk="0" hangingPunct="1">
              <a:lnSpc>
                <a:spcPts val="9267"/>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Bold"/>
                <a:ea typeface="+mn-ea"/>
                <a:cs typeface="+mn-cs"/>
              </a:rPr>
              <a:t>Presented By Michael Young </a:t>
            </a:r>
          </a:p>
        </p:txBody>
      </p:sp>
      <p:sp>
        <p:nvSpPr>
          <p:cNvPr id="3" name="Freeform 13">
            <a:extLst>
              <a:ext uri="{FF2B5EF4-FFF2-40B4-BE49-F238E27FC236}">
                <a16:creationId xmlns:a16="http://schemas.microsoft.com/office/drawing/2014/main" id="{C182A003-9628-56A8-2D2B-F7BB5724E449}"/>
              </a:ext>
            </a:extLst>
          </p:cNvPr>
          <p:cNvSpPr/>
          <p:nvPr/>
        </p:nvSpPr>
        <p:spPr>
          <a:xfrm>
            <a:off x="-1" y="5981701"/>
            <a:ext cx="4800601" cy="680266"/>
          </a:xfrm>
          <a:custGeom>
            <a:avLst/>
            <a:gdLst/>
            <a:ahLst/>
            <a:cxnLst/>
            <a:rect l="l" t="t" r="r" b="b"/>
            <a:pathLst>
              <a:path w="2135072" h="135474">
                <a:moveTo>
                  <a:pt x="0" y="0"/>
                </a:moveTo>
                <a:lnTo>
                  <a:pt x="2135072" y="0"/>
                </a:lnTo>
                <a:lnTo>
                  <a:pt x="2135072" y="135474"/>
                </a:lnTo>
                <a:lnTo>
                  <a:pt x="0" y="135474"/>
                </a:lnTo>
                <a:close/>
              </a:path>
            </a:pathLst>
          </a:custGeom>
          <a:solidFill>
            <a:schemeClr val="tx1"/>
          </a:solid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499604" y="9833549"/>
            <a:ext cx="19491312" cy="944884"/>
            <a:chOff x="0" y="0"/>
            <a:chExt cx="5133514" cy="248858"/>
          </a:xfrm>
        </p:grpSpPr>
        <p:sp>
          <p:nvSpPr>
            <p:cNvPr id="4" name="Freeform 4"/>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E0B750"/>
            </a:solidFill>
          </p:spPr>
        </p:sp>
        <p:sp>
          <p:nvSpPr>
            <p:cNvPr id="5" name="TextBox 5"/>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sp>
      <p:grpSp>
        <p:nvGrpSpPr>
          <p:cNvPr id="7" name="Group 7"/>
          <p:cNvGrpSpPr/>
          <p:nvPr/>
        </p:nvGrpSpPr>
        <p:grpSpPr>
          <a:xfrm>
            <a:off x="-2057400" y="1244811"/>
            <a:ext cx="8037412" cy="1404240"/>
            <a:chOff x="0" y="0"/>
            <a:chExt cx="2116849" cy="369841"/>
          </a:xfrm>
        </p:grpSpPr>
        <p:sp>
          <p:nvSpPr>
            <p:cNvPr id="8" name="Freeform 8"/>
            <p:cNvSpPr/>
            <p:nvPr/>
          </p:nvSpPr>
          <p:spPr>
            <a:xfrm>
              <a:off x="0" y="0"/>
              <a:ext cx="2116849" cy="369841"/>
            </a:xfrm>
            <a:custGeom>
              <a:avLst/>
              <a:gdLst/>
              <a:ahLst/>
              <a:cxnLst/>
              <a:rect l="l" t="t" r="r" b="b"/>
              <a:pathLst>
                <a:path w="2116849" h="369841">
                  <a:moveTo>
                    <a:pt x="88618" y="0"/>
                  </a:moveTo>
                  <a:lnTo>
                    <a:pt x="2028232" y="0"/>
                  </a:lnTo>
                  <a:cubicBezTo>
                    <a:pt x="2051735" y="0"/>
                    <a:pt x="2074275" y="9336"/>
                    <a:pt x="2090894" y="25956"/>
                  </a:cubicBezTo>
                  <a:cubicBezTo>
                    <a:pt x="2107513" y="42575"/>
                    <a:pt x="2116849" y="65115"/>
                    <a:pt x="2116849" y="88618"/>
                  </a:cubicBezTo>
                  <a:lnTo>
                    <a:pt x="2116849" y="281223"/>
                  </a:lnTo>
                  <a:cubicBezTo>
                    <a:pt x="2116849" y="304726"/>
                    <a:pt x="2107513" y="327266"/>
                    <a:pt x="2090894" y="343885"/>
                  </a:cubicBezTo>
                  <a:cubicBezTo>
                    <a:pt x="2074275" y="360504"/>
                    <a:pt x="2051735" y="369841"/>
                    <a:pt x="2028232" y="369841"/>
                  </a:cubicBezTo>
                  <a:lnTo>
                    <a:pt x="88618" y="369841"/>
                  </a:lnTo>
                  <a:cubicBezTo>
                    <a:pt x="65115" y="369841"/>
                    <a:pt x="42575" y="360504"/>
                    <a:pt x="25956" y="343885"/>
                  </a:cubicBezTo>
                  <a:cubicBezTo>
                    <a:pt x="9336" y="327266"/>
                    <a:pt x="0" y="304726"/>
                    <a:pt x="0" y="281223"/>
                  </a:cubicBezTo>
                  <a:lnTo>
                    <a:pt x="0" y="88618"/>
                  </a:lnTo>
                  <a:cubicBezTo>
                    <a:pt x="0" y="65115"/>
                    <a:pt x="9336" y="42575"/>
                    <a:pt x="25956" y="25956"/>
                  </a:cubicBezTo>
                  <a:cubicBezTo>
                    <a:pt x="42575" y="9336"/>
                    <a:pt x="65115" y="0"/>
                    <a:pt x="88618" y="0"/>
                  </a:cubicBezTo>
                  <a:close/>
                </a:path>
              </a:pathLst>
            </a:custGeom>
            <a:solidFill>
              <a:srgbClr val="E0B750"/>
            </a:solidFill>
          </p:spPr>
        </p:sp>
        <p:sp>
          <p:nvSpPr>
            <p:cNvPr id="9" name="TextBox 9"/>
            <p:cNvSpPr txBox="1"/>
            <p:nvPr/>
          </p:nvSpPr>
          <p:spPr>
            <a:xfrm>
              <a:off x="0" y="-57150"/>
              <a:ext cx="2116849" cy="42699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1360091"/>
            <a:ext cx="3244751" cy="1473372"/>
          </a:xfrm>
          <a:prstGeom prst="rect">
            <a:avLst/>
          </a:prstGeom>
        </p:spPr>
        <p:txBody>
          <a:bodyPr lIns="0" tIns="0" rIns="0" bIns="0" rtlCol="0" anchor="t">
            <a:spAutoFit/>
          </a:bodyPr>
          <a:lstStyle/>
          <a:p>
            <a:pPr algn="l">
              <a:lnSpc>
                <a:spcPts val="11630"/>
              </a:lnSpc>
            </a:pPr>
            <a:r>
              <a:rPr lang="en-US" sz="9691">
                <a:solidFill>
                  <a:srgbClr val="001E61"/>
                </a:solidFill>
                <a:latin typeface="Bebas Neue Cyrillic"/>
                <a:ea typeface="Bebas Neue Cyrillic"/>
                <a:cs typeface="Bebas Neue Cyrillic"/>
                <a:sym typeface="Bebas Neue Cyrillic"/>
              </a:rPr>
              <a:t>REPAIRS</a:t>
            </a:r>
          </a:p>
        </p:txBody>
      </p:sp>
      <p:sp>
        <p:nvSpPr>
          <p:cNvPr id="11" name="TextBox 11"/>
          <p:cNvSpPr txBox="1"/>
          <p:nvPr/>
        </p:nvSpPr>
        <p:spPr>
          <a:xfrm>
            <a:off x="1028700" y="8737159"/>
            <a:ext cx="6935284" cy="457835"/>
          </a:xfrm>
          <a:prstGeom prst="rect">
            <a:avLst/>
          </a:prstGeom>
        </p:spPr>
        <p:txBody>
          <a:bodyPr lIns="0" tIns="0" rIns="0" bIns="0" rtlCol="0" anchor="t">
            <a:spAutoFit/>
          </a:bodyPr>
          <a:lstStyle/>
          <a:p>
            <a:pPr algn="l">
              <a:lnSpc>
                <a:spcPts val="3640"/>
              </a:lnSpc>
              <a:spcBef>
                <a:spcPct val="0"/>
              </a:spcBef>
            </a:pPr>
            <a:r>
              <a:rPr lang="en-US" sz="2600" spc="-78">
                <a:solidFill>
                  <a:srgbClr val="000000"/>
                </a:solidFill>
                <a:latin typeface="Poppins 1"/>
                <a:ea typeface="Poppins 1"/>
                <a:cs typeface="Poppins 1"/>
                <a:sym typeface="Poppins 1"/>
              </a:rPr>
              <a:t>       ...and more</a:t>
            </a:r>
          </a:p>
        </p:txBody>
      </p:sp>
      <p:sp>
        <p:nvSpPr>
          <p:cNvPr id="12" name="TextBox 12"/>
          <p:cNvSpPr txBox="1"/>
          <p:nvPr/>
        </p:nvSpPr>
        <p:spPr>
          <a:xfrm>
            <a:off x="926648" y="2907224"/>
            <a:ext cx="8217352" cy="1076325"/>
          </a:xfrm>
          <a:prstGeom prst="rect">
            <a:avLst/>
          </a:prstGeom>
        </p:spPr>
        <p:txBody>
          <a:bodyPr lIns="0" tIns="0" rIns="0" bIns="0" rtlCol="0" anchor="t">
            <a:spAutoFit/>
          </a:bodyPr>
          <a:lstStyle/>
          <a:p>
            <a:pPr algn="l">
              <a:lnSpc>
                <a:spcPts val="4200"/>
              </a:lnSpc>
              <a:spcBef>
                <a:spcPct val="0"/>
              </a:spcBef>
            </a:pPr>
            <a:r>
              <a:rPr lang="en-US" sz="3000" spc="-89">
                <a:solidFill>
                  <a:srgbClr val="000000"/>
                </a:solidFill>
                <a:latin typeface="Poppins 1"/>
                <a:ea typeface="Poppins 1"/>
                <a:cs typeface="Poppins 1"/>
                <a:sym typeface="Poppins 1"/>
              </a:rPr>
              <a:t>During the life-cycle of your Power Transformer, we provide the following:</a:t>
            </a:r>
          </a:p>
        </p:txBody>
      </p:sp>
      <p:grpSp>
        <p:nvGrpSpPr>
          <p:cNvPr id="13" name="Group 13"/>
          <p:cNvGrpSpPr/>
          <p:nvPr/>
        </p:nvGrpSpPr>
        <p:grpSpPr>
          <a:xfrm>
            <a:off x="926648" y="4193598"/>
            <a:ext cx="7735280" cy="4610236"/>
            <a:chOff x="0" y="0"/>
            <a:chExt cx="10313707" cy="6146981"/>
          </a:xfrm>
        </p:grpSpPr>
        <p:sp>
          <p:nvSpPr>
            <p:cNvPr id="14" name="Freeform 14"/>
            <p:cNvSpPr/>
            <p:nvPr/>
          </p:nvSpPr>
          <p:spPr>
            <a:xfrm>
              <a:off x="0" y="0"/>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5"/>
              <a:stretch>
                <a:fillRect/>
              </a:stretch>
            </a:blipFill>
          </p:spPr>
        </p:sp>
        <p:sp>
          <p:nvSpPr>
            <p:cNvPr id="15" name="TextBox 15"/>
            <p:cNvSpPr txBox="1"/>
            <p:nvPr/>
          </p:nvSpPr>
          <p:spPr>
            <a:xfrm>
              <a:off x="854216" y="-44930"/>
              <a:ext cx="493257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Gasket Replacement</a:t>
              </a:r>
            </a:p>
          </p:txBody>
        </p:sp>
        <p:sp>
          <p:nvSpPr>
            <p:cNvPr id="16" name="TextBox 16"/>
            <p:cNvSpPr txBox="1"/>
            <p:nvPr/>
          </p:nvSpPr>
          <p:spPr>
            <a:xfrm>
              <a:off x="854216" y="2099517"/>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Welding</a:t>
              </a:r>
            </a:p>
          </p:txBody>
        </p:sp>
        <p:sp>
          <p:nvSpPr>
            <p:cNvPr id="17" name="TextBox 17"/>
            <p:cNvSpPr txBox="1"/>
            <p:nvPr/>
          </p:nvSpPr>
          <p:spPr>
            <a:xfrm>
              <a:off x="854216" y="636592"/>
              <a:ext cx="9459492"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LTC Maintenance</a:t>
              </a:r>
            </a:p>
          </p:txBody>
        </p:sp>
        <p:sp>
          <p:nvSpPr>
            <p:cNvPr id="18" name="TextBox 18"/>
            <p:cNvSpPr txBox="1"/>
            <p:nvPr/>
          </p:nvSpPr>
          <p:spPr>
            <a:xfrm>
              <a:off x="854216" y="1345494"/>
              <a:ext cx="9459492"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Switch Alignments</a:t>
              </a:r>
            </a:p>
          </p:txBody>
        </p:sp>
        <p:sp>
          <p:nvSpPr>
            <p:cNvPr id="19" name="Freeform 19"/>
            <p:cNvSpPr/>
            <p:nvPr/>
          </p:nvSpPr>
          <p:spPr>
            <a:xfrm>
              <a:off x="0" y="703267"/>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5"/>
              <a:stretch>
                <a:fillRect/>
              </a:stretch>
            </a:blipFill>
          </p:spPr>
        </p:sp>
        <p:sp>
          <p:nvSpPr>
            <p:cNvPr id="20" name="Freeform 20"/>
            <p:cNvSpPr/>
            <p:nvPr/>
          </p:nvSpPr>
          <p:spPr>
            <a:xfrm>
              <a:off x="0" y="1440488"/>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5"/>
              <a:stretch>
                <a:fillRect/>
              </a:stretch>
            </a:blipFill>
          </p:spPr>
        </p:sp>
        <p:sp>
          <p:nvSpPr>
            <p:cNvPr id="21" name="Freeform 21"/>
            <p:cNvSpPr/>
            <p:nvPr/>
          </p:nvSpPr>
          <p:spPr>
            <a:xfrm>
              <a:off x="0" y="2114453"/>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5"/>
              <a:stretch>
                <a:fillRect/>
              </a:stretch>
            </a:blipFill>
          </p:spPr>
        </p:sp>
        <p:sp>
          <p:nvSpPr>
            <p:cNvPr id="22" name="TextBox 22"/>
            <p:cNvSpPr txBox="1"/>
            <p:nvPr/>
          </p:nvSpPr>
          <p:spPr>
            <a:xfrm>
              <a:off x="854216" y="2815763"/>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Painting and Touch Up</a:t>
              </a:r>
            </a:p>
          </p:txBody>
        </p:sp>
        <p:sp>
          <p:nvSpPr>
            <p:cNvPr id="23" name="Freeform 23"/>
            <p:cNvSpPr/>
            <p:nvPr/>
          </p:nvSpPr>
          <p:spPr>
            <a:xfrm>
              <a:off x="0" y="2830699"/>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5"/>
              <a:stretch>
                <a:fillRect/>
              </a:stretch>
            </a:blipFill>
          </p:spPr>
        </p:sp>
        <p:sp>
          <p:nvSpPr>
            <p:cNvPr id="24" name="TextBox 24"/>
            <p:cNvSpPr txBox="1"/>
            <p:nvPr/>
          </p:nvSpPr>
          <p:spPr>
            <a:xfrm>
              <a:off x="854216" y="3546773"/>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Procurement and Replacement</a:t>
              </a:r>
            </a:p>
          </p:txBody>
        </p:sp>
        <p:sp>
          <p:nvSpPr>
            <p:cNvPr id="25" name="Freeform 25"/>
            <p:cNvSpPr/>
            <p:nvPr/>
          </p:nvSpPr>
          <p:spPr>
            <a:xfrm>
              <a:off x="0" y="3561709"/>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5"/>
              <a:stretch>
                <a:fillRect/>
              </a:stretch>
            </a:blipFill>
          </p:spPr>
        </p:sp>
        <p:sp>
          <p:nvSpPr>
            <p:cNvPr id="26" name="TextBox 26"/>
            <p:cNvSpPr txBox="1"/>
            <p:nvPr/>
          </p:nvSpPr>
          <p:spPr>
            <a:xfrm>
              <a:off x="854216" y="4218729"/>
              <a:ext cx="7629442"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Radiator Replacement and Retrofits</a:t>
              </a:r>
            </a:p>
          </p:txBody>
        </p:sp>
        <p:sp>
          <p:nvSpPr>
            <p:cNvPr id="27" name="Freeform 27"/>
            <p:cNvSpPr/>
            <p:nvPr/>
          </p:nvSpPr>
          <p:spPr>
            <a:xfrm>
              <a:off x="0" y="4233665"/>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5"/>
              <a:stretch>
                <a:fillRect/>
              </a:stretch>
            </a:blipFill>
          </p:spPr>
        </p:sp>
        <p:sp>
          <p:nvSpPr>
            <p:cNvPr id="28" name="TextBox 28"/>
            <p:cNvSpPr txBox="1"/>
            <p:nvPr/>
          </p:nvSpPr>
          <p:spPr>
            <a:xfrm>
              <a:off x="854216" y="4888938"/>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Heat Exchanger Retrofits</a:t>
              </a:r>
            </a:p>
          </p:txBody>
        </p:sp>
        <p:sp>
          <p:nvSpPr>
            <p:cNvPr id="29" name="Freeform 29"/>
            <p:cNvSpPr/>
            <p:nvPr/>
          </p:nvSpPr>
          <p:spPr>
            <a:xfrm>
              <a:off x="0" y="4903874"/>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5"/>
              <a:stretch>
                <a:fillRect/>
              </a:stretch>
            </a:blipFill>
          </p:spPr>
        </p:sp>
        <p:sp>
          <p:nvSpPr>
            <p:cNvPr id="30" name="TextBox 30"/>
            <p:cNvSpPr txBox="1"/>
            <p:nvPr/>
          </p:nvSpPr>
          <p:spPr>
            <a:xfrm>
              <a:off x="854216" y="5559147"/>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Cooling Package Upgrades</a:t>
              </a:r>
            </a:p>
          </p:txBody>
        </p:sp>
        <p:sp>
          <p:nvSpPr>
            <p:cNvPr id="31" name="Freeform 31"/>
            <p:cNvSpPr/>
            <p:nvPr/>
          </p:nvSpPr>
          <p:spPr>
            <a:xfrm>
              <a:off x="0" y="5574083"/>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5"/>
              <a:stretch>
                <a:fillRect/>
              </a:stretch>
            </a:blipFill>
          </p:spPr>
        </p:sp>
      </p:grpSp>
      <p:grpSp>
        <p:nvGrpSpPr>
          <p:cNvPr id="32" name="Group 32"/>
          <p:cNvGrpSpPr/>
          <p:nvPr/>
        </p:nvGrpSpPr>
        <p:grpSpPr>
          <a:xfrm>
            <a:off x="9500589" y="18991"/>
            <a:ext cx="13759118" cy="10287000"/>
            <a:chOff x="0" y="0"/>
            <a:chExt cx="815355" cy="609600"/>
          </a:xfrm>
        </p:grpSpPr>
        <p:sp>
          <p:nvSpPr>
            <p:cNvPr id="33" name="Freeform 33"/>
            <p:cNvSpPr/>
            <p:nvPr/>
          </p:nvSpPr>
          <p:spPr>
            <a:xfrm>
              <a:off x="0" y="0"/>
              <a:ext cx="815355" cy="609600"/>
            </a:xfrm>
            <a:custGeom>
              <a:avLst/>
              <a:gdLst/>
              <a:ahLst/>
              <a:cxnLst/>
              <a:rect l="l" t="t" r="r" b="b"/>
              <a:pathLst>
                <a:path w="815355" h="609600">
                  <a:moveTo>
                    <a:pt x="203200" y="0"/>
                  </a:moveTo>
                  <a:lnTo>
                    <a:pt x="815355" y="0"/>
                  </a:lnTo>
                  <a:lnTo>
                    <a:pt x="612155" y="609600"/>
                  </a:lnTo>
                  <a:lnTo>
                    <a:pt x="0" y="609600"/>
                  </a:lnTo>
                  <a:lnTo>
                    <a:pt x="203200" y="0"/>
                  </a:lnTo>
                  <a:close/>
                </a:path>
              </a:pathLst>
            </a:custGeom>
            <a:solidFill>
              <a:srgbClr val="001E61"/>
            </a:solidFill>
          </p:spPr>
        </p:sp>
        <p:sp>
          <p:nvSpPr>
            <p:cNvPr id="34" name="TextBox 34"/>
            <p:cNvSpPr txBox="1"/>
            <p:nvPr/>
          </p:nvSpPr>
          <p:spPr>
            <a:xfrm>
              <a:off x="101600" y="-66675"/>
              <a:ext cx="612155" cy="676275"/>
            </a:xfrm>
            <a:prstGeom prst="rect">
              <a:avLst/>
            </a:prstGeom>
          </p:spPr>
          <p:txBody>
            <a:bodyPr lIns="50800" tIns="50800" rIns="50800" bIns="50800" rtlCol="0" anchor="ctr"/>
            <a:lstStyle/>
            <a:p>
              <a:pPr algn="ctr">
                <a:lnSpc>
                  <a:spcPts val="3319"/>
                </a:lnSpc>
              </a:pPr>
              <a:endParaRPr/>
            </a:p>
          </p:txBody>
        </p:sp>
      </p:grpSp>
      <p:grpSp>
        <p:nvGrpSpPr>
          <p:cNvPr id="35" name="Group 35"/>
          <p:cNvGrpSpPr/>
          <p:nvPr/>
        </p:nvGrpSpPr>
        <p:grpSpPr>
          <a:xfrm>
            <a:off x="10165914" y="1530553"/>
            <a:ext cx="7407129" cy="7407129"/>
            <a:chOff x="0" y="0"/>
            <a:chExt cx="812800" cy="812800"/>
          </a:xfrm>
        </p:grpSpPr>
        <p:sp>
          <p:nvSpPr>
            <p:cNvPr id="36" name="Freeform 36"/>
            <p:cNvSpPr/>
            <p:nvPr/>
          </p:nvSpPr>
          <p:spPr>
            <a:xfrm>
              <a:off x="0" y="0"/>
              <a:ext cx="812800" cy="812800"/>
            </a:xfrm>
            <a:custGeom>
              <a:avLst/>
              <a:gdLst/>
              <a:ahLst/>
              <a:cxnLst/>
              <a:rect l="l" t="t" r="r" b="b"/>
              <a:pathLst>
                <a:path w="812800" h="812800">
                  <a:moveTo>
                    <a:pt x="24040" y="0"/>
                  </a:moveTo>
                  <a:lnTo>
                    <a:pt x="788760" y="0"/>
                  </a:lnTo>
                  <a:cubicBezTo>
                    <a:pt x="802037" y="0"/>
                    <a:pt x="812800" y="10763"/>
                    <a:pt x="812800" y="24040"/>
                  </a:cubicBezTo>
                  <a:lnTo>
                    <a:pt x="812800" y="788760"/>
                  </a:lnTo>
                  <a:cubicBezTo>
                    <a:pt x="812800" y="802037"/>
                    <a:pt x="802037" y="812800"/>
                    <a:pt x="788760" y="812800"/>
                  </a:cubicBezTo>
                  <a:lnTo>
                    <a:pt x="24040" y="812800"/>
                  </a:lnTo>
                  <a:cubicBezTo>
                    <a:pt x="10763" y="812800"/>
                    <a:pt x="0" y="802037"/>
                    <a:pt x="0" y="788760"/>
                  </a:cubicBezTo>
                  <a:lnTo>
                    <a:pt x="0" y="24040"/>
                  </a:lnTo>
                  <a:cubicBezTo>
                    <a:pt x="0" y="10763"/>
                    <a:pt x="10763" y="0"/>
                    <a:pt x="24040" y="0"/>
                  </a:cubicBezTo>
                  <a:close/>
                </a:path>
              </a:pathLst>
            </a:custGeom>
            <a:blipFill>
              <a:blip r:embed="rId6"/>
              <a:stretch>
                <a:fillRect l="-23185" t="-9512" r="-22831"/>
              </a:stretch>
            </a:blipFill>
          </p:spPr>
        </p:sp>
      </p:grpSp>
      <p:grpSp>
        <p:nvGrpSpPr>
          <p:cNvPr id="37" name="Group 37"/>
          <p:cNvGrpSpPr/>
          <p:nvPr/>
        </p:nvGrpSpPr>
        <p:grpSpPr>
          <a:xfrm>
            <a:off x="11596226" y="9448108"/>
            <a:ext cx="7359397" cy="838892"/>
            <a:chOff x="0" y="0"/>
            <a:chExt cx="4216233" cy="480605"/>
          </a:xfrm>
        </p:grpSpPr>
        <p:sp>
          <p:nvSpPr>
            <p:cNvPr id="38" name="Freeform 38"/>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39" name="TextBox 39"/>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sp>
        <p:nvSpPr>
          <p:cNvPr id="40" name="TextBox 40"/>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965857" y="-322009"/>
            <a:ext cx="14483006" cy="10287000"/>
            <a:chOff x="0" y="0"/>
            <a:chExt cx="676641" cy="480605"/>
          </a:xfrm>
        </p:grpSpPr>
        <p:sp>
          <p:nvSpPr>
            <p:cNvPr id="4" name="Freeform 4"/>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001E61"/>
            </a:solidFill>
          </p:spPr>
        </p:sp>
        <p:sp>
          <p:nvSpPr>
            <p:cNvPr id="5" name="TextBox 5"/>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6" name="Group 6"/>
          <p:cNvGrpSpPr/>
          <p:nvPr/>
        </p:nvGrpSpPr>
        <p:grpSpPr>
          <a:xfrm>
            <a:off x="-499604" y="9833549"/>
            <a:ext cx="19491312" cy="944884"/>
            <a:chOff x="0" y="0"/>
            <a:chExt cx="5133514" cy="248858"/>
          </a:xfrm>
        </p:grpSpPr>
        <p:sp>
          <p:nvSpPr>
            <p:cNvPr id="7" name="Freeform 7"/>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E0B750"/>
            </a:solidFill>
          </p:spPr>
        </p:sp>
        <p:sp>
          <p:nvSpPr>
            <p:cNvPr id="8" name="TextBox 8"/>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571642" y="1961206"/>
            <a:ext cx="5720570" cy="5720570"/>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24891" r="-24891"/>
              </a:stretch>
            </a:blipFill>
          </p:spPr>
        </p:sp>
      </p:grpSp>
      <p:grpSp>
        <p:nvGrpSpPr>
          <p:cNvPr id="11" name="Group 11"/>
          <p:cNvGrpSpPr/>
          <p:nvPr/>
        </p:nvGrpSpPr>
        <p:grpSpPr>
          <a:xfrm>
            <a:off x="11644903" y="9448108"/>
            <a:ext cx="7359397" cy="838892"/>
            <a:chOff x="0" y="0"/>
            <a:chExt cx="4216233" cy="480605"/>
          </a:xfrm>
        </p:grpSpPr>
        <p:sp>
          <p:nvSpPr>
            <p:cNvPr id="12" name="Freeform 12"/>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3" name="TextBox 13"/>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sp>
        <p:nvSpPr>
          <p:cNvPr id="14" name="TextBox 14"/>
          <p:cNvSpPr txBox="1"/>
          <p:nvPr/>
        </p:nvSpPr>
        <p:spPr>
          <a:xfrm>
            <a:off x="1028700" y="3096566"/>
            <a:ext cx="9575541" cy="2068830"/>
          </a:xfrm>
          <a:prstGeom prst="rect">
            <a:avLst/>
          </a:prstGeom>
        </p:spPr>
        <p:txBody>
          <a:bodyPr lIns="0" tIns="0" rIns="0" bIns="0" rtlCol="0" anchor="t">
            <a:spAutoFit/>
          </a:bodyPr>
          <a:lstStyle/>
          <a:p>
            <a:pPr marL="0" lvl="1" indent="0" algn="l">
              <a:lnSpc>
                <a:spcPts val="4110"/>
              </a:lnSpc>
            </a:pPr>
            <a:r>
              <a:rPr lang="en-US" sz="3000" spc="-210">
                <a:solidFill>
                  <a:srgbClr val="001E61"/>
                </a:solidFill>
                <a:latin typeface="Poppins 1"/>
                <a:ea typeface="Poppins 1"/>
                <a:cs typeface="Poppins 1"/>
                <a:sym typeface="Poppins 1"/>
              </a:rPr>
              <a:t>Our team specializes in providing comprehensive supervisory services for leading transformer OEM’s, utilities, and power generation companies. We ensure efficient and high-quality execution of transformer installations.</a:t>
            </a:r>
          </a:p>
        </p:txBody>
      </p:sp>
      <p:sp>
        <p:nvSpPr>
          <p:cNvPr id="15" name="TextBox 15"/>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grpSp>
        <p:nvGrpSpPr>
          <p:cNvPr id="16" name="Group 16"/>
          <p:cNvGrpSpPr/>
          <p:nvPr/>
        </p:nvGrpSpPr>
        <p:grpSpPr>
          <a:xfrm>
            <a:off x="12004124" y="7862751"/>
            <a:ext cx="4855608" cy="1404240"/>
            <a:chOff x="0" y="0"/>
            <a:chExt cx="1278843" cy="369841"/>
          </a:xfrm>
        </p:grpSpPr>
        <p:sp>
          <p:nvSpPr>
            <p:cNvPr id="17" name="Freeform 17"/>
            <p:cNvSpPr/>
            <p:nvPr/>
          </p:nvSpPr>
          <p:spPr>
            <a:xfrm>
              <a:off x="0" y="0"/>
              <a:ext cx="1278843" cy="369841"/>
            </a:xfrm>
            <a:custGeom>
              <a:avLst/>
              <a:gdLst/>
              <a:ahLst/>
              <a:cxnLst/>
              <a:rect l="l" t="t" r="r" b="b"/>
              <a:pathLst>
                <a:path w="1278843" h="369841">
                  <a:moveTo>
                    <a:pt x="146687" y="0"/>
                  </a:moveTo>
                  <a:lnTo>
                    <a:pt x="1132156" y="0"/>
                  </a:lnTo>
                  <a:cubicBezTo>
                    <a:pt x="1213169" y="0"/>
                    <a:pt x="1278843" y="65674"/>
                    <a:pt x="1278843" y="146687"/>
                  </a:cubicBezTo>
                  <a:lnTo>
                    <a:pt x="1278843" y="223153"/>
                  </a:lnTo>
                  <a:cubicBezTo>
                    <a:pt x="1278843" y="262057"/>
                    <a:pt x="1263389" y="299368"/>
                    <a:pt x="1235880" y="326877"/>
                  </a:cubicBezTo>
                  <a:cubicBezTo>
                    <a:pt x="1208370" y="354386"/>
                    <a:pt x="1171060" y="369841"/>
                    <a:pt x="1132156" y="369841"/>
                  </a:cubicBezTo>
                  <a:lnTo>
                    <a:pt x="146687" y="369841"/>
                  </a:lnTo>
                  <a:cubicBezTo>
                    <a:pt x="65674" y="369841"/>
                    <a:pt x="0" y="304167"/>
                    <a:pt x="0" y="223153"/>
                  </a:cubicBezTo>
                  <a:lnTo>
                    <a:pt x="0" y="146687"/>
                  </a:lnTo>
                  <a:cubicBezTo>
                    <a:pt x="0" y="65674"/>
                    <a:pt x="65674" y="0"/>
                    <a:pt x="146687" y="0"/>
                  </a:cubicBezTo>
                  <a:close/>
                </a:path>
              </a:pathLst>
            </a:custGeom>
            <a:solidFill>
              <a:srgbClr val="E0B750"/>
            </a:solidFill>
          </p:spPr>
        </p:sp>
        <p:sp>
          <p:nvSpPr>
            <p:cNvPr id="18" name="TextBox 18"/>
            <p:cNvSpPr txBox="1"/>
            <p:nvPr/>
          </p:nvSpPr>
          <p:spPr>
            <a:xfrm>
              <a:off x="0" y="-57150"/>
              <a:ext cx="1278843" cy="426991"/>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324423" y="7934635"/>
            <a:ext cx="3882937" cy="1198118"/>
          </a:xfrm>
          <a:prstGeom prst="rect">
            <a:avLst/>
          </a:prstGeom>
        </p:spPr>
        <p:txBody>
          <a:bodyPr lIns="0" tIns="0" rIns="0" bIns="0" rtlCol="0" anchor="t">
            <a:spAutoFit/>
          </a:bodyPr>
          <a:lstStyle/>
          <a:p>
            <a:pPr marL="0" lvl="1" indent="0" algn="ctr">
              <a:lnSpc>
                <a:spcPts val="3151"/>
              </a:lnSpc>
            </a:pPr>
            <a:r>
              <a:rPr lang="en-US" sz="2300" spc="-161">
                <a:solidFill>
                  <a:srgbClr val="001E61"/>
                </a:solidFill>
                <a:latin typeface="Poppins 1"/>
                <a:ea typeface="Poppins 1"/>
                <a:cs typeface="Poppins 1"/>
                <a:sym typeface="Poppins 1"/>
              </a:rPr>
              <a:t>We prioritize seamless coordination, while adhering to industry standards.</a:t>
            </a:r>
          </a:p>
        </p:txBody>
      </p:sp>
      <p:sp>
        <p:nvSpPr>
          <p:cNvPr id="20" name="Freeform 20"/>
          <p:cNvSpPr/>
          <p:nvPr/>
        </p:nvSpPr>
        <p:spPr>
          <a:xfrm>
            <a:off x="1028700" y="5510400"/>
            <a:ext cx="426457" cy="426457"/>
          </a:xfrm>
          <a:custGeom>
            <a:avLst/>
            <a:gdLst/>
            <a:ahLst/>
            <a:cxnLst/>
            <a:rect l="l" t="t" r="r" b="b"/>
            <a:pathLst>
              <a:path w="426457" h="426457">
                <a:moveTo>
                  <a:pt x="0" y="0"/>
                </a:moveTo>
                <a:lnTo>
                  <a:pt x="426457" y="0"/>
                </a:lnTo>
                <a:lnTo>
                  <a:pt x="426457" y="426457"/>
                </a:lnTo>
                <a:lnTo>
                  <a:pt x="0" y="426457"/>
                </a:lnTo>
                <a:lnTo>
                  <a:pt x="0" y="0"/>
                </a:lnTo>
                <a:close/>
              </a:path>
            </a:pathLst>
          </a:custGeom>
          <a:blipFill>
            <a:blip r:embed="rId4"/>
            <a:stretch>
              <a:fillRect/>
            </a:stretch>
          </a:blipFill>
        </p:spPr>
      </p:sp>
      <p:sp>
        <p:nvSpPr>
          <p:cNvPr id="21" name="TextBox 21"/>
          <p:cNvSpPr txBox="1"/>
          <p:nvPr/>
        </p:nvSpPr>
        <p:spPr>
          <a:xfrm>
            <a:off x="1669362" y="5460034"/>
            <a:ext cx="3699428" cy="457544"/>
          </a:xfrm>
          <a:prstGeom prst="rect">
            <a:avLst/>
          </a:prstGeom>
        </p:spPr>
        <p:txBody>
          <a:bodyPr lIns="0" tIns="0" rIns="0" bIns="0" rtlCol="0" anchor="t">
            <a:spAutoFit/>
          </a:bodyPr>
          <a:lstStyle/>
          <a:p>
            <a:pPr algn="l">
              <a:lnSpc>
                <a:spcPts val="3656"/>
              </a:lnSpc>
              <a:spcBef>
                <a:spcPct val="0"/>
              </a:spcBef>
            </a:pPr>
            <a:r>
              <a:rPr lang="en-US" sz="2611" spc="-78">
                <a:solidFill>
                  <a:srgbClr val="001E61"/>
                </a:solidFill>
                <a:latin typeface="Poppins 1"/>
                <a:ea typeface="Poppins 1"/>
                <a:cs typeface="Poppins 1"/>
                <a:sym typeface="Poppins 1"/>
              </a:rPr>
              <a:t>Jobsite Supervision</a:t>
            </a:r>
          </a:p>
        </p:txBody>
      </p:sp>
      <p:sp>
        <p:nvSpPr>
          <p:cNvPr id="22" name="TextBox 22"/>
          <p:cNvSpPr txBox="1"/>
          <p:nvPr/>
        </p:nvSpPr>
        <p:spPr>
          <a:xfrm>
            <a:off x="1669362" y="7012360"/>
            <a:ext cx="8934880" cy="450625"/>
          </a:xfrm>
          <a:prstGeom prst="rect">
            <a:avLst/>
          </a:prstGeom>
        </p:spPr>
        <p:txBody>
          <a:bodyPr lIns="0" tIns="0" rIns="0" bIns="0" rtlCol="0" anchor="t">
            <a:spAutoFit/>
          </a:bodyPr>
          <a:lstStyle/>
          <a:p>
            <a:pPr algn="l">
              <a:lnSpc>
                <a:spcPts val="3516"/>
              </a:lnSpc>
              <a:spcBef>
                <a:spcPct val="0"/>
              </a:spcBef>
            </a:pPr>
            <a:r>
              <a:rPr lang="en-US" sz="2511" spc="-75">
                <a:solidFill>
                  <a:srgbClr val="001E61"/>
                </a:solidFill>
                <a:latin typeface="Poppins 1"/>
                <a:ea typeface="Poppins 1"/>
                <a:cs typeface="Poppins 1"/>
                <a:sym typeface="Poppins 1"/>
              </a:rPr>
              <a:t>Advanced Substation Security and Monitoring Systems</a:t>
            </a:r>
          </a:p>
        </p:txBody>
      </p:sp>
      <p:sp>
        <p:nvSpPr>
          <p:cNvPr id="23" name="TextBox 23"/>
          <p:cNvSpPr txBox="1"/>
          <p:nvPr/>
        </p:nvSpPr>
        <p:spPr>
          <a:xfrm>
            <a:off x="1669362" y="5927507"/>
            <a:ext cx="7094619" cy="457544"/>
          </a:xfrm>
          <a:prstGeom prst="rect">
            <a:avLst/>
          </a:prstGeom>
        </p:spPr>
        <p:txBody>
          <a:bodyPr lIns="0" tIns="0" rIns="0" bIns="0" rtlCol="0" anchor="t">
            <a:spAutoFit/>
          </a:bodyPr>
          <a:lstStyle/>
          <a:p>
            <a:pPr algn="l">
              <a:lnSpc>
                <a:spcPts val="3656"/>
              </a:lnSpc>
              <a:spcBef>
                <a:spcPct val="0"/>
              </a:spcBef>
            </a:pPr>
            <a:r>
              <a:rPr lang="en-US" sz="2611" spc="-78">
                <a:solidFill>
                  <a:srgbClr val="001E61"/>
                </a:solidFill>
                <a:latin typeface="Poppins 1"/>
                <a:ea typeface="Poppins 1"/>
                <a:cs typeface="Poppins 1"/>
                <a:sym typeface="Poppins 1"/>
              </a:rPr>
              <a:t>Visual Inspections</a:t>
            </a:r>
          </a:p>
        </p:txBody>
      </p:sp>
      <p:sp>
        <p:nvSpPr>
          <p:cNvPr id="24" name="TextBox 24"/>
          <p:cNvSpPr txBox="1"/>
          <p:nvPr/>
        </p:nvSpPr>
        <p:spPr>
          <a:xfrm>
            <a:off x="1669362" y="6459184"/>
            <a:ext cx="7094619" cy="457544"/>
          </a:xfrm>
          <a:prstGeom prst="rect">
            <a:avLst/>
          </a:prstGeom>
        </p:spPr>
        <p:txBody>
          <a:bodyPr lIns="0" tIns="0" rIns="0" bIns="0" rtlCol="0" anchor="t">
            <a:spAutoFit/>
          </a:bodyPr>
          <a:lstStyle/>
          <a:p>
            <a:pPr algn="l">
              <a:lnSpc>
                <a:spcPts val="3656"/>
              </a:lnSpc>
              <a:spcBef>
                <a:spcPct val="0"/>
              </a:spcBef>
            </a:pPr>
            <a:r>
              <a:rPr lang="en-US" sz="2611" spc="-78">
                <a:solidFill>
                  <a:srgbClr val="001E61"/>
                </a:solidFill>
                <a:latin typeface="Poppins 1"/>
                <a:ea typeface="Poppins 1"/>
                <a:cs typeface="Poppins 1"/>
                <a:sym typeface="Poppins 1"/>
              </a:rPr>
              <a:t>Infrared/Thermal Scanning</a:t>
            </a:r>
          </a:p>
        </p:txBody>
      </p:sp>
      <p:sp>
        <p:nvSpPr>
          <p:cNvPr id="25" name="Freeform 25"/>
          <p:cNvSpPr/>
          <p:nvPr/>
        </p:nvSpPr>
        <p:spPr>
          <a:xfrm>
            <a:off x="1028700" y="5994182"/>
            <a:ext cx="426457" cy="426457"/>
          </a:xfrm>
          <a:custGeom>
            <a:avLst/>
            <a:gdLst/>
            <a:ahLst/>
            <a:cxnLst/>
            <a:rect l="l" t="t" r="r" b="b"/>
            <a:pathLst>
              <a:path w="426457" h="426457">
                <a:moveTo>
                  <a:pt x="0" y="0"/>
                </a:moveTo>
                <a:lnTo>
                  <a:pt x="426457" y="0"/>
                </a:lnTo>
                <a:lnTo>
                  <a:pt x="426457" y="426457"/>
                </a:lnTo>
                <a:lnTo>
                  <a:pt x="0" y="426457"/>
                </a:lnTo>
                <a:lnTo>
                  <a:pt x="0" y="0"/>
                </a:lnTo>
                <a:close/>
              </a:path>
            </a:pathLst>
          </a:custGeom>
          <a:blipFill>
            <a:blip r:embed="rId4"/>
            <a:stretch>
              <a:fillRect/>
            </a:stretch>
          </a:blipFill>
        </p:spPr>
      </p:sp>
      <p:sp>
        <p:nvSpPr>
          <p:cNvPr id="26" name="Freeform 26"/>
          <p:cNvSpPr/>
          <p:nvPr/>
        </p:nvSpPr>
        <p:spPr>
          <a:xfrm>
            <a:off x="1028700" y="6547098"/>
            <a:ext cx="426457" cy="426457"/>
          </a:xfrm>
          <a:custGeom>
            <a:avLst/>
            <a:gdLst/>
            <a:ahLst/>
            <a:cxnLst/>
            <a:rect l="l" t="t" r="r" b="b"/>
            <a:pathLst>
              <a:path w="426457" h="426457">
                <a:moveTo>
                  <a:pt x="0" y="0"/>
                </a:moveTo>
                <a:lnTo>
                  <a:pt x="426457" y="0"/>
                </a:lnTo>
                <a:lnTo>
                  <a:pt x="426457" y="426457"/>
                </a:lnTo>
                <a:lnTo>
                  <a:pt x="0" y="426457"/>
                </a:lnTo>
                <a:lnTo>
                  <a:pt x="0" y="0"/>
                </a:lnTo>
                <a:close/>
              </a:path>
            </a:pathLst>
          </a:custGeom>
          <a:blipFill>
            <a:blip r:embed="rId4"/>
            <a:stretch>
              <a:fillRect/>
            </a:stretch>
          </a:blipFill>
        </p:spPr>
      </p:sp>
      <p:sp>
        <p:nvSpPr>
          <p:cNvPr id="27" name="Freeform 27"/>
          <p:cNvSpPr/>
          <p:nvPr/>
        </p:nvSpPr>
        <p:spPr>
          <a:xfrm>
            <a:off x="1028700" y="7049755"/>
            <a:ext cx="426457" cy="426457"/>
          </a:xfrm>
          <a:custGeom>
            <a:avLst/>
            <a:gdLst/>
            <a:ahLst/>
            <a:cxnLst/>
            <a:rect l="l" t="t" r="r" b="b"/>
            <a:pathLst>
              <a:path w="426457" h="426457">
                <a:moveTo>
                  <a:pt x="0" y="0"/>
                </a:moveTo>
                <a:lnTo>
                  <a:pt x="426457" y="0"/>
                </a:lnTo>
                <a:lnTo>
                  <a:pt x="426457" y="426457"/>
                </a:lnTo>
                <a:lnTo>
                  <a:pt x="0" y="426457"/>
                </a:lnTo>
                <a:lnTo>
                  <a:pt x="0" y="0"/>
                </a:lnTo>
                <a:close/>
              </a:path>
            </a:pathLst>
          </a:custGeom>
          <a:blipFill>
            <a:blip r:embed="rId4"/>
            <a:stretch>
              <a:fillRect/>
            </a:stretch>
          </a:blipFill>
        </p:spPr>
      </p:sp>
      <p:sp>
        <p:nvSpPr>
          <p:cNvPr id="28" name="TextBox 28"/>
          <p:cNvSpPr txBox="1"/>
          <p:nvPr/>
        </p:nvSpPr>
        <p:spPr>
          <a:xfrm>
            <a:off x="1669362" y="7553117"/>
            <a:ext cx="5931187" cy="457544"/>
          </a:xfrm>
          <a:prstGeom prst="rect">
            <a:avLst/>
          </a:prstGeom>
        </p:spPr>
        <p:txBody>
          <a:bodyPr lIns="0" tIns="0" rIns="0" bIns="0" rtlCol="0" anchor="t">
            <a:spAutoFit/>
          </a:bodyPr>
          <a:lstStyle/>
          <a:p>
            <a:pPr algn="l">
              <a:lnSpc>
                <a:spcPts val="3656"/>
              </a:lnSpc>
              <a:spcBef>
                <a:spcPct val="0"/>
              </a:spcBef>
            </a:pPr>
            <a:r>
              <a:rPr lang="en-US" sz="2611" spc="-78">
                <a:solidFill>
                  <a:srgbClr val="001E61"/>
                </a:solidFill>
                <a:latin typeface="Poppins 1"/>
                <a:ea typeface="Poppins 1"/>
                <a:cs typeface="Poppins 1"/>
                <a:sym typeface="Poppins 1"/>
              </a:rPr>
              <a:t>Transformer Condition Assessment</a:t>
            </a:r>
          </a:p>
        </p:txBody>
      </p:sp>
      <p:sp>
        <p:nvSpPr>
          <p:cNvPr id="29" name="Freeform 29"/>
          <p:cNvSpPr/>
          <p:nvPr/>
        </p:nvSpPr>
        <p:spPr>
          <a:xfrm>
            <a:off x="1028700" y="7580987"/>
            <a:ext cx="426457" cy="426457"/>
          </a:xfrm>
          <a:custGeom>
            <a:avLst/>
            <a:gdLst/>
            <a:ahLst/>
            <a:cxnLst/>
            <a:rect l="l" t="t" r="r" b="b"/>
            <a:pathLst>
              <a:path w="426457" h="426457">
                <a:moveTo>
                  <a:pt x="0" y="0"/>
                </a:moveTo>
                <a:lnTo>
                  <a:pt x="426457" y="0"/>
                </a:lnTo>
                <a:lnTo>
                  <a:pt x="426457" y="426457"/>
                </a:lnTo>
                <a:lnTo>
                  <a:pt x="0" y="426457"/>
                </a:lnTo>
                <a:lnTo>
                  <a:pt x="0" y="0"/>
                </a:lnTo>
                <a:close/>
              </a:path>
            </a:pathLst>
          </a:custGeom>
          <a:blipFill>
            <a:blip r:embed="rId4"/>
            <a:stretch>
              <a:fillRect/>
            </a:stretch>
          </a:blipFill>
        </p:spPr>
      </p:sp>
      <p:sp>
        <p:nvSpPr>
          <p:cNvPr id="30" name="TextBox 30"/>
          <p:cNvSpPr txBox="1"/>
          <p:nvPr/>
        </p:nvSpPr>
        <p:spPr>
          <a:xfrm>
            <a:off x="1669362" y="8058990"/>
            <a:ext cx="5652380" cy="457544"/>
          </a:xfrm>
          <a:prstGeom prst="rect">
            <a:avLst/>
          </a:prstGeom>
        </p:spPr>
        <p:txBody>
          <a:bodyPr lIns="0" tIns="0" rIns="0" bIns="0" rtlCol="0" anchor="t">
            <a:spAutoFit/>
          </a:bodyPr>
          <a:lstStyle/>
          <a:p>
            <a:pPr algn="l">
              <a:lnSpc>
                <a:spcPts val="3656"/>
              </a:lnSpc>
              <a:spcBef>
                <a:spcPct val="0"/>
              </a:spcBef>
            </a:pPr>
            <a:r>
              <a:rPr lang="en-US" sz="2611" spc="-78">
                <a:solidFill>
                  <a:srgbClr val="001E61"/>
                </a:solidFill>
                <a:latin typeface="Poppins 1"/>
                <a:ea typeface="Poppins 1"/>
                <a:cs typeface="Poppins 1"/>
                <a:sym typeface="Poppins 1"/>
              </a:rPr>
              <a:t>Comprehensive Annual Inspection</a:t>
            </a:r>
          </a:p>
        </p:txBody>
      </p:sp>
      <p:sp>
        <p:nvSpPr>
          <p:cNvPr id="31" name="Freeform 31"/>
          <p:cNvSpPr/>
          <p:nvPr/>
        </p:nvSpPr>
        <p:spPr>
          <a:xfrm>
            <a:off x="1028700" y="8086861"/>
            <a:ext cx="426457" cy="426457"/>
          </a:xfrm>
          <a:custGeom>
            <a:avLst/>
            <a:gdLst/>
            <a:ahLst/>
            <a:cxnLst/>
            <a:rect l="l" t="t" r="r" b="b"/>
            <a:pathLst>
              <a:path w="426457" h="426457">
                <a:moveTo>
                  <a:pt x="0" y="0"/>
                </a:moveTo>
                <a:lnTo>
                  <a:pt x="426457" y="0"/>
                </a:lnTo>
                <a:lnTo>
                  <a:pt x="426457" y="426457"/>
                </a:lnTo>
                <a:lnTo>
                  <a:pt x="0" y="426457"/>
                </a:lnTo>
                <a:lnTo>
                  <a:pt x="0" y="0"/>
                </a:lnTo>
                <a:close/>
              </a:path>
            </a:pathLst>
          </a:custGeom>
          <a:blipFill>
            <a:blip r:embed="rId4"/>
            <a:stretch>
              <a:fillRect/>
            </a:stretch>
          </a:blipFill>
        </p:spPr>
      </p:sp>
      <p:grpSp>
        <p:nvGrpSpPr>
          <p:cNvPr id="32" name="Group 32"/>
          <p:cNvGrpSpPr/>
          <p:nvPr/>
        </p:nvGrpSpPr>
        <p:grpSpPr>
          <a:xfrm>
            <a:off x="-2057400" y="1244811"/>
            <a:ext cx="13265045" cy="1404240"/>
            <a:chOff x="0" y="0"/>
            <a:chExt cx="3493674" cy="369841"/>
          </a:xfrm>
        </p:grpSpPr>
        <p:sp>
          <p:nvSpPr>
            <p:cNvPr id="33" name="Freeform 33"/>
            <p:cNvSpPr/>
            <p:nvPr/>
          </p:nvSpPr>
          <p:spPr>
            <a:xfrm>
              <a:off x="0" y="0"/>
              <a:ext cx="3493674" cy="369841"/>
            </a:xfrm>
            <a:custGeom>
              <a:avLst/>
              <a:gdLst/>
              <a:ahLst/>
              <a:cxnLst/>
              <a:rect l="l" t="t" r="r" b="b"/>
              <a:pathLst>
                <a:path w="3493674" h="369841">
                  <a:moveTo>
                    <a:pt x="53694" y="0"/>
                  </a:moveTo>
                  <a:lnTo>
                    <a:pt x="3439980" y="0"/>
                  </a:lnTo>
                  <a:cubicBezTo>
                    <a:pt x="3469635" y="0"/>
                    <a:pt x="3493674" y="24040"/>
                    <a:pt x="3493674" y="53694"/>
                  </a:cubicBezTo>
                  <a:lnTo>
                    <a:pt x="3493674" y="316147"/>
                  </a:lnTo>
                  <a:cubicBezTo>
                    <a:pt x="3493674" y="330387"/>
                    <a:pt x="3488017" y="344045"/>
                    <a:pt x="3477948" y="354114"/>
                  </a:cubicBezTo>
                  <a:cubicBezTo>
                    <a:pt x="3467878" y="364184"/>
                    <a:pt x="3454221" y="369841"/>
                    <a:pt x="3439980" y="369841"/>
                  </a:cubicBezTo>
                  <a:lnTo>
                    <a:pt x="53694" y="369841"/>
                  </a:lnTo>
                  <a:cubicBezTo>
                    <a:pt x="24040" y="369841"/>
                    <a:pt x="0" y="345801"/>
                    <a:pt x="0" y="316147"/>
                  </a:cubicBezTo>
                  <a:lnTo>
                    <a:pt x="0" y="53694"/>
                  </a:lnTo>
                  <a:cubicBezTo>
                    <a:pt x="0" y="24040"/>
                    <a:pt x="24040" y="0"/>
                    <a:pt x="53694" y="0"/>
                  </a:cubicBezTo>
                  <a:close/>
                </a:path>
              </a:pathLst>
            </a:custGeom>
            <a:solidFill>
              <a:srgbClr val="E0B750"/>
            </a:solidFill>
          </p:spPr>
        </p:sp>
        <p:sp>
          <p:nvSpPr>
            <p:cNvPr id="34" name="TextBox 34"/>
            <p:cNvSpPr txBox="1"/>
            <p:nvPr/>
          </p:nvSpPr>
          <p:spPr>
            <a:xfrm>
              <a:off x="0" y="-57150"/>
              <a:ext cx="3493674" cy="426991"/>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722711" y="1586745"/>
            <a:ext cx="9881530" cy="881171"/>
          </a:xfrm>
          <a:prstGeom prst="rect">
            <a:avLst/>
          </a:prstGeom>
        </p:spPr>
        <p:txBody>
          <a:bodyPr lIns="0" tIns="0" rIns="0" bIns="0" rtlCol="0" anchor="t">
            <a:spAutoFit/>
          </a:bodyPr>
          <a:lstStyle/>
          <a:p>
            <a:pPr algn="l">
              <a:lnSpc>
                <a:spcPts val="6863"/>
              </a:lnSpc>
            </a:pPr>
            <a:r>
              <a:rPr lang="en-US" sz="5719">
                <a:solidFill>
                  <a:srgbClr val="001E61"/>
                </a:solidFill>
                <a:latin typeface="Bebas Neue Cyrillic"/>
                <a:ea typeface="Bebas Neue Cyrillic"/>
                <a:cs typeface="Bebas Neue Cyrillic"/>
                <a:sym typeface="Bebas Neue Cyrillic"/>
              </a:rPr>
              <a:t>OEM WITNESS/ERECTING ENGINEER SERVICES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499604" y="9833549"/>
            <a:ext cx="19491312" cy="944884"/>
            <a:chOff x="0" y="0"/>
            <a:chExt cx="5133514" cy="248858"/>
          </a:xfrm>
        </p:grpSpPr>
        <p:sp>
          <p:nvSpPr>
            <p:cNvPr id="4" name="Freeform 4"/>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E0B750"/>
            </a:solidFill>
          </p:spPr>
        </p:sp>
        <p:sp>
          <p:nvSpPr>
            <p:cNvPr id="5" name="TextBox 5"/>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sp>
      <p:grpSp>
        <p:nvGrpSpPr>
          <p:cNvPr id="7" name="Group 7"/>
          <p:cNvGrpSpPr/>
          <p:nvPr/>
        </p:nvGrpSpPr>
        <p:grpSpPr>
          <a:xfrm>
            <a:off x="-2057400" y="1244811"/>
            <a:ext cx="9238105" cy="1404240"/>
            <a:chOff x="0" y="0"/>
            <a:chExt cx="2433081" cy="369841"/>
          </a:xfrm>
        </p:grpSpPr>
        <p:sp>
          <p:nvSpPr>
            <p:cNvPr id="8" name="Freeform 8"/>
            <p:cNvSpPr/>
            <p:nvPr/>
          </p:nvSpPr>
          <p:spPr>
            <a:xfrm>
              <a:off x="0" y="0"/>
              <a:ext cx="2433081" cy="369841"/>
            </a:xfrm>
            <a:custGeom>
              <a:avLst/>
              <a:gdLst/>
              <a:ahLst/>
              <a:cxnLst/>
              <a:rect l="l" t="t" r="r" b="b"/>
              <a:pathLst>
                <a:path w="2433081" h="369841">
                  <a:moveTo>
                    <a:pt x="77100" y="0"/>
                  </a:moveTo>
                  <a:lnTo>
                    <a:pt x="2355981" y="0"/>
                  </a:lnTo>
                  <a:cubicBezTo>
                    <a:pt x="2376429" y="0"/>
                    <a:pt x="2396040" y="8123"/>
                    <a:pt x="2410499" y="22582"/>
                  </a:cubicBezTo>
                  <a:cubicBezTo>
                    <a:pt x="2424958" y="37041"/>
                    <a:pt x="2433081" y="56652"/>
                    <a:pt x="2433081" y="77100"/>
                  </a:cubicBezTo>
                  <a:lnTo>
                    <a:pt x="2433081" y="292741"/>
                  </a:lnTo>
                  <a:cubicBezTo>
                    <a:pt x="2433081" y="313189"/>
                    <a:pt x="2424958" y="332800"/>
                    <a:pt x="2410499" y="347259"/>
                  </a:cubicBezTo>
                  <a:cubicBezTo>
                    <a:pt x="2396040" y="361718"/>
                    <a:pt x="2376429" y="369841"/>
                    <a:pt x="2355981" y="369841"/>
                  </a:cubicBezTo>
                  <a:lnTo>
                    <a:pt x="77100" y="369841"/>
                  </a:lnTo>
                  <a:cubicBezTo>
                    <a:pt x="56652" y="369841"/>
                    <a:pt x="37041" y="361718"/>
                    <a:pt x="22582" y="347259"/>
                  </a:cubicBezTo>
                  <a:cubicBezTo>
                    <a:pt x="8123" y="332800"/>
                    <a:pt x="0" y="313189"/>
                    <a:pt x="0" y="292741"/>
                  </a:cubicBezTo>
                  <a:lnTo>
                    <a:pt x="0" y="77100"/>
                  </a:lnTo>
                  <a:cubicBezTo>
                    <a:pt x="0" y="56652"/>
                    <a:pt x="8123" y="37041"/>
                    <a:pt x="22582" y="22582"/>
                  </a:cubicBezTo>
                  <a:cubicBezTo>
                    <a:pt x="37041" y="8123"/>
                    <a:pt x="56652" y="0"/>
                    <a:pt x="77100" y="0"/>
                  </a:cubicBezTo>
                  <a:close/>
                </a:path>
              </a:pathLst>
            </a:custGeom>
            <a:solidFill>
              <a:srgbClr val="E0B750"/>
            </a:solidFill>
          </p:spPr>
        </p:sp>
        <p:sp>
          <p:nvSpPr>
            <p:cNvPr id="9" name="TextBox 9"/>
            <p:cNvSpPr txBox="1"/>
            <p:nvPr/>
          </p:nvSpPr>
          <p:spPr>
            <a:xfrm>
              <a:off x="0" y="-57150"/>
              <a:ext cx="2433081" cy="42699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1321051"/>
            <a:ext cx="5224271" cy="1473372"/>
          </a:xfrm>
          <a:prstGeom prst="rect">
            <a:avLst/>
          </a:prstGeom>
        </p:spPr>
        <p:txBody>
          <a:bodyPr lIns="0" tIns="0" rIns="0" bIns="0" rtlCol="0" anchor="t">
            <a:spAutoFit/>
          </a:bodyPr>
          <a:lstStyle/>
          <a:p>
            <a:pPr algn="l">
              <a:lnSpc>
                <a:spcPts val="11630"/>
              </a:lnSpc>
            </a:pPr>
            <a:r>
              <a:rPr lang="en-US" sz="9691">
                <a:solidFill>
                  <a:srgbClr val="001E61"/>
                </a:solidFill>
                <a:latin typeface="Bebas Neue Cyrillic"/>
                <a:ea typeface="Bebas Neue Cyrillic"/>
                <a:cs typeface="Bebas Neue Cyrillic"/>
                <a:sym typeface="Bebas Neue Cyrillic"/>
              </a:rPr>
              <a:t>INSPECTIONS</a:t>
            </a:r>
          </a:p>
        </p:txBody>
      </p:sp>
      <p:grpSp>
        <p:nvGrpSpPr>
          <p:cNvPr id="11" name="Group 11"/>
          <p:cNvGrpSpPr/>
          <p:nvPr/>
        </p:nvGrpSpPr>
        <p:grpSpPr>
          <a:xfrm>
            <a:off x="9500589" y="18991"/>
            <a:ext cx="13759118" cy="10287000"/>
            <a:chOff x="0" y="0"/>
            <a:chExt cx="815355" cy="609600"/>
          </a:xfrm>
        </p:grpSpPr>
        <p:sp>
          <p:nvSpPr>
            <p:cNvPr id="12" name="Freeform 12"/>
            <p:cNvSpPr/>
            <p:nvPr/>
          </p:nvSpPr>
          <p:spPr>
            <a:xfrm>
              <a:off x="0" y="0"/>
              <a:ext cx="815355" cy="609600"/>
            </a:xfrm>
            <a:custGeom>
              <a:avLst/>
              <a:gdLst/>
              <a:ahLst/>
              <a:cxnLst/>
              <a:rect l="l" t="t" r="r" b="b"/>
              <a:pathLst>
                <a:path w="815355" h="609600">
                  <a:moveTo>
                    <a:pt x="203200" y="0"/>
                  </a:moveTo>
                  <a:lnTo>
                    <a:pt x="815355" y="0"/>
                  </a:lnTo>
                  <a:lnTo>
                    <a:pt x="612155" y="609600"/>
                  </a:lnTo>
                  <a:lnTo>
                    <a:pt x="0" y="609600"/>
                  </a:lnTo>
                  <a:lnTo>
                    <a:pt x="203200" y="0"/>
                  </a:lnTo>
                  <a:close/>
                </a:path>
              </a:pathLst>
            </a:custGeom>
            <a:solidFill>
              <a:srgbClr val="001E61"/>
            </a:solidFill>
          </p:spPr>
        </p:sp>
        <p:sp>
          <p:nvSpPr>
            <p:cNvPr id="13" name="TextBox 13"/>
            <p:cNvSpPr txBox="1"/>
            <p:nvPr/>
          </p:nvSpPr>
          <p:spPr>
            <a:xfrm>
              <a:off x="101600" y="-66675"/>
              <a:ext cx="612155" cy="676275"/>
            </a:xfrm>
            <a:prstGeom prst="rect">
              <a:avLst/>
            </a:prstGeom>
          </p:spPr>
          <p:txBody>
            <a:bodyPr lIns="50800" tIns="50800" rIns="50800" bIns="50800" rtlCol="0" anchor="ctr"/>
            <a:lstStyle/>
            <a:p>
              <a:pPr algn="ctr">
                <a:lnSpc>
                  <a:spcPts val="3319"/>
                </a:lnSpc>
              </a:pPr>
              <a:endParaRPr/>
            </a:p>
          </p:txBody>
        </p:sp>
      </p:grpSp>
      <p:grpSp>
        <p:nvGrpSpPr>
          <p:cNvPr id="14" name="Group 14"/>
          <p:cNvGrpSpPr/>
          <p:nvPr/>
        </p:nvGrpSpPr>
        <p:grpSpPr>
          <a:xfrm>
            <a:off x="10165914" y="1530553"/>
            <a:ext cx="7407129" cy="7407129"/>
            <a:chOff x="0" y="0"/>
            <a:chExt cx="812800" cy="812800"/>
          </a:xfrm>
        </p:grpSpPr>
        <p:sp>
          <p:nvSpPr>
            <p:cNvPr id="15" name="Freeform 15"/>
            <p:cNvSpPr/>
            <p:nvPr/>
          </p:nvSpPr>
          <p:spPr>
            <a:xfrm>
              <a:off x="0" y="0"/>
              <a:ext cx="812800" cy="812800"/>
            </a:xfrm>
            <a:custGeom>
              <a:avLst/>
              <a:gdLst/>
              <a:ahLst/>
              <a:cxnLst/>
              <a:rect l="l" t="t" r="r" b="b"/>
              <a:pathLst>
                <a:path w="812800" h="812800">
                  <a:moveTo>
                    <a:pt x="24040" y="0"/>
                  </a:moveTo>
                  <a:lnTo>
                    <a:pt x="788760" y="0"/>
                  </a:lnTo>
                  <a:cubicBezTo>
                    <a:pt x="802037" y="0"/>
                    <a:pt x="812800" y="10763"/>
                    <a:pt x="812800" y="24040"/>
                  </a:cubicBezTo>
                  <a:lnTo>
                    <a:pt x="812800" y="788760"/>
                  </a:lnTo>
                  <a:cubicBezTo>
                    <a:pt x="812800" y="802037"/>
                    <a:pt x="802037" y="812800"/>
                    <a:pt x="788760" y="812800"/>
                  </a:cubicBezTo>
                  <a:lnTo>
                    <a:pt x="24040" y="812800"/>
                  </a:lnTo>
                  <a:cubicBezTo>
                    <a:pt x="10763" y="812800"/>
                    <a:pt x="0" y="802037"/>
                    <a:pt x="0" y="788760"/>
                  </a:cubicBezTo>
                  <a:lnTo>
                    <a:pt x="0" y="24040"/>
                  </a:lnTo>
                  <a:cubicBezTo>
                    <a:pt x="0" y="10763"/>
                    <a:pt x="10763" y="0"/>
                    <a:pt x="24040" y="0"/>
                  </a:cubicBezTo>
                  <a:close/>
                </a:path>
              </a:pathLst>
            </a:custGeom>
            <a:blipFill>
              <a:blip r:embed="rId5"/>
              <a:stretch>
                <a:fillRect l="-27455" r="-22638"/>
              </a:stretch>
            </a:blipFill>
          </p:spPr>
        </p:sp>
      </p:grpSp>
      <p:grpSp>
        <p:nvGrpSpPr>
          <p:cNvPr id="16" name="Group 16"/>
          <p:cNvGrpSpPr/>
          <p:nvPr/>
        </p:nvGrpSpPr>
        <p:grpSpPr>
          <a:xfrm>
            <a:off x="11596226" y="9448108"/>
            <a:ext cx="7359397" cy="838892"/>
            <a:chOff x="0" y="0"/>
            <a:chExt cx="4216233" cy="480605"/>
          </a:xfrm>
        </p:grpSpPr>
        <p:sp>
          <p:nvSpPr>
            <p:cNvPr id="17" name="Freeform 17"/>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8" name="TextBox 18"/>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sp>
        <p:nvSpPr>
          <p:cNvPr id="19" name="TextBox 19"/>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sp>
        <p:nvSpPr>
          <p:cNvPr id="20" name="TextBox 20"/>
          <p:cNvSpPr txBox="1"/>
          <p:nvPr/>
        </p:nvSpPr>
        <p:spPr>
          <a:xfrm>
            <a:off x="926648" y="3023023"/>
            <a:ext cx="8217352" cy="2676856"/>
          </a:xfrm>
          <a:prstGeom prst="rect">
            <a:avLst/>
          </a:prstGeom>
        </p:spPr>
        <p:txBody>
          <a:bodyPr lIns="0" tIns="0" rIns="0" bIns="0" rtlCol="0" anchor="t">
            <a:spAutoFit/>
          </a:bodyPr>
          <a:lstStyle/>
          <a:p>
            <a:pPr algn="l">
              <a:lnSpc>
                <a:spcPts val="4200"/>
              </a:lnSpc>
              <a:spcBef>
                <a:spcPct val="0"/>
              </a:spcBef>
            </a:pPr>
            <a:r>
              <a:rPr lang="en-US" sz="3000" spc="-89">
                <a:solidFill>
                  <a:srgbClr val="000000"/>
                </a:solidFill>
                <a:latin typeface="Poppins 1"/>
                <a:ea typeface="Poppins 1"/>
                <a:cs typeface="Poppins 1"/>
                <a:sym typeface="Poppins 1"/>
              </a:rPr>
              <a:t>Our inspection process is designed to ensure transformer reliability and longevity. We achieve this through detailed assessments that identify potential issues before they become critical.</a:t>
            </a:r>
          </a:p>
        </p:txBody>
      </p:sp>
      <p:grpSp>
        <p:nvGrpSpPr>
          <p:cNvPr id="21" name="Group 21"/>
          <p:cNvGrpSpPr/>
          <p:nvPr/>
        </p:nvGrpSpPr>
        <p:grpSpPr>
          <a:xfrm>
            <a:off x="926648" y="5983941"/>
            <a:ext cx="8217352" cy="2457033"/>
            <a:chOff x="0" y="0"/>
            <a:chExt cx="10956470" cy="3276044"/>
          </a:xfrm>
        </p:grpSpPr>
        <p:sp>
          <p:nvSpPr>
            <p:cNvPr id="22" name="Freeform 22"/>
            <p:cNvSpPr/>
            <p:nvPr/>
          </p:nvSpPr>
          <p:spPr>
            <a:xfrm>
              <a:off x="0" y="0"/>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6"/>
              <a:stretch>
                <a:fillRect/>
              </a:stretch>
            </a:blipFill>
          </p:spPr>
        </p:sp>
        <p:sp>
          <p:nvSpPr>
            <p:cNvPr id="23" name="TextBox 23"/>
            <p:cNvSpPr txBox="1"/>
            <p:nvPr/>
          </p:nvSpPr>
          <p:spPr>
            <a:xfrm>
              <a:off x="854216" y="-44930"/>
              <a:ext cx="10102254"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Review and Analysis of DGA &amp; Oil Quality Results</a:t>
              </a:r>
            </a:p>
          </p:txBody>
        </p:sp>
        <p:sp>
          <p:nvSpPr>
            <p:cNvPr id="24" name="TextBox 24"/>
            <p:cNvSpPr txBox="1"/>
            <p:nvPr/>
          </p:nvSpPr>
          <p:spPr>
            <a:xfrm>
              <a:off x="854216" y="636592"/>
              <a:ext cx="9459492" cy="1197522"/>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Detecting Insulating fluid leaks including SF6 Accessory testing</a:t>
              </a:r>
            </a:p>
          </p:txBody>
        </p:sp>
        <p:sp>
          <p:nvSpPr>
            <p:cNvPr id="25" name="Freeform 25"/>
            <p:cNvSpPr/>
            <p:nvPr/>
          </p:nvSpPr>
          <p:spPr>
            <a:xfrm>
              <a:off x="0" y="703267"/>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6"/>
              <a:stretch>
                <a:fillRect/>
              </a:stretch>
            </a:blipFill>
          </p:spPr>
        </p:sp>
        <p:sp>
          <p:nvSpPr>
            <p:cNvPr id="26" name="TextBox 26"/>
            <p:cNvSpPr txBox="1"/>
            <p:nvPr/>
          </p:nvSpPr>
          <p:spPr>
            <a:xfrm>
              <a:off x="854216" y="1907050"/>
              <a:ext cx="9459492" cy="587878"/>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Visual Inspections</a:t>
              </a:r>
            </a:p>
          </p:txBody>
        </p:sp>
        <p:sp>
          <p:nvSpPr>
            <p:cNvPr id="27" name="Freeform 27"/>
            <p:cNvSpPr/>
            <p:nvPr/>
          </p:nvSpPr>
          <p:spPr>
            <a:xfrm>
              <a:off x="0" y="1973725"/>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6"/>
              <a:stretch>
                <a:fillRect/>
              </a:stretch>
            </a:blipFill>
          </p:spPr>
        </p:sp>
        <p:sp>
          <p:nvSpPr>
            <p:cNvPr id="28" name="TextBox 28"/>
            <p:cNvSpPr txBox="1"/>
            <p:nvPr/>
          </p:nvSpPr>
          <p:spPr>
            <a:xfrm>
              <a:off x="854216" y="2640760"/>
              <a:ext cx="9459492" cy="587878"/>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Comprehensive Annual Inspections</a:t>
              </a:r>
            </a:p>
          </p:txBody>
        </p:sp>
        <p:sp>
          <p:nvSpPr>
            <p:cNvPr id="29" name="Freeform 29"/>
            <p:cNvSpPr/>
            <p:nvPr/>
          </p:nvSpPr>
          <p:spPr>
            <a:xfrm>
              <a:off x="0" y="2707435"/>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6"/>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3866281" y="1162050"/>
            <a:ext cx="10555438" cy="1384079"/>
            <a:chOff x="0" y="0"/>
            <a:chExt cx="2780033" cy="364531"/>
          </a:xfrm>
        </p:grpSpPr>
        <p:sp>
          <p:nvSpPr>
            <p:cNvPr id="4" name="Freeform 4"/>
            <p:cNvSpPr/>
            <p:nvPr/>
          </p:nvSpPr>
          <p:spPr>
            <a:xfrm>
              <a:off x="0" y="0"/>
              <a:ext cx="2780033" cy="364531"/>
            </a:xfrm>
            <a:custGeom>
              <a:avLst/>
              <a:gdLst/>
              <a:ahLst/>
              <a:cxnLst/>
              <a:rect l="l" t="t" r="r" b="b"/>
              <a:pathLst>
                <a:path w="2780033" h="364531">
                  <a:moveTo>
                    <a:pt x="67478" y="0"/>
                  </a:moveTo>
                  <a:lnTo>
                    <a:pt x="2712556" y="0"/>
                  </a:lnTo>
                  <a:cubicBezTo>
                    <a:pt x="2730452" y="0"/>
                    <a:pt x="2747615" y="7109"/>
                    <a:pt x="2760270" y="19764"/>
                  </a:cubicBezTo>
                  <a:cubicBezTo>
                    <a:pt x="2772924" y="32418"/>
                    <a:pt x="2780033" y="49581"/>
                    <a:pt x="2780033" y="67478"/>
                  </a:cubicBezTo>
                  <a:lnTo>
                    <a:pt x="2780033" y="297053"/>
                  </a:lnTo>
                  <a:cubicBezTo>
                    <a:pt x="2780033" y="334320"/>
                    <a:pt x="2749822" y="364531"/>
                    <a:pt x="2712556" y="364531"/>
                  </a:cubicBezTo>
                  <a:lnTo>
                    <a:pt x="67478" y="364531"/>
                  </a:lnTo>
                  <a:cubicBezTo>
                    <a:pt x="30211" y="364531"/>
                    <a:pt x="0" y="334320"/>
                    <a:pt x="0" y="297053"/>
                  </a:cubicBezTo>
                  <a:lnTo>
                    <a:pt x="0" y="67478"/>
                  </a:lnTo>
                  <a:cubicBezTo>
                    <a:pt x="0" y="30211"/>
                    <a:pt x="30211" y="0"/>
                    <a:pt x="67478" y="0"/>
                  </a:cubicBezTo>
                  <a:close/>
                </a:path>
              </a:pathLst>
            </a:custGeom>
            <a:solidFill>
              <a:srgbClr val="E0B750"/>
            </a:solidFill>
          </p:spPr>
        </p:sp>
        <p:sp>
          <p:nvSpPr>
            <p:cNvPr id="5" name="TextBox 5"/>
            <p:cNvSpPr txBox="1"/>
            <p:nvPr/>
          </p:nvSpPr>
          <p:spPr>
            <a:xfrm>
              <a:off x="0" y="-57150"/>
              <a:ext cx="2780033" cy="42168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99604" y="9662672"/>
            <a:ext cx="19491312" cy="1115761"/>
            <a:chOff x="0" y="0"/>
            <a:chExt cx="5133514" cy="293863"/>
          </a:xfrm>
        </p:grpSpPr>
        <p:sp>
          <p:nvSpPr>
            <p:cNvPr id="7" name="Freeform 7"/>
            <p:cNvSpPr/>
            <p:nvPr/>
          </p:nvSpPr>
          <p:spPr>
            <a:xfrm>
              <a:off x="0" y="0"/>
              <a:ext cx="5133514" cy="293863"/>
            </a:xfrm>
            <a:custGeom>
              <a:avLst/>
              <a:gdLst/>
              <a:ahLst/>
              <a:cxnLst/>
              <a:rect l="l" t="t" r="r" b="b"/>
              <a:pathLst>
                <a:path w="5133514" h="293863">
                  <a:moveTo>
                    <a:pt x="0" y="0"/>
                  </a:moveTo>
                  <a:lnTo>
                    <a:pt x="5133514" y="0"/>
                  </a:lnTo>
                  <a:lnTo>
                    <a:pt x="5133514" y="293863"/>
                  </a:lnTo>
                  <a:lnTo>
                    <a:pt x="0" y="293863"/>
                  </a:lnTo>
                  <a:close/>
                </a:path>
              </a:pathLst>
            </a:custGeom>
            <a:solidFill>
              <a:srgbClr val="E0B750"/>
            </a:solidFill>
          </p:spPr>
        </p:sp>
        <p:sp>
          <p:nvSpPr>
            <p:cNvPr id="8" name="TextBox 8"/>
            <p:cNvSpPr txBox="1"/>
            <p:nvPr/>
          </p:nvSpPr>
          <p:spPr>
            <a:xfrm>
              <a:off x="0" y="-57150"/>
              <a:ext cx="5133514" cy="35101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381465">
            <a:off x="-2681972" y="-1221346"/>
            <a:ext cx="4971189" cy="3814291"/>
            <a:chOff x="0" y="0"/>
            <a:chExt cx="676641" cy="519173"/>
          </a:xfrm>
        </p:grpSpPr>
        <p:sp>
          <p:nvSpPr>
            <p:cNvPr id="10" name="Freeform 10"/>
            <p:cNvSpPr/>
            <p:nvPr/>
          </p:nvSpPr>
          <p:spPr>
            <a:xfrm>
              <a:off x="0" y="0"/>
              <a:ext cx="676641" cy="519173"/>
            </a:xfrm>
            <a:custGeom>
              <a:avLst/>
              <a:gdLst/>
              <a:ahLst/>
              <a:cxnLst/>
              <a:rect l="l" t="t" r="r" b="b"/>
              <a:pathLst>
                <a:path w="676641" h="519173">
                  <a:moveTo>
                    <a:pt x="203200" y="0"/>
                  </a:moveTo>
                  <a:lnTo>
                    <a:pt x="676641" y="0"/>
                  </a:lnTo>
                  <a:lnTo>
                    <a:pt x="473441" y="519173"/>
                  </a:lnTo>
                  <a:lnTo>
                    <a:pt x="0" y="519173"/>
                  </a:lnTo>
                  <a:lnTo>
                    <a:pt x="203200" y="0"/>
                  </a:lnTo>
                  <a:close/>
                </a:path>
              </a:pathLst>
            </a:custGeom>
            <a:solidFill>
              <a:srgbClr val="001E61"/>
            </a:solidFill>
          </p:spPr>
        </p:sp>
        <p:sp>
          <p:nvSpPr>
            <p:cNvPr id="11" name="TextBox 11"/>
            <p:cNvSpPr txBox="1"/>
            <p:nvPr/>
          </p:nvSpPr>
          <p:spPr>
            <a:xfrm>
              <a:off x="101600" y="-66675"/>
              <a:ext cx="473441" cy="585848"/>
            </a:xfrm>
            <a:prstGeom prst="rect">
              <a:avLst/>
            </a:prstGeom>
          </p:spPr>
          <p:txBody>
            <a:bodyPr lIns="50800" tIns="50800" rIns="50800" bIns="50800" rtlCol="0" anchor="ctr"/>
            <a:lstStyle/>
            <a:p>
              <a:pPr algn="ctr">
                <a:lnSpc>
                  <a:spcPts val="3319"/>
                </a:lnSpc>
              </a:pPr>
              <a:endParaRPr/>
            </a:p>
          </p:txBody>
        </p:sp>
      </p:grpSp>
      <p:grpSp>
        <p:nvGrpSpPr>
          <p:cNvPr id="12" name="Group 12"/>
          <p:cNvGrpSpPr/>
          <p:nvPr/>
        </p:nvGrpSpPr>
        <p:grpSpPr>
          <a:xfrm rot="-3865637">
            <a:off x="15135968" y="-2030523"/>
            <a:ext cx="4971189" cy="3814291"/>
            <a:chOff x="0" y="0"/>
            <a:chExt cx="676641" cy="519173"/>
          </a:xfrm>
        </p:grpSpPr>
        <p:sp>
          <p:nvSpPr>
            <p:cNvPr id="13" name="Freeform 13"/>
            <p:cNvSpPr/>
            <p:nvPr/>
          </p:nvSpPr>
          <p:spPr>
            <a:xfrm>
              <a:off x="0" y="0"/>
              <a:ext cx="676641" cy="519173"/>
            </a:xfrm>
            <a:custGeom>
              <a:avLst/>
              <a:gdLst/>
              <a:ahLst/>
              <a:cxnLst/>
              <a:rect l="l" t="t" r="r" b="b"/>
              <a:pathLst>
                <a:path w="676641" h="519173">
                  <a:moveTo>
                    <a:pt x="203200" y="0"/>
                  </a:moveTo>
                  <a:lnTo>
                    <a:pt x="676641" y="0"/>
                  </a:lnTo>
                  <a:lnTo>
                    <a:pt x="473441" y="519173"/>
                  </a:lnTo>
                  <a:lnTo>
                    <a:pt x="0" y="519173"/>
                  </a:lnTo>
                  <a:lnTo>
                    <a:pt x="203200" y="0"/>
                  </a:lnTo>
                  <a:close/>
                </a:path>
              </a:pathLst>
            </a:custGeom>
            <a:solidFill>
              <a:srgbClr val="001E61"/>
            </a:solidFill>
          </p:spPr>
        </p:sp>
        <p:sp>
          <p:nvSpPr>
            <p:cNvPr id="14" name="TextBox 14"/>
            <p:cNvSpPr txBox="1"/>
            <p:nvPr/>
          </p:nvSpPr>
          <p:spPr>
            <a:xfrm>
              <a:off x="101600" y="-66675"/>
              <a:ext cx="473441" cy="585848"/>
            </a:xfrm>
            <a:prstGeom prst="rect">
              <a:avLst/>
            </a:prstGeom>
          </p:spPr>
          <p:txBody>
            <a:bodyPr lIns="50800" tIns="50800" rIns="50800" bIns="50800" rtlCol="0" anchor="ctr"/>
            <a:lstStyle/>
            <a:p>
              <a:pPr algn="ctr">
                <a:lnSpc>
                  <a:spcPts val="3319"/>
                </a:lnSpc>
              </a:pPr>
              <a:endParaRPr/>
            </a:p>
          </p:txBody>
        </p:sp>
      </p:grpSp>
      <p:grpSp>
        <p:nvGrpSpPr>
          <p:cNvPr id="15" name="Group 15"/>
          <p:cNvGrpSpPr/>
          <p:nvPr/>
        </p:nvGrpSpPr>
        <p:grpSpPr>
          <a:xfrm>
            <a:off x="4424204" y="3591359"/>
            <a:ext cx="658113" cy="6581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
        <p:nvSpPr>
          <p:cNvPr id="17" name="TextBox 17"/>
          <p:cNvSpPr txBox="1"/>
          <p:nvPr/>
        </p:nvSpPr>
        <p:spPr>
          <a:xfrm>
            <a:off x="4202159" y="1525460"/>
            <a:ext cx="9883683" cy="857283"/>
          </a:xfrm>
          <a:prstGeom prst="rect">
            <a:avLst/>
          </a:prstGeom>
        </p:spPr>
        <p:txBody>
          <a:bodyPr lIns="0" tIns="0" rIns="0" bIns="0" rtlCol="0" anchor="t">
            <a:spAutoFit/>
          </a:bodyPr>
          <a:lstStyle/>
          <a:p>
            <a:pPr algn="ctr">
              <a:lnSpc>
                <a:spcPts val="6299"/>
              </a:lnSpc>
            </a:pPr>
            <a:r>
              <a:rPr lang="en-US" sz="6999">
                <a:solidFill>
                  <a:srgbClr val="001E61"/>
                </a:solidFill>
                <a:latin typeface="Bebas Neue Cyrillic"/>
                <a:ea typeface="Bebas Neue Cyrillic"/>
                <a:cs typeface="Bebas Neue Cyrillic"/>
                <a:sym typeface="Bebas Neue Cyrillic"/>
              </a:rPr>
              <a:t>OTHER EQUIPMENT WE SERVICE</a:t>
            </a:r>
          </a:p>
        </p:txBody>
      </p:sp>
      <p:sp>
        <p:nvSpPr>
          <p:cNvPr id="18" name="TextBox 18"/>
          <p:cNvSpPr txBox="1"/>
          <p:nvPr/>
        </p:nvSpPr>
        <p:spPr>
          <a:xfrm>
            <a:off x="11441952" y="6095156"/>
            <a:ext cx="3421913"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SF6/Oil Breakers</a:t>
            </a:r>
          </a:p>
        </p:txBody>
      </p:sp>
      <p:sp>
        <p:nvSpPr>
          <p:cNvPr id="19" name="TextBox 19"/>
          <p:cNvSpPr txBox="1"/>
          <p:nvPr/>
        </p:nvSpPr>
        <p:spPr>
          <a:xfrm>
            <a:off x="3075626" y="4232936"/>
            <a:ext cx="3421913"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Control Buildings</a:t>
            </a:r>
          </a:p>
        </p:txBody>
      </p:sp>
      <p:sp>
        <p:nvSpPr>
          <p:cNvPr id="20" name="TextBox 20"/>
          <p:cNvSpPr txBox="1"/>
          <p:nvPr/>
        </p:nvSpPr>
        <p:spPr>
          <a:xfrm>
            <a:off x="5082318" y="7894870"/>
            <a:ext cx="3421913"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ISO Phase Bus</a:t>
            </a:r>
          </a:p>
        </p:txBody>
      </p:sp>
      <p:sp>
        <p:nvSpPr>
          <p:cNvPr id="21" name="TextBox 21"/>
          <p:cNvSpPr txBox="1"/>
          <p:nvPr/>
        </p:nvSpPr>
        <p:spPr>
          <a:xfrm>
            <a:off x="7243718" y="4232936"/>
            <a:ext cx="3421913"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Protection Relays</a:t>
            </a:r>
          </a:p>
        </p:txBody>
      </p:sp>
      <p:sp>
        <p:nvSpPr>
          <p:cNvPr id="22" name="TextBox 22"/>
          <p:cNvSpPr txBox="1"/>
          <p:nvPr/>
        </p:nvSpPr>
        <p:spPr>
          <a:xfrm>
            <a:off x="11093443" y="4232936"/>
            <a:ext cx="4118930"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Grounds and Sites</a:t>
            </a:r>
          </a:p>
        </p:txBody>
      </p:sp>
      <p:sp>
        <p:nvSpPr>
          <p:cNvPr id="23" name="TextBox 23"/>
          <p:cNvSpPr txBox="1"/>
          <p:nvPr/>
        </p:nvSpPr>
        <p:spPr>
          <a:xfrm>
            <a:off x="7243718" y="6095156"/>
            <a:ext cx="3421913"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HV Switches</a:t>
            </a:r>
          </a:p>
        </p:txBody>
      </p:sp>
      <p:sp>
        <p:nvSpPr>
          <p:cNvPr id="24" name="TextBox 24"/>
          <p:cNvSpPr txBox="1"/>
          <p:nvPr/>
        </p:nvSpPr>
        <p:spPr>
          <a:xfrm>
            <a:off x="3075626" y="6095156"/>
            <a:ext cx="3421913"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Batteries</a:t>
            </a:r>
          </a:p>
        </p:txBody>
      </p:sp>
      <p:sp>
        <p:nvSpPr>
          <p:cNvPr id="25" name="TextBox 25"/>
          <p:cNvSpPr txBox="1"/>
          <p:nvPr/>
        </p:nvSpPr>
        <p:spPr>
          <a:xfrm>
            <a:off x="9730996" y="7894870"/>
            <a:ext cx="3421913" cy="635000"/>
          </a:xfrm>
          <a:prstGeom prst="rect">
            <a:avLst/>
          </a:prstGeom>
        </p:spPr>
        <p:txBody>
          <a:bodyPr lIns="0" tIns="0" rIns="0" bIns="0" rtlCol="0" anchor="t">
            <a:spAutoFit/>
          </a:bodyPr>
          <a:lstStyle/>
          <a:p>
            <a:pPr algn="ctr">
              <a:lnSpc>
                <a:spcPts val="4900"/>
              </a:lnSpc>
              <a:spcBef>
                <a:spcPct val="0"/>
              </a:spcBef>
            </a:pPr>
            <a:r>
              <a:rPr lang="en-US" sz="3500" spc="-262">
                <a:solidFill>
                  <a:srgbClr val="000000"/>
                </a:solidFill>
                <a:latin typeface="Poppins 1"/>
                <a:ea typeface="Poppins 1"/>
                <a:cs typeface="Poppins 1"/>
                <a:sym typeface="Poppins 1"/>
              </a:rPr>
              <a:t>Switchgear</a:t>
            </a:r>
          </a:p>
        </p:txBody>
      </p:sp>
      <p:grpSp>
        <p:nvGrpSpPr>
          <p:cNvPr id="26" name="Group 26"/>
          <p:cNvGrpSpPr/>
          <p:nvPr/>
        </p:nvGrpSpPr>
        <p:grpSpPr>
          <a:xfrm>
            <a:off x="8625618" y="3591359"/>
            <a:ext cx="658113" cy="65811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grpSp>
        <p:nvGrpSpPr>
          <p:cNvPr id="28" name="Group 28"/>
          <p:cNvGrpSpPr/>
          <p:nvPr/>
        </p:nvGrpSpPr>
        <p:grpSpPr>
          <a:xfrm>
            <a:off x="12823852" y="3591359"/>
            <a:ext cx="658113" cy="65811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grpSp>
        <p:nvGrpSpPr>
          <p:cNvPr id="30" name="Group 30"/>
          <p:cNvGrpSpPr/>
          <p:nvPr/>
        </p:nvGrpSpPr>
        <p:grpSpPr>
          <a:xfrm>
            <a:off x="4424204" y="5421495"/>
            <a:ext cx="658113" cy="65811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grpSp>
        <p:nvGrpSpPr>
          <p:cNvPr id="32" name="Group 32"/>
          <p:cNvGrpSpPr/>
          <p:nvPr/>
        </p:nvGrpSpPr>
        <p:grpSpPr>
          <a:xfrm>
            <a:off x="12823852" y="5421495"/>
            <a:ext cx="658113" cy="658113"/>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grpSp>
        <p:nvGrpSpPr>
          <p:cNvPr id="34" name="Group 34"/>
          <p:cNvGrpSpPr/>
          <p:nvPr/>
        </p:nvGrpSpPr>
        <p:grpSpPr>
          <a:xfrm>
            <a:off x="6497539" y="7217707"/>
            <a:ext cx="658113" cy="65811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grpSp>
        <p:nvGrpSpPr>
          <p:cNvPr id="36" name="Group 36"/>
          <p:cNvGrpSpPr/>
          <p:nvPr/>
        </p:nvGrpSpPr>
        <p:grpSpPr>
          <a:xfrm>
            <a:off x="8625618" y="5541818"/>
            <a:ext cx="658113" cy="658113"/>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grpSp>
        <p:nvGrpSpPr>
          <p:cNvPr id="38" name="Group 38"/>
          <p:cNvGrpSpPr/>
          <p:nvPr/>
        </p:nvGrpSpPr>
        <p:grpSpPr>
          <a:xfrm>
            <a:off x="11112895" y="7217707"/>
            <a:ext cx="658113" cy="65811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9244265" y="0"/>
            <a:ext cx="14483006" cy="10287000"/>
            <a:chOff x="0" y="0"/>
            <a:chExt cx="676641" cy="480605"/>
          </a:xfrm>
        </p:grpSpPr>
        <p:sp>
          <p:nvSpPr>
            <p:cNvPr id="4" name="Freeform 4"/>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001E61"/>
            </a:solidFill>
          </p:spPr>
        </p:sp>
        <p:sp>
          <p:nvSpPr>
            <p:cNvPr id="5" name="TextBox 5"/>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6" name="Group 6"/>
          <p:cNvGrpSpPr/>
          <p:nvPr/>
        </p:nvGrpSpPr>
        <p:grpSpPr>
          <a:xfrm>
            <a:off x="12637668" y="0"/>
            <a:ext cx="14483006" cy="10287000"/>
            <a:chOff x="0" y="0"/>
            <a:chExt cx="676641" cy="480605"/>
          </a:xfrm>
        </p:grpSpPr>
        <p:sp>
          <p:nvSpPr>
            <p:cNvPr id="7" name="Freeform 7"/>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E0B750"/>
            </a:solidFill>
          </p:spPr>
        </p:sp>
        <p:sp>
          <p:nvSpPr>
            <p:cNvPr id="8" name="TextBox 8"/>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sp>
        <p:nvSpPr>
          <p:cNvPr id="9" name="TextBox 9"/>
          <p:cNvSpPr txBox="1"/>
          <p:nvPr/>
        </p:nvSpPr>
        <p:spPr>
          <a:xfrm>
            <a:off x="4308575" y="3770956"/>
            <a:ext cx="9670850" cy="2763446"/>
          </a:xfrm>
          <a:prstGeom prst="rect">
            <a:avLst/>
          </a:prstGeom>
        </p:spPr>
        <p:txBody>
          <a:bodyPr lIns="0" tIns="0" rIns="0" bIns="0" rtlCol="0" anchor="t">
            <a:spAutoFit/>
          </a:bodyPr>
          <a:lstStyle/>
          <a:p>
            <a:pPr algn="ctr">
              <a:lnSpc>
                <a:spcPts val="22186"/>
              </a:lnSpc>
            </a:pPr>
            <a:r>
              <a:rPr lang="en-US" sz="17066">
                <a:solidFill>
                  <a:srgbClr val="001E61"/>
                </a:solidFill>
                <a:latin typeface="Bebas Neue Cyrillic"/>
                <a:ea typeface="Bebas Neue Cyrillic"/>
                <a:cs typeface="Bebas Neue Cyrillic"/>
                <a:sym typeface="Bebas Neue Cyrillic"/>
              </a:rPr>
              <a:t>OUR Projects</a:t>
            </a:r>
          </a:p>
        </p:txBody>
      </p:sp>
      <p:grpSp>
        <p:nvGrpSpPr>
          <p:cNvPr id="10" name="Group 10"/>
          <p:cNvGrpSpPr/>
          <p:nvPr/>
        </p:nvGrpSpPr>
        <p:grpSpPr>
          <a:xfrm>
            <a:off x="11596226" y="9448108"/>
            <a:ext cx="7359397" cy="838892"/>
            <a:chOff x="0" y="0"/>
            <a:chExt cx="4216233" cy="480605"/>
          </a:xfrm>
        </p:grpSpPr>
        <p:sp>
          <p:nvSpPr>
            <p:cNvPr id="11" name="Freeform 11"/>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2" name="TextBox 12"/>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sp>
        <p:nvSpPr>
          <p:cNvPr id="13" name="TextBox 13"/>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grpSp>
        <p:nvGrpSpPr>
          <p:cNvPr id="14" name="Group 14"/>
          <p:cNvGrpSpPr/>
          <p:nvPr/>
        </p:nvGrpSpPr>
        <p:grpSpPr>
          <a:xfrm>
            <a:off x="-1020273" y="0"/>
            <a:ext cx="7226805" cy="1303133"/>
            <a:chOff x="0" y="0"/>
            <a:chExt cx="3380667" cy="609600"/>
          </a:xfrm>
        </p:grpSpPr>
        <p:sp>
          <p:nvSpPr>
            <p:cNvPr id="15" name="Freeform 15"/>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E0B750"/>
            </a:solidFill>
          </p:spPr>
        </p:sp>
        <p:sp>
          <p:nvSpPr>
            <p:cNvPr id="16" name="TextBox 16"/>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7" name="Group 17"/>
          <p:cNvGrpSpPr/>
          <p:nvPr/>
        </p:nvGrpSpPr>
        <p:grpSpPr>
          <a:xfrm>
            <a:off x="368116" y="348862"/>
            <a:ext cx="5209910" cy="679838"/>
            <a:chOff x="0" y="0"/>
            <a:chExt cx="6946546" cy="906451"/>
          </a:xfrm>
        </p:grpSpPr>
        <p:sp>
          <p:nvSpPr>
            <p:cNvPr id="18" name="TextBox 18"/>
            <p:cNvSpPr txBox="1"/>
            <p:nvPr/>
          </p:nvSpPr>
          <p:spPr>
            <a:xfrm>
              <a:off x="881813" y="177100"/>
              <a:ext cx="6064733" cy="729351"/>
            </a:xfrm>
            <a:prstGeom prst="rect">
              <a:avLst/>
            </a:prstGeom>
          </p:spPr>
          <p:txBody>
            <a:bodyPr lIns="0" tIns="0" rIns="0" bIns="0" rtlCol="0" anchor="t">
              <a:spAutoFit/>
            </a:bodyPr>
            <a:lstStyle/>
            <a:p>
              <a:pPr marL="0" lvl="1" indent="0" algn="l">
                <a:lnSpc>
                  <a:spcPts val="4089"/>
                </a:lnSpc>
                <a:spcBef>
                  <a:spcPct val="0"/>
                </a:spcBef>
              </a:pPr>
              <a:r>
                <a:rPr lang="en-US" sz="3821" spc="107">
                  <a:solidFill>
                    <a:srgbClr val="231F20"/>
                  </a:solidFill>
                  <a:latin typeface="Bebas Neue Cyrillic"/>
                  <a:ea typeface="Bebas Neue Cyrillic"/>
                  <a:cs typeface="Bebas Neue Cyrillic"/>
                  <a:sym typeface="Bebas Neue Cyrillic"/>
                </a:rPr>
                <a:t>MG POWER ASSOCIATES</a:t>
              </a:r>
            </a:p>
          </p:txBody>
        </p:sp>
        <p:sp>
          <p:nvSpPr>
            <p:cNvPr id="19" name="Freeform 19"/>
            <p:cNvSpPr/>
            <p:nvPr/>
          </p:nvSpPr>
          <p:spPr>
            <a:xfrm>
              <a:off x="0" y="0"/>
              <a:ext cx="881813" cy="906451"/>
            </a:xfrm>
            <a:custGeom>
              <a:avLst/>
              <a:gdLst/>
              <a:ahLst/>
              <a:cxnLst/>
              <a:rect l="l" t="t" r="r" b="b"/>
              <a:pathLst>
                <a:path w="881813" h="906451">
                  <a:moveTo>
                    <a:pt x="0" y="0"/>
                  </a:moveTo>
                  <a:lnTo>
                    <a:pt x="881813" y="0"/>
                  </a:lnTo>
                  <a:lnTo>
                    <a:pt x="881813" y="906451"/>
                  </a:lnTo>
                  <a:lnTo>
                    <a:pt x="0" y="906451"/>
                  </a:lnTo>
                  <a:lnTo>
                    <a:pt x="0" y="0"/>
                  </a:lnTo>
                  <a:close/>
                </a:path>
              </a:pathLst>
            </a:custGeom>
            <a:blipFill>
              <a:blip r:embed="rId3"/>
              <a:stretch>
                <a:fillRect l="-2387" t="-44072" b="-55616"/>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7932" y="-228830"/>
            <a:ext cx="19496469" cy="11650874"/>
            <a:chOff x="0" y="0"/>
            <a:chExt cx="5134873" cy="3068543"/>
          </a:xfrm>
        </p:grpSpPr>
        <p:sp>
          <p:nvSpPr>
            <p:cNvPr id="3" name="Freeform 3"/>
            <p:cNvSpPr/>
            <p:nvPr/>
          </p:nvSpPr>
          <p:spPr>
            <a:xfrm>
              <a:off x="0" y="0"/>
              <a:ext cx="5134873" cy="3068543"/>
            </a:xfrm>
            <a:custGeom>
              <a:avLst/>
              <a:gdLst/>
              <a:ahLst/>
              <a:cxnLst/>
              <a:rect l="l" t="t" r="r" b="b"/>
              <a:pathLst>
                <a:path w="5134873" h="3068543">
                  <a:moveTo>
                    <a:pt x="0" y="0"/>
                  </a:moveTo>
                  <a:lnTo>
                    <a:pt x="5134873" y="0"/>
                  </a:lnTo>
                  <a:lnTo>
                    <a:pt x="5134873" y="3068543"/>
                  </a:lnTo>
                  <a:lnTo>
                    <a:pt x="0" y="3068543"/>
                  </a:lnTo>
                  <a:close/>
                </a:path>
              </a:pathLst>
            </a:custGeom>
            <a:solidFill>
              <a:srgbClr val="001E61"/>
            </a:solidFill>
          </p:spPr>
        </p:sp>
        <p:sp>
          <p:nvSpPr>
            <p:cNvPr id="4" name="TextBox 4"/>
            <p:cNvSpPr txBox="1"/>
            <p:nvPr/>
          </p:nvSpPr>
          <p:spPr>
            <a:xfrm>
              <a:off x="0" y="-38100"/>
              <a:ext cx="5134873" cy="31066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920152" y="9949975"/>
            <a:ext cx="735696" cy="674049"/>
            <a:chOff x="0" y="0"/>
            <a:chExt cx="980928" cy="898733"/>
          </a:xfrm>
        </p:grpSpPr>
        <p:sp>
          <p:nvSpPr>
            <p:cNvPr id="6" name="Freeform 6"/>
            <p:cNvSpPr/>
            <p:nvPr/>
          </p:nvSpPr>
          <p:spPr>
            <a:xfrm>
              <a:off x="21948" y="0"/>
              <a:ext cx="924411" cy="866635"/>
            </a:xfrm>
            <a:custGeom>
              <a:avLst/>
              <a:gdLst/>
              <a:ahLst/>
              <a:cxnLst/>
              <a:rect l="l" t="t" r="r" b="b"/>
              <a:pathLst>
                <a:path w="924411" h="866635">
                  <a:moveTo>
                    <a:pt x="0" y="0"/>
                  </a:moveTo>
                  <a:lnTo>
                    <a:pt x="924411" y="0"/>
                  </a:lnTo>
                  <a:lnTo>
                    <a:pt x="924411" y="866635"/>
                  </a:lnTo>
                  <a:lnTo>
                    <a:pt x="0" y="866635"/>
                  </a:lnTo>
                  <a:lnTo>
                    <a:pt x="0" y="0"/>
                  </a:lnTo>
                  <a:close/>
                </a:path>
              </a:pathLst>
            </a:custGeom>
            <a:blipFill>
              <a:blip r:embed="rId2">
                <a:alphaModFix amt="0"/>
              </a:blip>
              <a:stretch>
                <a:fillRect/>
              </a:stretch>
            </a:blipFill>
          </p:spPr>
        </p:sp>
        <p:sp>
          <p:nvSpPr>
            <p:cNvPr id="7" name="Freeform 7"/>
            <p:cNvSpPr/>
            <p:nvPr/>
          </p:nvSpPr>
          <p:spPr>
            <a:xfrm>
              <a:off x="37997" y="16049"/>
              <a:ext cx="928123" cy="866635"/>
            </a:xfrm>
            <a:custGeom>
              <a:avLst/>
              <a:gdLst/>
              <a:ahLst/>
              <a:cxnLst/>
              <a:rect l="l" t="t" r="r" b="b"/>
              <a:pathLst>
                <a:path w="928123" h="866635">
                  <a:moveTo>
                    <a:pt x="0" y="0"/>
                  </a:moveTo>
                  <a:lnTo>
                    <a:pt x="928123" y="0"/>
                  </a:lnTo>
                  <a:lnTo>
                    <a:pt x="928123" y="866635"/>
                  </a:lnTo>
                  <a:lnTo>
                    <a:pt x="0" y="866635"/>
                  </a:lnTo>
                  <a:lnTo>
                    <a:pt x="0" y="0"/>
                  </a:lnTo>
                  <a:close/>
                </a:path>
              </a:pathLst>
            </a:custGeom>
            <a:blipFill>
              <a:blip r:embed="rId3">
                <a:alphaModFix amt="0"/>
              </a:blip>
              <a:stretch>
                <a:fillRect/>
              </a:stretch>
            </a:blipFill>
          </p:spPr>
        </p:sp>
        <p:sp>
          <p:nvSpPr>
            <p:cNvPr id="8" name="Freeform 8"/>
            <p:cNvSpPr/>
            <p:nvPr/>
          </p:nvSpPr>
          <p:spPr>
            <a:xfrm>
              <a:off x="54046" y="32098"/>
              <a:ext cx="926882" cy="866635"/>
            </a:xfrm>
            <a:custGeom>
              <a:avLst/>
              <a:gdLst/>
              <a:ahLst/>
              <a:cxnLst/>
              <a:rect l="l" t="t" r="r" b="b"/>
              <a:pathLst>
                <a:path w="926882" h="866635">
                  <a:moveTo>
                    <a:pt x="0" y="0"/>
                  </a:moveTo>
                  <a:lnTo>
                    <a:pt x="926882" y="0"/>
                  </a:lnTo>
                  <a:lnTo>
                    <a:pt x="926882" y="866635"/>
                  </a:lnTo>
                  <a:lnTo>
                    <a:pt x="0" y="866635"/>
                  </a:lnTo>
                  <a:lnTo>
                    <a:pt x="0" y="0"/>
                  </a:lnTo>
                  <a:close/>
                </a:path>
              </a:pathLst>
            </a:custGeom>
            <a:blipFill>
              <a:blip r:embed="rId4">
                <a:alphaModFix amt="0"/>
              </a:blip>
              <a:stretch>
                <a:fillRect/>
              </a:stretch>
            </a:blipFill>
          </p:spPr>
        </p:sp>
        <p:sp>
          <p:nvSpPr>
            <p:cNvPr id="9" name="Freeform 9"/>
            <p:cNvSpPr/>
            <p:nvPr/>
          </p:nvSpPr>
          <p:spPr>
            <a:xfrm>
              <a:off x="0" y="0"/>
              <a:ext cx="968307" cy="866635"/>
            </a:xfrm>
            <a:custGeom>
              <a:avLst/>
              <a:gdLst/>
              <a:ahLst/>
              <a:cxnLst/>
              <a:rect l="l" t="t" r="r" b="b"/>
              <a:pathLst>
                <a:path w="968307" h="866635">
                  <a:moveTo>
                    <a:pt x="0" y="0"/>
                  </a:moveTo>
                  <a:lnTo>
                    <a:pt x="968307" y="0"/>
                  </a:lnTo>
                  <a:lnTo>
                    <a:pt x="968307" y="866635"/>
                  </a:lnTo>
                  <a:lnTo>
                    <a:pt x="0" y="866635"/>
                  </a:lnTo>
                  <a:lnTo>
                    <a:pt x="0" y="0"/>
                  </a:lnTo>
                  <a:close/>
                </a:path>
              </a:pathLst>
            </a:custGeom>
            <a:blipFill>
              <a:blip r:embed="rId5">
                <a:alphaModFix amt="0"/>
              </a:blip>
              <a:stretch>
                <a:fillRect/>
              </a:stretch>
            </a:blipFill>
          </p:spPr>
        </p:sp>
      </p:grpSp>
      <p:sp>
        <p:nvSpPr>
          <p:cNvPr id="10" name="Freeform 10"/>
          <p:cNvSpPr/>
          <p:nvPr/>
        </p:nvSpPr>
        <p:spPr>
          <a:xfrm>
            <a:off x="-487932" y="-325288"/>
            <a:ext cx="19143780" cy="12762520"/>
          </a:xfrm>
          <a:custGeom>
            <a:avLst/>
            <a:gdLst/>
            <a:ahLst/>
            <a:cxnLst/>
            <a:rect l="l" t="t" r="r" b="b"/>
            <a:pathLst>
              <a:path w="19143780" h="12762520">
                <a:moveTo>
                  <a:pt x="0" y="0"/>
                </a:moveTo>
                <a:lnTo>
                  <a:pt x="19143780" y="0"/>
                </a:lnTo>
                <a:lnTo>
                  <a:pt x="19143780" y="12762520"/>
                </a:lnTo>
                <a:lnTo>
                  <a:pt x="0" y="12762520"/>
                </a:lnTo>
                <a:lnTo>
                  <a:pt x="0" y="0"/>
                </a:lnTo>
                <a:close/>
              </a:path>
            </a:pathLst>
          </a:custGeom>
          <a:blipFill>
            <a:blip r:embed="rId6">
              <a:alphaModFix amt="14000"/>
            </a:blip>
            <a:stretch>
              <a:fillRect/>
            </a:stretch>
          </a:blipFill>
        </p:spPr>
      </p:sp>
      <p:grpSp>
        <p:nvGrpSpPr>
          <p:cNvPr id="11" name="Group 11"/>
          <p:cNvGrpSpPr/>
          <p:nvPr/>
        </p:nvGrpSpPr>
        <p:grpSpPr>
          <a:xfrm>
            <a:off x="9625263" y="1095375"/>
            <a:ext cx="7624512" cy="4236602"/>
            <a:chOff x="0" y="0"/>
            <a:chExt cx="10166017" cy="5648802"/>
          </a:xfrm>
        </p:grpSpPr>
        <p:pic>
          <p:nvPicPr>
            <p:cNvPr id="12" name="Picture 12"/>
            <p:cNvPicPr>
              <a:picLocks noChangeAspect="1"/>
            </p:cNvPicPr>
            <p:nvPr/>
          </p:nvPicPr>
          <p:blipFill>
            <a:blip r:embed="rId7"/>
            <a:srcRect t="13716" b="12196"/>
            <a:stretch>
              <a:fillRect/>
            </a:stretch>
          </p:blipFill>
          <p:spPr>
            <a:xfrm>
              <a:off x="0" y="0"/>
              <a:ext cx="10166017" cy="5648802"/>
            </a:xfrm>
            <a:prstGeom prst="rect">
              <a:avLst/>
            </a:prstGeom>
          </p:spPr>
        </p:pic>
      </p:grpSp>
      <p:grpSp>
        <p:nvGrpSpPr>
          <p:cNvPr id="13" name="Group 13"/>
          <p:cNvGrpSpPr/>
          <p:nvPr/>
        </p:nvGrpSpPr>
        <p:grpSpPr>
          <a:xfrm>
            <a:off x="1028700" y="5424177"/>
            <a:ext cx="8501313" cy="3353943"/>
            <a:chOff x="0" y="0"/>
            <a:chExt cx="11335083" cy="4471923"/>
          </a:xfrm>
        </p:grpSpPr>
        <p:pic>
          <p:nvPicPr>
            <p:cNvPr id="14" name="Picture 14"/>
            <p:cNvPicPr>
              <a:picLocks noChangeAspect="1"/>
            </p:cNvPicPr>
            <p:nvPr/>
          </p:nvPicPr>
          <p:blipFill>
            <a:blip r:embed="rId8"/>
            <a:srcRect t="23698" b="23698"/>
            <a:stretch>
              <a:fillRect/>
            </a:stretch>
          </p:blipFill>
          <p:spPr>
            <a:xfrm>
              <a:off x="0" y="0"/>
              <a:ext cx="11335083" cy="4471923"/>
            </a:xfrm>
            <a:prstGeom prst="rect">
              <a:avLst/>
            </a:prstGeom>
          </p:spPr>
        </p:pic>
      </p:grpSp>
      <p:sp>
        <p:nvSpPr>
          <p:cNvPr id="15" name="TextBox 15"/>
          <p:cNvSpPr txBox="1"/>
          <p:nvPr/>
        </p:nvSpPr>
        <p:spPr>
          <a:xfrm>
            <a:off x="1278650" y="2037172"/>
            <a:ext cx="8001412" cy="2619708"/>
          </a:xfrm>
          <a:prstGeom prst="rect">
            <a:avLst/>
          </a:prstGeom>
        </p:spPr>
        <p:txBody>
          <a:bodyPr lIns="0" tIns="0" rIns="0" bIns="0" rtlCol="0" anchor="t">
            <a:spAutoFit/>
          </a:bodyPr>
          <a:lstStyle/>
          <a:p>
            <a:pPr algn="ctr">
              <a:lnSpc>
                <a:spcPts val="10042"/>
              </a:lnSpc>
            </a:pPr>
            <a:r>
              <a:rPr lang="en-US" sz="10683" b="1" spc="-587">
                <a:solidFill>
                  <a:srgbClr val="E0B750"/>
                </a:solidFill>
                <a:latin typeface="Open Sans 2 Bold"/>
                <a:ea typeface="Open Sans 2 Bold"/>
                <a:cs typeface="Open Sans 2 Bold"/>
                <a:sym typeface="Open Sans 2 Bold"/>
              </a:rPr>
              <a:t>2 x 240 kV </a:t>
            </a:r>
          </a:p>
          <a:p>
            <a:pPr algn="ctr">
              <a:lnSpc>
                <a:spcPts val="10042"/>
              </a:lnSpc>
            </a:pPr>
            <a:r>
              <a:rPr lang="en-US" sz="10683" b="1" spc="-587">
                <a:solidFill>
                  <a:srgbClr val="E0B750"/>
                </a:solidFill>
                <a:latin typeface="Open Sans 2 Bold"/>
                <a:ea typeface="Open Sans 2 Bold"/>
                <a:cs typeface="Open Sans 2 Bold"/>
                <a:sym typeface="Open Sans 2 Bold"/>
              </a:rPr>
              <a:t>Installation</a:t>
            </a:r>
          </a:p>
        </p:txBody>
      </p:sp>
      <p:sp>
        <p:nvSpPr>
          <p:cNvPr id="16" name="TextBox 16"/>
          <p:cNvSpPr txBox="1"/>
          <p:nvPr/>
        </p:nvSpPr>
        <p:spPr>
          <a:xfrm>
            <a:off x="10219188" y="6426748"/>
            <a:ext cx="6829795" cy="1158301"/>
          </a:xfrm>
          <a:prstGeom prst="rect">
            <a:avLst/>
          </a:prstGeom>
        </p:spPr>
        <p:txBody>
          <a:bodyPr lIns="0" tIns="0" rIns="0" bIns="0" rtlCol="0" anchor="t">
            <a:spAutoFit/>
          </a:bodyPr>
          <a:lstStyle/>
          <a:p>
            <a:pPr algn="ctr">
              <a:lnSpc>
                <a:spcPts val="9676"/>
              </a:lnSpc>
            </a:pPr>
            <a:r>
              <a:rPr lang="en-US" sz="6451" b="1" i="1" spc="-354">
                <a:solidFill>
                  <a:srgbClr val="EFE0B9"/>
                </a:solidFill>
                <a:latin typeface="Open Sans 2 Bold Italics"/>
                <a:ea typeface="Open Sans 2 Bold Italics"/>
                <a:cs typeface="Open Sans 2 Bold Italics"/>
                <a:sym typeface="Open Sans 2 Bold Italics"/>
              </a:rPr>
              <a:t>Wind Farm Project</a:t>
            </a:r>
          </a:p>
        </p:txBody>
      </p:sp>
      <p:grpSp>
        <p:nvGrpSpPr>
          <p:cNvPr id="17" name="Group 17"/>
          <p:cNvGrpSpPr/>
          <p:nvPr/>
        </p:nvGrpSpPr>
        <p:grpSpPr>
          <a:xfrm>
            <a:off x="-499604" y="9833549"/>
            <a:ext cx="19491312" cy="944884"/>
            <a:chOff x="0" y="0"/>
            <a:chExt cx="5133514" cy="248858"/>
          </a:xfrm>
        </p:grpSpPr>
        <p:sp>
          <p:nvSpPr>
            <p:cNvPr id="18" name="Freeform 18"/>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E0B750"/>
            </a:solidFill>
          </p:spPr>
        </p:sp>
        <p:sp>
          <p:nvSpPr>
            <p:cNvPr id="19" name="TextBox 19"/>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7932" y="-228830"/>
            <a:ext cx="19496469" cy="11650874"/>
            <a:chOff x="0" y="0"/>
            <a:chExt cx="5134873" cy="3068543"/>
          </a:xfrm>
        </p:grpSpPr>
        <p:sp>
          <p:nvSpPr>
            <p:cNvPr id="3" name="Freeform 3"/>
            <p:cNvSpPr/>
            <p:nvPr/>
          </p:nvSpPr>
          <p:spPr>
            <a:xfrm>
              <a:off x="0" y="0"/>
              <a:ext cx="5134873" cy="3068543"/>
            </a:xfrm>
            <a:custGeom>
              <a:avLst/>
              <a:gdLst/>
              <a:ahLst/>
              <a:cxnLst/>
              <a:rect l="l" t="t" r="r" b="b"/>
              <a:pathLst>
                <a:path w="5134873" h="3068543">
                  <a:moveTo>
                    <a:pt x="0" y="0"/>
                  </a:moveTo>
                  <a:lnTo>
                    <a:pt x="5134873" y="0"/>
                  </a:lnTo>
                  <a:lnTo>
                    <a:pt x="5134873" y="3068543"/>
                  </a:lnTo>
                  <a:lnTo>
                    <a:pt x="0" y="3068543"/>
                  </a:lnTo>
                  <a:close/>
                </a:path>
              </a:pathLst>
            </a:custGeom>
            <a:solidFill>
              <a:srgbClr val="E0B750"/>
            </a:solidFill>
          </p:spPr>
        </p:sp>
        <p:sp>
          <p:nvSpPr>
            <p:cNvPr id="4" name="TextBox 4"/>
            <p:cNvSpPr txBox="1"/>
            <p:nvPr/>
          </p:nvSpPr>
          <p:spPr>
            <a:xfrm>
              <a:off x="0" y="-38100"/>
              <a:ext cx="5134873" cy="31066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87932" y="-325288"/>
            <a:ext cx="19143780" cy="12762520"/>
          </a:xfrm>
          <a:custGeom>
            <a:avLst/>
            <a:gdLst/>
            <a:ahLst/>
            <a:cxnLst/>
            <a:rect l="l" t="t" r="r" b="b"/>
            <a:pathLst>
              <a:path w="19143780" h="12762520">
                <a:moveTo>
                  <a:pt x="0" y="0"/>
                </a:moveTo>
                <a:lnTo>
                  <a:pt x="19143780" y="0"/>
                </a:lnTo>
                <a:lnTo>
                  <a:pt x="19143780" y="12762520"/>
                </a:lnTo>
                <a:lnTo>
                  <a:pt x="0" y="12762520"/>
                </a:lnTo>
                <a:lnTo>
                  <a:pt x="0" y="0"/>
                </a:lnTo>
                <a:close/>
              </a:path>
            </a:pathLst>
          </a:custGeom>
          <a:blipFill>
            <a:blip r:embed="rId2">
              <a:alphaModFix amt="14000"/>
            </a:blip>
            <a:stretch>
              <a:fillRect/>
            </a:stretch>
          </a:blipFill>
        </p:spPr>
      </p:sp>
      <p:grpSp>
        <p:nvGrpSpPr>
          <p:cNvPr id="6" name="Group 6"/>
          <p:cNvGrpSpPr/>
          <p:nvPr/>
        </p:nvGrpSpPr>
        <p:grpSpPr>
          <a:xfrm>
            <a:off x="17920152" y="9949975"/>
            <a:ext cx="735696" cy="674049"/>
            <a:chOff x="0" y="0"/>
            <a:chExt cx="980928" cy="898733"/>
          </a:xfrm>
        </p:grpSpPr>
        <p:sp>
          <p:nvSpPr>
            <p:cNvPr id="7" name="Freeform 7"/>
            <p:cNvSpPr/>
            <p:nvPr/>
          </p:nvSpPr>
          <p:spPr>
            <a:xfrm>
              <a:off x="21948" y="0"/>
              <a:ext cx="924411" cy="866635"/>
            </a:xfrm>
            <a:custGeom>
              <a:avLst/>
              <a:gdLst/>
              <a:ahLst/>
              <a:cxnLst/>
              <a:rect l="l" t="t" r="r" b="b"/>
              <a:pathLst>
                <a:path w="924411" h="866635">
                  <a:moveTo>
                    <a:pt x="0" y="0"/>
                  </a:moveTo>
                  <a:lnTo>
                    <a:pt x="924411" y="0"/>
                  </a:lnTo>
                  <a:lnTo>
                    <a:pt x="924411" y="866635"/>
                  </a:lnTo>
                  <a:lnTo>
                    <a:pt x="0" y="866635"/>
                  </a:lnTo>
                  <a:lnTo>
                    <a:pt x="0" y="0"/>
                  </a:lnTo>
                  <a:close/>
                </a:path>
              </a:pathLst>
            </a:custGeom>
            <a:blipFill>
              <a:blip r:embed="rId3">
                <a:alphaModFix amt="0"/>
              </a:blip>
              <a:stretch>
                <a:fillRect/>
              </a:stretch>
            </a:blipFill>
          </p:spPr>
        </p:sp>
        <p:sp>
          <p:nvSpPr>
            <p:cNvPr id="8" name="Freeform 8"/>
            <p:cNvSpPr/>
            <p:nvPr/>
          </p:nvSpPr>
          <p:spPr>
            <a:xfrm>
              <a:off x="37997" y="16049"/>
              <a:ext cx="928123" cy="866635"/>
            </a:xfrm>
            <a:custGeom>
              <a:avLst/>
              <a:gdLst/>
              <a:ahLst/>
              <a:cxnLst/>
              <a:rect l="l" t="t" r="r" b="b"/>
              <a:pathLst>
                <a:path w="928123" h="866635">
                  <a:moveTo>
                    <a:pt x="0" y="0"/>
                  </a:moveTo>
                  <a:lnTo>
                    <a:pt x="928123" y="0"/>
                  </a:lnTo>
                  <a:lnTo>
                    <a:pt x="928123" y="866635"/>
                  </a:lnTo>
                  <a:lnTo>
                    <a:pt x="0" y="866635"/>
                  </a:lnTo>
                  <a:lnTo>
                    <a:pt x="0" y="0"/>
                  </a:lnTo>
                  <a:close/>
                </a:path>
              </a:pathLst>
            </a:custGeom>
            <a:blipFill>
              <a:blip r:embed="rId4">
                <a:alphaModFix amt="0"/>
              </a:blip>
              <a:stretch>
                <a:fillRect/>
              </a:stretch>
            </a:blipFill>
          </p:spPr>
        </p:sp>
        <p:sp>
          <p:nvSpPr>
            <p:cNvPr id="9" name="Freeform 9"/>
            <p:cNvSpPr/>
            <p:nvPr/>
          </p:nvSpPr>
          <p:spPr>
            <a:xfrm>
              <a:off x="54046" y="32098"/>
              <a:ext cx="926882" cy="866635"/>
            </a:xfrm>
            <a:custGeom>
              <a:avLst/>
              <a:gdLst/>
              <a:ahLst/>
              <a:cxnLst/>
              <a:rect l="l" t="t" r="r" b="b"/>
              <a:pathLst>
                <a:path w="926882" h="866635">
                  <a:moveTo>
                    <a:pt x="0" y="0"/>
                  </a:moveTo>
                  <a:lnTo>
                    <a:pt x="926882" y="0"/>
                  </a:lnTo>
                  <a:lnTo>
                    <a:pt x="926882" y="866635"/>
                  </a:lnTo>
                  <a:lnTo>
                    <a:pt x="0" y="866635"/>
                  </a:lnTo>
                  <a:lnTo>
                    <a:pt x="0" y="0"/>
                  </a:lnTo>
                  <a:close/>
                </a:path>
              </a:pathLst>
            </a:custGeom>
            <a:blipFill>
              <a:blip r:embed="rId5">
                <a:alphaModFix amt="0"/>
              </a:blip>
              <a:stretch>
                <a:fillRect/>
              </a:stretch>
            </a:blipFill>
          </p:spPr>
        </p:sp>
        <p:sp>
          <p:nvSpPr>
            <p:cNvPr id="10" name="Freeform 10"/>
            <p:cNvSpPr/>
            <p:nvPr/>
          </p:nvSpPr>
          <p:spPr>
            <a:xfrm>
              <a:off x="0" y="0"/>
              <a:ext cx="968307" cy="866635"/>
            </a:xfrm>
            <a:custGeom>
              <a:avLst/>
              <a:gdLst/>
              <a:ahLst/>
              <a:cxnLst/>
              <a:rect l="l" t="t" r="r" b="b"/>
              <a:pathLst>
                <a:path w="968307" h="866635">
                  <a:moveTo>
                    <a:pt x="0" y="0"/>
                  </a:moveTo>
                  <a:lnTo>
                    <a:pt x="968307" y="0"/>
                  </a:lnTo>
                  <a:lnTo>
                    <a:pt x="968307" y="866635"/>
                  </a:lnTo>
                  <a:lnTo>
                    <a:pt x="0" y="866635"/>
                  </a:lnTo>
                  <a:lnTo>
                    <a:pt x="0" y="0"/>
                  </a:lnTo>
                  <a:close/>
                </a:path>
              </a:pathLst>
            </a:custGeom>
            <a:blipFill>
              <a:blip r:embed="rId6">
                <a:alphaModFix amt="0"/>
              </a:blip>
              <a:stretch>
                <a:fillRect/>
              </a:stretch>
            </a:blipFill>
          </p:spPr>
        </p:sp>
      </p:grpSp>
      <p:grpSp>
        <p:nvGrpSpPr>
          <p:cNvPr id="11" name="Group 11"/>
          <p:cNvGrpSpPr/>
          <p:nvPr/>
        </p:nvGrpSpPr>
        <p:grpSpPr>
          <a:xfrm>
            <a:off x="1028700" y="672984"/>
            <a:ext cx="7343021" cy="4470516"/>
            <a:chOff x="0" y="0"/>
            <a:chExt cx="9790695" cy="5960688"/>
          </a:xfrm>
        </p:grpSpPr>
        <p:pic>
          <p:nvPicPr>
            <p:cNvPr id="12" name="Picture 12"/>
            <p:cNvPicPr>
              <a:picLocks noChangeAspect="1"/>
            </p:cNvPicPr>
            <p:nvPr/>
          </p:nvPicPr>
          <p:blipFill>
            <a:blip r:embed="rId7"/>
            <a:srcRect t="10811" b="7703"/>
            <a:stretch>
              <a:fillRect/>
            </a:stretch>
          </p:blipFill>
          <p:spPr>
            <a:xfrm>
              <a:off x="0" y="0"/>
              <a:ext cx="9790695" cy="5960688"/>
            </a:xfrm>
            <a:prstGeom prst="rect">
              <a:avLst/>
            </a:prstGeom>
          </p:spPr>
        </p:pic>
      </p:grpSp>
      <p:sp>
        <p:nvSpPr>
          <p:cNvPr id="13" name="Freeform 13"/>
          <p:cNvSpPr/>
          <p:nvPr/>
        </p:nvSpPr>
        <p:spPr>
          <a:xfrm>
            <a:off x="8371721" y="7768597"/>
            <a:ext cx="1247528" cy="542675"/>
          </a:xfrm>
          <a:custGeom>
            <a:avLst/>
            <a:gdLst/>
            <a:ahLst/>
            <a:cxnLst/>
            <a:rect l="l" t="t" r="r" b="b"/>
            <a:pathLst>
              <a:path w="1247528" h="542675">
                <a:moveTo>
                  <a:pt x="0" y="0"/>
                </a:moveTo>
                <a:lnTo>
                  <a:pt x="1247528" y="0"/>
                </a:lnTo>
                <a:lnTo>
                  <a:pt x="1247528" y="542675"/>
                </a:lnTo>
                <a:lnTo>
                  <a:pt x="0" y="542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499604" y="9833549"/>
            <a:ext cx="19491312" cy="944884"/>
            <a:chOff x="0" y="0"/>
            <a:chExt cx="5133514" cy="248858"/>
          </a:xfrm>
        </p:grpSpPr>
        <p:sp>
          <p:nvSpPr>
            <p:cNvPr id="15" name="Freeform 15"/>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001E61"/>
            </a:solidFill>
          </p:spPr>
        </p:sp>
        <p:sp>
          <p:nvSpPr>
            <p:cNvPr id="16" name="TextBox 16"/>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flipH="1">
            <a:off x="8817220" y="2341472"/>
            <a:ext cx="1247528" cy="542675"/>
          </a:xfrm>
          <a:custGeom>
            <a:avLst/>
            <a:gdLst/>
            <a:ahLst/>
            <a:cxnLst/>
            <a:rect l="l" t="t" r="r" b="b"/>
            <a:pathLst>
              <a:path w="1247528" h="542675">
                <a:moveTo>
                  <a:pt x="1247527" y="0"/>
                </a:moveTo>
                <a:lnTo>
                  <a:pt x="0" y="0"/>
                </a:lnTo>
                <a:lnTo>
                  <a:pt x="0" y="542675"/>
                </a:lnTo>
                <a:lnTo>
                  <a:pt x="1247527" y="542675"/>
                </a:lnTo>
                <a:lnTo>
                  <a:pt x="124752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8817220" y="1558732"/>
            <a:ext cx="6526371" cy="620565"/>
          </a:xfrm>
          <a:prstGeom prst="rect">
            <a:avLst/>
          </a:prstGeom>
        </p:spPr>
        <p:txBody>
          <a:bodyPr lIns="0" tIns="0" rIns="0" bIns="0" rtlCol="0" anchor="t">
            <a:spAutoFit/>
          </a:bodyPr>
          <a:lstStyle/>
          <a:p>
            <a:pPr algn="l">
              <a:lnSpc>
                <a:spcPts val="5170"/>
              </a:lnSpc>
            </a:pPr>
            <a:r>
              <a:rPr lang="en-US" sz="3693" b="1" spc="-203">
                <a:solidFill>
                  <a:srgbClr val="001E61"/>
                </a:solidFill>
                <a:latin typeface="Open Sans 2 Bold"/>
                <a:ea typeface="Open Sans 2 Bold"/>
                <a:cs typeface="Open Sans 2 Bold"/>
                <a:sym typeface="Open Sans 2 Bold"/>
              </a:rPr>
              <a:t>Turrets and Bushings Installed</a:t>
            </a:r>
          </a:p>
        </p:txBody>
      </p:sp>
      <p:sp>
        <p:nvSpPr>
          <p:cNvPr id="19" name="TextBox 19"/>
          <p:cNvSpPr txBox="1"/>
          <p:nvPr/>
        </p:nvSpPr>
        <p:spPr>
          <a:xfrm>
            <a:off x="4700210" y="7148032"/>
            <a:ext cx="4919038" cy="620565"/>
          </a:xfrm>
          <a:prstGeom prst="rect">
            <a:avLst/>
          </a:prstGeom>
        </p:spPr>
        <p:txBody>
          <a:bodyPr lIns="0" tIns="0" rIns="0" bIns="0" rtlCol="0" anchor="t">
            <a:spAutoFit/>
          </a:bodyPr>
          <a:lstStyle/>
          <a:p>
            <a:pPr algn="r">
              <a:lnSpc>
                <a:spcPts val="5170"/>
              </a:lnSpc>
            </a:pPr>
            <a:r>
              <a:rPr lang="en-US" sz="3693" b="1" spc="-203">
                <a:solidFill>
                  <a:srgbClr val="001E61"/>
                </a:solidFill>
                <a:latin typeface="Open Sans 2 Bold"/>
                <a:ea typeface="Open Sans 2 Bold"/>
                <a:cs typeface="Open Sans 2 Bold"/>
                <a:sym typeface="Open Sans 2 Bold"/>
              </a:rPr>
              <a:t>X1 Internal Connection</a:t>
            </a:r>
          </a:p>
        </p:txBody>
      </p:sp>
      <p:grpSp>
        <p:nvGrpSpPr>
          <p:cNvPr id="20" name="Group 20"/>
          <p:cNvGrpSpPr/>
          <p:nvPr/>
        </p:nvGrpSpPr>
        <p:grpSpPr>
          <a:xfrm>
            <a:off x="9916279" y="5143500"/>
            <a:ext cx="3608250" cy="4470516"/>
            <a:chOff x="0" y="0"/>
            <a:chExt cx="4811000" cy="5960688"/>
          </a:xfrm>
        </p:grpSpPr>
        <p:pic>
          <p:nvPicPr>
            <p:cNvPr id="21" name="Picture 21"/>
            <p:cNvPicPr>
              <a:picLocks noChangeAspect="1"/>
            </p:cNvPicPr>
            <p:nvPr/>
          </p:nvPicPr>
          <p:blipFill>
            <a:blip r:embed="rId10"/>
            <a:srcRect t="3538" b="3538"/>
            <a:stretch>
              <a:fillRect/>
            </a:stretch>
          </p:blipFill>
          <p:spPr>
            <a:xfrm>
              <a:off x="0" y="0"/>
              <a:ext cx="4811000" cy="5960688"/>
            </a:xfrm>
            <a:prstGeom prst="rect">
              <a:avLst/>
            </a:prstGeom>
          </p:spPr>
        </p:pic>
      </p:grpSp>
      <p:grpSp>
        <p:nvGrpSpPr>
          <p:cNvPr id="22" name="Group 22"/>
          <p:cNvGrpSpPr/>
          <p:nvPr/>
        </p:nvGrpSpPr>
        <p:grpSpPr>
          <a:xfrm>
            <a:off x="13755477" y="5143500"/>
            <a:ext cx="3608250" cy="4470516"/>
            <a:chOff x="0" y="0"/>
            <a:chExt cx="4811000" cy="5960688"/>
          </a:xfrm>
        </p:grpSpPr>
        <p:pic>
          <p:nvPicPr>
            <p:cNvPr id="23" name="Picture 23"/>
            <p:cNvPicPr>
              <a:picLocks noChangeAspect="1"/>
            </p:cNvPicPr>
            <p:nvPr/>
          </p:nvPicPr>
          <p:blipFill>
            <a:blip r:embed="rId11"/>
            <a:srcRect t="3538" b="3538"/>
            <a:stretch>
              <a:fillRect/>
            </a:stretch>
          </p:blipFill>
          <p:spPr>
            <a:xfrm>
              <a:off x="0" y="0"/>
              <a:ext cx="4811000" cy="5960688"/>
            </a:xfrm>
            <a:prstGeom prst="rect">
              <a:avLst/>
            </a:prstGeom>
          </p:spPr>
        </p:pic>
      </p:grpSp>
      <p:grpSp>
        <p:nvGrpSpPr>
          <p:cNvPr id="24" name="Group 24"/>
          <p:cNvGrpSpPr/>
          <p:nvPr/>
        </p:nvGrpSpPr>
        <p:grpSpPr>
          <a:xfrm>
            <a:off x="4980198" y="4274797"/>
            <a:ext cx="8327604" cy="1457325"/>
            <a:chOff x="0" y="0"/>
            <a:chExt cx="11103472" cy="1943100"/>
          </a:xfrm>
        </p:grpSpPr>
        <p:sp>
          <p:nvSpPr>
            <p:cNvPr id="25" name="TextBox 25"/>
            <p:cNvSpPr txBox="1"/>
            <p:nvPr/>
          </p:nvSpPr>
          <p:spPr>
            <a:xfrm>
              <a:off x="128001" y="0"/>
              <a:ext cx="10975471" cy="1308100"/>
            </a:xfrm>
            <a:prstGeom prst="rect">
              <a:avLst/>
            </a:prstGeom>
          </p:spPr>
          <p:txBody>
            <a:bodyPr lIns="0" tIns="0" rIns="0" bIns="0" rtlCol="0" anchor="t">
              <a:spAutoFit/>
            </a:bodyPr>
            <a:lstStyle/>
            <a:p>
              <a:pPr algn="ctr">
                <a:lnSpc>
                  <a:spcPts val="7764"/>
                </a:lnSpc>
              </a:pPr>
              <a:r>
                <a:rPr lang="en-US" sz="6470" b="1" spc="-355">
                  <a:solidFill>
                    <a:srgbClr val="001E61">
                      <a:alpha val="29804"/>
                    </a:srgbClr>
                  </a:solidFill>
                  <a:latin typeface="Open Sans 2 Bold"/>
                  <a:ea typeface="Open Sans 2 Bold"/>
                  <a:cs typeface="Open Sans 2 Bold"/>
                  <a:sym typeface="Open Sans 2 Bold"/>
                </a:rPr>
                <a:t>2 x 240 kV Installation</a:t>
              </a:r>
            </a:p>
          </p:txBody>
        </p:sp>
        <p:sp>
          <p:nvSpPr>
            <p:cNvPr id="26" name="TextBox 26"/>
            <p:cNvSpPr txBox="1"/>
            <p:nvPr/>
          </p:nvSpPr>
          <p:spPr>
            <a:xfrm>
              <a:off x="0" y="1028700"/>
              <a:ext cx="10975471" cy="914400"/>
            </a:xfrm>
            <a:prstGeom prst="rect">
              <a:avLst/>
            </a:prstGeom>
          </p:spPr>
          <p:txBody>
            <a:bodyPr lIns="0" tIns="0" rIns="0" bIns="0" rtlCol="0" anchor="t">
              <a:spAutoFit/>
            </a:bodyPr>
            <a:lstStyle/>
            <a:p>
              <a:pPr algn="ctr">
                <a:lnSpc>
                  <a:spcPts val="5999"/>
                </a:lnSpc>
              </a:pPr>
              <a:r>
                <a:rPr lang="en-US" sz="3999" b="1" i="1" spc="-219">
                  <a:solidFill>
                    <a:srgbClr val="001E61">
                      <a:alpha val="29804"/>
                    </a:srgbClr>
                  </a:solidFill>
                  <a:latin typeface="Open Sans 2 Bold Italics"/>
                  <a:ea typeface="Open Sans 2 Bold Italics"/>
                  <a:cs typeface="Open Sans 2 Bold Italics"/>
                  <a:sym typeface="Open Sans 2 Bold Italics"/>
                </a:rPr>
                <a:t>Wind Farm Project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7932" y="-228830"/>
            <a:ext cx="19496469" cy="11650874"/>
            <a:chOff x="0" y="0"/>
            <a:chExt cx="5134873" cy="3068543"/>
          </a:xfrm>
        </p:grpSpPr>
        <p:sp>
          <p:nvSpPr>
            <p:cNvPr id="3" name="Freeform 3"/>
            <p:cNvSpPr/>
            <p:nvPr/>
          </p:nvSpPr>
          <p:spPr>
            <a:xfrm>
              <a:off x="0" y="0"/>
              <a:ext cx="5134873" cy="3068543"/>
            </a:xfrm>
            <a:custGeom>
              <a:avLst/>
              <a:gdLst/>
              <a:ahLst/>
              <a:cxnLst/>
              <a:rect l="l" t="t" r="r" b="b"/>
              <a:pathLst>
                <a:path w="5134873" h="3068543">
                  <a:moveTo>
                    <a:pt x="0" y="0"/>
                  </a:moveTo>
                  <a:lnTo>
                    <a:pt x="5134873" y="0"/>
                  </a:lnTo>
                  <a:lnTo>
                    <a:pt x="5134873" y="3068543"/>
                  </a:lnTo>
                  <a:lnTo>
                    <a:pt x="0" y="3068543"/>
                  </a:lnTo>
                  <a:close/>
                </a:path>
              </a:pathLst>
            </a:custGeom>
            <a:solidFill>
              <a:srgbClr val="001E61"/>
            </a:solidFill>
          </p:spPr>
        </p:sp>
        <p:sp>
          <p:nvSpPr>
            <p:cNvPr id="4" name="TextBox 4"/>
            <p:cNvSpPr txBox="1"/>
            <p:nvPr/>
          </p:nvSpPr>
          <p:spPr>
            <a:xfrm>
              <a:off x="0" y="-38100"/>
              <a:ext cx="5134873" cy="31066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87932" y="-325288"/>
            <a:ext cx="19143780" cy="12762520"/>
          </a:xfrm>
          <a:custGeom>
            <a:avLst/>
            <a:gdLst/>
            <a:ahLst/>
            <a:cxnLst/>
            <a:rect l="l" t="t" r="r" b="b"/>
            <a:pathLst>
              <a:path w="19143780" h="12762520">
                <a:moveTo>
                  <a:pt x="0" y="0"/>
                </a:moveTo>
                <a:lnTo>
                  <a:pt x="19143780" y="0"/>
                </a:lnTo>
                <a:lnTo>
                  <a:pt x="19143780" y="12762520"/>
                </a:lnTo>
                <a:lnTo>
                  <a:pt x="0" y="12762520"/>
                </a:lnTo>
                <a:lnTo>
                  <a:pt x="0" y="0"/>
                </a:lnTo>
                <a:close/>
              </a:path>
            </a:pathLst>
          </a:custGeom>
          <a:blipFill>
            <a:blip r:embed="rId2">
              <a:alphaModFix amt="14000"/>
            </a:blip>
            <a:stretch>
              <a:fillRect/>
            </a:stretch>
          </a:blipFill>
        </p:spPr>
      </p:sp>
      <p:grpSp>
        <p:nvGrpSpPr>
          <p:cNvPr id="6" name="Group 6"/>
          <p:cNvGrpSpPr/>
          <p:nvPr/>
        </p:nvGrpSpPr>
        <p:grpSpPr>
          <a:xfrm>
            <a:off x="17920152" y="9949975"/>
            <a:ext cx="735696" cy="674049"/>
            <a:chOff x="0" y="0"/>
            <a:chExt cx="980928" cy="898733"/>
          </a:xfrm>
        </p:grpSpPr>
        <p:sp>
          <p:nvSpPr>
            <p:cNvPr id="7" name="Freeform 7"/>
            <p:cNvSpPr/>
            <p:nvPr/>
          </p:nvSpPr>
          <p:spPr>
            <a:xfrm>
              <a:off x="21948" y="0"/>
              <a:ext cx="924411" cy="866635"/>
            </a:xfrm>
            <a:custGeom>
              <a:avLst/>
              <a:gdLst/>
              <a:ahLst/>
              <a:cxnLst/>
              <a:rect l="l" t="t" r="r" b="b"/>
              <a:pathLst>
                <a:path w="924411" h="866635">
                  <a:moveTo>
                    <a:pt x="0" y="0"/>
                  </a:moveTo>
                  <a:lnTo>
                    <a:pt x="924411" y="0"/>
                  </a:lnTo>
                  <a:lnTo>
                    <a:pt x="924411" y="866635"/>
                  </a:lnTo>
                  <a:lnTo>
                    <a:pt x="0" y="866635"/>
                  </a:lnTo>
                  <a:lnTo>
                    <a:pt x="0" y="0"/>
                  </a:lnTo>
                  <a:close/>
                </a:path>
              </a:pathLst>
            </a:custGeom>
            <a:blipFill>
              <a:blip r:embed="rId3">
                <a:alphaModFix amt="0"/>
              </a:blip>
              <a:stretch>
                <a:fillRect/>
              </a:stretch>
            </a:blipFill>
          </p:spPr>
        </p:sp>
        <p:sp>
          <p:nvSpPr>
            <p:cNvPr id="8" name="Freeform 8"/>
            <p:cNvSpPr/>
            <p:nvPr/>
          </p:nvSpPr>
          <p:spPr>
            <a:xfrm>
              <a:off x="37997" y="16049"/>
              <a:ext cx="928123" cy="866635"/>
            </a:xfrm>
            <a:custGeom>
              <a:avLst/>
              <a:gdLst/>
              <a:ahLst/>
              <a:cxnLst/>
              <a:rect l="l" t="t" r="r" b="b"/>
              <a:pathLst>
                <a:path w="928123" h="866635">
                  <a:moveTo>
                    <a:pt x="0" y="0"/>
                  </a:moveTo>
                  <a:lnTo>
                    <a:pt x="928123" y="0"/>
                  </a:lnTo>
                  <a:lnTo>
                    <a:pt x="928123" y="866635"/>
                  </a:lnTo>
                  <a:lnTo>
                    <a:pt x="0" y="866635"/>
                  </a:lnTo>
                  <a:lnTo>
                    <a:pt x="0" y="0"/>
                  </a:lnTo>
                  <a:close/>
                </a:path>
              </a:pathLst>
            </a:custGeom>
            <a:blipFill>
              <a:blip r:embed="rId4">
                <a:alphaModFix amt="0"/>
              </a:blip>
              <a:stretch>
                <a:fillRect/>
              </a:stretch>
            </a:blipFill>
          </p:spPr>
        </p:sp>
        <p:sp>
          <p:nvSpPr>
            <p:cNvPr id="9" name="Freeform 9"/>
            <p:cNvSpPr/>
            <p:nvPr/>
          </p:nvSpPr>
          <p:spPr>
            <a:xfrm>
              <a:off x="54046" y="32098"/>
              <a:ext cx="926882" cy="866635"/>
            </a:xfrm>
            <a:custGeom>
              <a:avLst/>
              <a:gdLst/>
              <a:ahLst/>
              <a:cxnLst/>
              <a:rect l="l" t="t" r="r" b="b"/>
              <a:pathLst>
                <a:path w="926882" h="866635">
                  <a:moveTo>
                    <a:pt x="0" y="0"/>
                  </a:moveTo>
                  <a:lnTo>
                    <a:pt x="926882" y="0"/>
                  </a:lnTo>
                  <a:lnTo>
                    <a:pt x="926882" y="866635"/>
                  </a:lnTo>
                  <a:lnTo>
                    <a:pt x="0" y="866635"/>
                  </a:lnTo>
                  <a:lnTo>
                    <a:pt x="0" y="0"/>
                  </a:lnTo>
                  <a:close/>
                </a:path>
              </a:pathLst>
            </a:custGeom>
            <a:blipFill>
              <a:blip r:embed="rId5">
                <a:alphaModFix amt="0"/>
              </a:blip>
              <a:stretch>
                <a:fillRect/>
              </a:stretch>
            </a:blipFill>
          </p:spPr>
        </p:sp>
        <p:sp>
          <p:nvSpPr>
            <p:cNvPr id="10" name="Freeform 10"/>
            <p:cNvSpPr/>
            <p:nvPr/>
          </p:nvSpPr>
          <p:spPr>
            <a:xfrm>
              <a:off x="0" y="0"/>
              <a:ext cx="968307" cy="866635"/>
            </a:xfrm>
            <a:custGeom>
              <a:avLst/>
              <a:gdLst/>
              <a:ahLst/>
              <a:cxnLst/>
              <a:rect l="l" t="t" r="r" b="b"/>
              <a:pathLst>
                <a:path w="968307" h="866635">
                  <a:moveTo>
                    <a:pt x="0" y="0"/>
                  </a:moveTo>
                  <a:lnTo>
                    <a:pt x="968307" y="0"/>
                  </a:lnTo>
                  <a:lnTo>
                    <a:pt x="968307" y="866635"/>
                  </a:lnTo>
                  <a:lnTo>
                    <a:pt x="0" y="866635"/>
                  </a:lnTo>
                  <a:lnTo>
                    <a:pt x="0" y="0"/>
                  </a:lnTo>
                  <a:close/>
                </a:path>
              </a:pathLst>
            </a:custGeom>
            <a:blipFill>
              <a:blip r:embed="rId6">
                <a:alphaModFix amt="0"/>
              </a:blip>
              <a:stretch>
                <a:fillRect/>
              </a:stretch>
            </a:blipFill>
          </p:spPr>
        </p:sp>
      </p:grpSp>
      <p:grpSp>
        <p:nvGrpSpPr>
          <p:cNvPr id="11" name="Group 11"/>
          <p:cNvGrpSpPr/>
          <p:nvPr/>
        </p:nvGrpSpPr>
        <p:grpSpPr>
          <a:xfrm>
            <a:off x="1028700" y="5295900"/>
            <a:ext cx="6142871" cy="3689466"/>
            <a:chOff x="0" y="0"/>
            <a:chExt cx="8190495" cy="4919288"/>
          </a:xfrm>
        </p:grpSpPr>
        <p:pic>
          <p:nvPicPr>
            <p:cNvPr id="12" name="Picture 12"/>
            <p:cNvPicPr>
              <a:picLocks noChangeAspect="1"/>
            </p:cNvPicPr>
            <p:nvPr/>
          </p:nvPicPr>
          <p:blipFill>
            <a:blip r:embed="rId7"/>
            <a:srcRect l="5366" t="9207" b="14574"/>
            <a:stretch>
              <a:fillRect/>
            </a:stretch>
          </p:blipFill>
          <p:spPr>
            <a:xfrm>
              <a:off x="0" y="0"/>
              <a:ext cx="8190495" cy="4919288"/>
            </a:xfrm>
            <a:prstGeom prst="rect">
              <a:avLst/>
            </a:prstGeom>
          </p:spPr>
        </p:pic>
      </p:grpSp>
      <p:grpSp>
        <p:nvGrpSpPr>
          <p:cNvPr id="13" name="Group 13"/>
          <p:cNvGrpSpPr/>
          <p:nvPr/>
        </p:nvGrpSpPr>
        <p:grpSpPr>
          <a:xfrm>
            <a:off x="11116429" y="5295900"/>
            <a:ext cx="6142871" cy="3689466"/>
            <a:chOff x="0" y="0"/>
            <a:chExt cx="8190495" cy="4919288"/>
          </a:xfrm>
        </p:grpSpPr>
        <p:pic>
          <p:nvPicPr>
            <p:cNvPr id="14" name="Picture 14"/>
            <p:cNvPicPr>
              <a:picLocks noChangeAspect="1"/>
            </p:cNvPicPr>
            <p:nvPr/>
          </p:nvPicPr>
          <p:blipFill>
            <a:blip r:embed="rId8"/>
            <a:srcRect t="10010" b="10010"/>
            <a:stretch>
              <a:fillRect/>
            </a:stretch>
          </p:blipFill>
          <p:spPr>
            <a:xfrm>
              <a:off x="0" y="0"/>
              <a:ext cx="8190495" cy="4919288"/>
            </a:xfrm>
            <a:prstGeom prst="rect">
              <a:avLst/>
            </a:prstGeom>
          </p:spPr>
        </p:pic>
      </p:grpSp>
      <p:grpSp>
        <p:nvGrpSpPr>
          <p:cNvPr id="15" name="Group 15"/>
          <p:cNvGrpSpPr/>
          <p:nvPr/>
        </p:nvGrpSpPr>
        <p:grpSpPr>
          <a:xfrm>
            <a:off x="3106103" y="1283608"/>
            <a:ext cx="6139949" cy="3714750"/>
            <a:chOff x="0" y="0"/>
            <a:chExt cx="8186599" cy="4953000"/>
          </a:xfrm>
        </p:grpSpPr>
        <p:pic>
          <p:nvPicPr>
            <p:cNvPr id="16" name="Picture 16"/>
            <p:cNvPicPr>
              <a:picLocks noChangeAspect="1"/>
            </p:cNvPicPr>
            <p:nvPr/>
          </p:nvPicPr>
          <p:blipFill>
            <a:blip r:embed="rId9"/>
            <a:srcRect t="4904" b="14118"/>
            <a:stretch>
              <a:fillRect/>
            </a:stretch>
          </p:blipFill>
          <p:spPr>
            <a:xfrm>
              <a:off x="0" y="0"/>
              <a:ext cx="8186599" cy="4953000"/>
            </a:xfrm>
            <a:prstGeom prst="rect">
              <a:avLst/>
            </a:prstGeom>
          </p:spPr>
        </p:pic>
      </p:grpSp>
      <p:grpSp>
        <p:nvGrpSpPr>
          <p:cNvPr id="17" name="Group 17"/>
          <p:cNvGrpSpPr/>
          <p:nvPr/>
        </p:nvGrpSpPr>
        <p:grpSpPr>
          <a:xfrm>
            <a:off x="9401929" y="1283608"/>
            <a:ext cx="6254643" cy="3714750"/>
            <a:chOff x="0" y="0"/>
            <a:chExt cx="8339524" cy="4953000"/>
          </a:xfrm>
        </p:grpSpPr>
        <p:pic>
          <p:nvPicPr>
            <p:cNvPr id="18" name="Picture 18"/>
            <p:cNvPicPr>
              <a:picLocks noChangeAspect="1"/>
            </p:cNvPicPr>
            <p:nvPr/>
          </p:nvPicPr>
          <p:blipFill>
            <a:blip r:embed="rId10"/>
            <a:srcRect l="6650" t="17048" r="9373" b="16784"/>
            <a:stretch>
              <a:fillRect/>
            </a:stretch>
          </p:blipFill>
          <p:spPr>
            <a:xfrm>
              <a:off x="0" y="0"/>
              <a:ext cx="8339524" cy="4953000"/>
            </a:xfrm>
            <a:prstGeom prst="rect">
              <a:avLst/>
            </a:prstGeom>
          </p:spPr>
        </p:pic>
      </p:grpSp>
      <p:grpSp>
        <p:nvGrpSpPr>
          <p:cNvPr id="19" name="Group 19"/>
          <p:cNvGrpSpPr/>
          <p:nvPr/>
        </p:nvGrpSpPr>
        <p:grpSpPr>
          <a:xfrm>
            <a:off x="-499604" y="9833549"/>
            <a:ext cx="19491312" cy="944884"/>
            <a:chOff x="0" y="0"/>
            <a:chExt cx="5133514" cy="248858"/>
          </a:xfrm>
        </p:grpSpPr>
        <p:sp>
          <p:nvSpPr>
            <p:cNvPr id="20" name="Freeform 20"/>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E0B750"/>
            </a:solidFill>
          </p:spPr>
        </p:sp>
        <p:sp>
          <p:nvSpPr>
            <p:cNvPr id="21" name="TextBox 21"/>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1196044">
            <a:off x="10863486" y="976649"/>
            <a:ext cx="940419" cy="336200"/>
          </a:xfrm>
          <a:custGeom>
            <a:avLst/>
            <a:gdLst/>
            <a:ahLst/>
            <a:cxnLst/>
            <a:rect l="l" t="t" r="r" b="b"/>
            <a:pathLst>
              <a:path w="940419" h="336200">
                <a:moveTo>
                  <a:pt x="0" y="0"/>
                </a:moveTo>
                <a:lnTo>
                  <a:pt x="940419" y="0"/>
                </a:lnTo>
                <a:lnTo>
                  <a:pt x="940419" y="336200"/>
                </a:lnTo>
                <a:lnTo>
                  <a:pt x="0" y="336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215638" flipH="1">
            <a:off x="6712946" y="978837"/>
            <a:ext cx="940419" cy="336200"/>
          </a:xfrm>
          <a:custGeom>
            <a:avLst/>
            <a:gdLst/>
            <a:ahLst/>
            <a:cxnLst/>
            <a:rect l="l" t="t" r="r" b="b"/>
            <a:pathLst>
              <a:path w="940419" h="336200">
                <a:moveTo>
                  <a:pt x="940419" y="0"/>
                </a:moveTo>
                <a:lnTo>
                  <a:pt x="0" y="0"/>
                </a:lnTo>
                <a:lnTo>
                  <a:pt x="0" y="336200"/>
                </a:lnTo>
                <a:lnTo>
                  <a:pt x="940419" y="336200"/>
                </a:lnTo>
                <a:lnTo>
                  <a:pt x="94041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TextBox 24"/>
          <p:cNvSpPr txBox="1"/>
          <p:nvPr/>
        </p:nvSpPr>
        <p:spPr>
          <a:xfrm>
            <a:off x="7806309" y="769258"/>
            <a:ext cx="2907989" cy="514350"/>
          </a:xfrm>
          <a:prstGeom prst="rect">
            <a:avLst/>
          </a:prstGeom>
        </p:spPr>
        <p:txBody>
          <a:bodyPr lIns="0" tIns="0" rIns="0" bIns="0" rtlCol="0" anchor="t">
            <a:spAutoFit/>
          </a:bodyPr>
          <a:lstStyle/>
          <a:p>
            <a:pPr algn="ctr">
              <a:lnSpc>
                <a:spcPts val="4200"/>
              </a:lnSpc>
            </a:pPr>
            <a:r>
              <a:rPr lang="en-US" sz="3000" b="1" spc="-165">
                <a:solidFill>
                  <a:srgbClr val="EFE0B9"/>
                </a:solidFill>
                <a:latin typeface="Open Sans 2 Bold"/>
                <a:ea typeface="Open Sans 2 Bold"/>
                <a:cs typeface="Open Sans 2 Bold"/>
                <a:sym typeface="Open Sans 2 Bold"/>
              </a:rPr>
              <a:t>Turrets Installed</a:t>
            </a:r>
          </a:p>
        </p:txBody>
      </p:sp>
      <p:grpSp>
        <p:nvGrpSpPr>
          <p:cNvPr id="25" name="Group 25"/>
          <p:cNvGrpSpPr/>
          <p:nvPr/>
        </p:nvGrpSpPr>
        <p:grpSpPr>
          <a:xfrm>
            <a:off x="4980198" y="4274797"/>
            <a:ext cx="8327604" cy="1457325"/>
            <a:chOff x="0" y="0"/>
            <a:chExt cx="11103472" cy="1943100"/>
          </a:xfrm>
        </p:grpSpPr>
        <p:sp>
          <p:nvSpPr>
            <p:cNvPr id="26" name="TextBox 26"/>
            <p:cNvSpPr txBox="1"/>
            <p:nvPr/>
          </p:nvSpPr>
          <p:spPr>
            <a:xfrm>
              <a:off x="128001" y="0"/>
              <a:ext cx="10975471" cy="1308100"/>
            </a:xfrm>
            <a:prstGeom prst="rect">
              <a:avLst/>
            </a:prstGeom>
          </p:spPr>
          <p:txBody>
            <a:bodyPr lIns="0" tIns="0" rIns="0" bIns="0" rtlCol="0" anchor="t">
              <a:spAutoFit/>
            </a:bodyPr>
            <a:lstStyle/>
            <a:p>
              <a:pPr algn="ctr">
                <a:lnSpc>
                  <a:spcPts val="7764"/>
                </a:lnSpc>
              </a:pPr>
              <a:r>
                <a:rPr lang="en-US" sz="6470" b="1" spc="-355">
                  <a:solidFill>
                    <a:srgbClr val="E0B750">
                      <a:alpha val="29804"/>
                    </a:srgbClr>
                  </a:solidFill>
                  <a:latin typeface="Open Sans 2 Bold"/>
                  <a:ea typeface="Open Sans 2 Bold"/>
                  <a:cs typeface="Open Sans 2 Bold"/>
                  <a:sym typeface="Open Sans 2 Bold"/>
                </a:rPr>
                <a:t>2 x 240 kV Installation</a:t>
              </a:r>
            </a:p>
          </p:txBody>
        </p:sp>
        <p:sp>
          <p:nvSpPr>
            <p:cNvPr id="27" name="TextBox 27"/>
            <p:cNvSpPr txBox="1"/>
            <p:nvPr/>
          </p:nvSpPr>
          <p:spPr>
            <a:xfrm>
              <a:off x="0" y="1028700"/>
              <a:ext cx="10975471" cy="914400"/>
            </a:xfrm>
            <a:prstGeom prst="rect">
              <a:avLst/>
            </a:prstGeom>
          </p:spPr>
          <p:txBody>
            <a:bodyPr lIns="0" tIns="0" rIns="0" bIns="0" rtlCol="0" anchor="t">
              <a:spAutoFit/>
            </a:bodyPr>
            <a:lstStyle/>
            <a:p>
              <a:pPr algn="ctr">
                <a:lnSpc>
                  <a:spcPts val="5999"/>
                </a:lnSpc>
              </a:pPr>
              <a:r>
                <a:rPr lang="en-US" sz="3999" b="1" i="1" spc="-219">
                  <a:solidFill>
                    <a:srgbClr val="EFE0B9">
                      <a:alpha val="29804"/>
                    </a:srgbClr>
                  </a:solidFill>
                  <a:latin typeface="Open Sans 2 Bold Italics"/>
                  <a:ea typeface="Open Sans 2 Bold Italics"/>
                  <a:cs typeface="Open Sans 2 Bold Italics"/>
                  <a:sym typeface="Open Sans 2 Bold Italics"/>
                </a:rPr>
                <a:t>Wind Farm Project</a:t>
              </a:r>
            </a:p>
          </p:txBody>
        </p:sp>
      </p:grpSp>
      <p:sp>
        <p:nvSpPr>
          <p:cNvPr id="28" name="TextBox 28"/>
          <p:cNvSpPr txBox="1"/>
          <p:nvPr/>
        </p:nvSpPr>
        <p:spPr>
          <a:xfrm>
            <a:off x="1245966" y="8972550"/>
            <a:ext cx="5708339" cy="514350"/>
          </a:xfrm>
          <a:prstGeom prst="rect">
            <a:avLst/>
          </a:prstGeom>
        </p:spPr>
        <p:txBody>
          <a:bodyPr lIns="0" tIns="0" rIns="0" bIns="0" rtlCol="0" anchor="t">
            <a:spAutoFit/>
          </a:bodyPr>
          <a:lstStyle/>
          <a:p>
            <a:pPr algn="ctr">
              <a:lnSpc>
                <a:spcPts val="4200"/>
              </a:lnSpc>
            </a:pPr>
            <a:r>
              <a:rPr lang="en-US" sz="3000" b="1" spc="-165">
                <a:solidFill>
                  <a:srgbClr val="EFE0B9"/>
                </a:solidFill>
                <a:latin typeface="Open Sans 2 Bold"/>
                <a:ea typeface="Open Sans 2 Bold"/>
                <a:cs typeface="Open Sans 2 Bold"/>
                <a:sym typeface="Open Sans 2 Bold"/>
              </a:rPr>
              <a:t>Site Conditions / Parts Staged</a:t>
            </a:r>
          </a:p>
        </p:txBody>
      </p:sp>
      <p:sp>
        <p:nvSpPr>
          <p:cNvPr id="29" name="TextBox 29"/>
          <p:cNvSpPr txBox="1"/>
          <p:nvPr/>
        </p:nvSpPr>
        <p:spPr>
          <a:xfrm>
            <a:off x="11333695" y="8972550"/>
            <a:ext cx="5708339" cy="514350"/>
          </a:xfrm>
          <a:prstGeom prst="rect">
            <a:avLst/>
          </a:prstGeom>
        </p:spPr>
        <p:txBody>
          <a:bodyPr lIns="0" tIns="0" rIns="0" bIns="0" rtlCol="0" anchor="t">
            <a:spAutoFit/>
          </a:bodyPr>
          <a:lstStyle/>
          <a:p>
            <a:pPr algn="ctr">
              <a:lnSpc>
                <a:spcPts val="4200"/>
              </a:lnSpc>
            </a:pPr>
            <a:r>
              <a:rPr lang="en-US" sz="3000" b="1" spc="-165">
                <a:solidFill>
                  <a:srgbClr val="EFE0B9"/>
                </a:solidFill>
                <a:latin typeface="Open Sans 2 Bold"/>
                <a:ea typeface="Open Sans 2 Bold"/>
                <a:cs typeface="Open Sans 2 Bold"/>
                <a:sym typeface="Open Sans 2 Bold"/>
              </a:rPr>
              <a:t>VOP in position near T1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4276" y="-681937"/>
            <a:ext cx="19496469" cy="11650874"/>
            <a:chOff x="0" y="0"/>
            <a:chExt cx="5134873" cy="3068543"/>
          </a:xfrm>
        </p:grpSpPr>
        <p:sp>
          <p:nvSpPr>
            <p:cNvPr id="3" name="Freeform 3"/>
            <p:cNvSpPr/>
            <p:nvPr/>
          </p:nvSpPr>
          <p:spPr>
            <a:xfrm>
              <a:off x="0" y="0"/>
              <a:ext cx="5134873" cy="3068543"/>
            </a:xfrm>
            <a:custGeom>
              <a:avLst/>
              <a:gdLst/>
              <a:ahLst/>
              <a:cxnLst/>
              <a:rect l="l" t="t" r="r" b="b"/>
              <a:pathLst>
                <a:path w="5134873" h="3068543">
                  <a:moveTo>
                    <a:pt x="0" y="0"/>
                  </a:moveTo>
                  <a:lnTo>
                    <a:pt x="5134873" y="0"/>
                  </a:lnTo>
                  <a:lnTo>
                    <a:pt x="5134873" y="3068543"/>
                  </a:lnTo>
                  <a:lnTo>
                    <a:pt x="0" y="3068543"/>
                  </a:lnTo>
                  <a:close/>
                </a:path>
              </a:pathLst>
            </a:custGeom>
            <a:solidFill>
              <a:srgbClr val="E0B750"/>
            </a:solidFill>
          </p:spPr>
        </p:sp>
        <p:sp>
          <p:nvSpPr>
            <p:cNvPr id="4" name="TextBox 4"/>
            <p:cNvSpPr txBox="1"/>
            <p:nvPr/>
          </p:nvSpPr>
          <p:spPr>
            <a:xfrm>
              <a:off x="0" y="-38100"/>
              <a:ext cx="5134873" cy="31066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44868" y="-1014252"/>
            <a:ext cx="19543452" cy="12315503"/>
          </a:xfrm>
          <a:custGeom>
            <a:avLst/>
            <a:gdLst/>
            <a:ahLst/>
            <a:cxnLst/>
            <a:rect l="l" t="t" r="r" b="b"/>
            <a:pathLst>
              <a:path w="19543452" h="12315503">
                <a:moveTo>
                  <a:pt x="0" y="0"/>
                </a:moveTo>
                <a:lnTo>
                  <a:pt x="19543452" y="0"/>
                </a:lnTo>
                <a:lnTo>
                  <a:pt x="19543452" y="12315504"/>
                </a:lnTo>
                <a:lnTo>
                  <a:pt x="0" y="12315504"/>
                </a:lnTo>
                <a:lnTo>
                  <a:pt x="0" y="0"/>
                </a:lnTo>
                <a:close/>
              </a:path>
            </a:pathLst>
          </a:custGeom>
          <a:blipFill>
            <a:blip r:embed="rId2">
              <a:alphaModFix amt="14000"/>
            </a:blip>
            <a:stretch>
              <a:fillRect t="-2896" b="-2896"/>
            </a:stretch>
          </a:blipFill>
        </p:spPr>
      </p:sp>
      <p:grpSp>
        <p:nvGrpSpPr>
          <p:cNvPr id="6" name="Group 6"/>
          <p:cNvGrpSpPr/>
          <p:nvPr/>
        </p:nvGrpSpPr>
        <p:grpSpPr>
          <a:xfrm>
            <a:off x="17920152" y="9949975"/>
            <a:ext cx="735696" cy="674049"/>
            <a:chOff x="0" y="0"/>
            <a:chExt cx="980928" cy="898733"/>
          </a:xfrm>
        </p:grpSpPr>
        <p:sp>
          <p:nvSpPr>
            <p:cNvPr id="7" name="Freeform 7"/>
            <p:cNvSpPr/>
            <p:nvPr/>
          </p:nvSpPr>
          <p:spPr>
            <a:xfrm>
              <a:off x="21948" y="0"/>
              <a:ext cx="924411" cy="866635"/>
            </a:xfrm>
            <a:custGeom>
              <a:avLst/>
              <a:gdLst/>
              <a:ahLst/>
              <a:cxnLst/>
              <a:rect l="l" t="t" r="r" b="b"/>
              <a:pathLst>
                <a:path w="924411" h="866635">
                  <a:moveTo>
                    <a:pt x="0" y="0"/>
                  </a:moveTo>
                  <a:lnTo>
                    <a:pt x="924411" y="0"/>
                  </a:lnTo>
                  <a:lnTo>
                    <a:pt x="924411" y="866635"/>
                  </a:lnTo>
                  <a:lnTo>
                    <a:pt x="0" y="866635"/>
                  </a:lnTo>
                  <a:lnTo>
                    <a:pt x="0" y="0"/>
                  </a:lnTo>
                  <a:close/>
                </a:path>
              </a:pathLst>
            </a:custGeom>
            <a:blipFill>
              <a:blip r:embed="rId3">
                <a:alphaModFix amt="0"/>
              </a:blip>
              <a:stretch>
                <a:fillRect/>
              </a:stretch>
            </a:blipFill>
          </p:spPr>
        </p:sp>
        <p:sp>
          <p:nvSpPr>
            <p:cNvPr id="8" name="Freeform 8"/>
            <p:cNvSpPr/>
            <p:nvPr/>
          </p:nvSpPr>
          <p:spPr>
            <a:xfrm>
              <a:off x="37997" y="16049"/>
              <a:ext cx="928123" cy="866635"/>
            </a:xfrm>
            <a:custGeom>
              <a:avLst/>
              <a:gdLst/>
              <a:ahLst/>
              <a:cxnLst/>
              <a:rect l="l" t="t" r="r" b="b"/>
              <a:pathLst>
                <a:path w="928123" h="866635">
                  <a:moveTo>
                    <a:pt x="0" y="0"/>
                  </a:moveTo>
                  <a:lnTo>
                    <a:pt x="928123" y="0"/>
                  </a:lnTo>
                  <a:lnTo>
                    <a:pt x="928123" y="866635"/>
                  </a:lnTo>
                  <a:lnTo>
                    <a:pt x="0" y="866635"/>
                  </a:lnTo>
                  <a:lnTo>
                    <a:pt x="0" y="0"/>
                  </a:lnTo>
                  <a:close/>
                </a:path>
              </a:pathLst>
            </a:custGeom>
            <a:blipFill>
              <a:blip r:embed="rId4">
                <a:alphaModFix amt="0"/>
              </a:blip>
              <a:stretch>
                <a:fillRect/>
              </a:stretch>
            </a:blipFill>
          </p:spPr>
        </p:sp>
        <p:sp>
          <p:nvSpPr>
            <p:cNvPr id="9" name="Freeform 9"/>
            <p:cNvSpPr/>
            <p:nvPr/>
          </p:nvSpPr>
          <p:spPr>
            <a:xfrm>
              <a:off x="54046" y="32098"/>
              <a:ext cx="926882" cy="866635"/>
            </a:xfrm>
            <a:custGeom>
              <a:avLst/>
              <a:gdLst/>
              <a:ahLst/>
              <a:cxnLst/>
              <a:rect l="l" t="t" r="r" b="b"/>
              <a:pathLst>
                <a:path w="926882" h="866635">
                  <a:moveTo>
                    <a:pt x="0" y="0"/>
                  </a:moveTo>
                  <a:lnTo>
                    <a:pt x="926882" y="0"/>
                  </a:lnTo>
                  <a:lnTo>
                    <a:pt x="926882" y="866635"/>
                  </a:lnTo>
                  <a:lnTo>
                    <a:pt x="0" y="866635"/>
                  </a:lnTo>
                  <a:lnTo>
                    <a:pt x="0" y="0"/>
                  </a:lnTo>
                  <a:close/>
                </a:path>
              </a:pathLst>
            </a:custGeom>
            <a:blipFill>
              <a:blip r:embed="rId5">
                <a:alphaModFix amt="0"/>
              </a:blip>
              <a:stretch>
                <a:fillRect/>
              </a:stretch>
            </a:blipFill>
          </p:spPr>
        </p:sp>
        <p:sp>
          <p:nvSpPr>
            <p:cNvPr id="10" name="Freeform 10"/>
            <p:cNvSpPr/>
            <p:nvPr/>
          </p:nvSpPr>
          <p:spPr>
            <a:xfrm>
              <a:off x="0" y="0"/>
              <a:ext cx="968307" cy="866635"/>
            </a:xfrm>
            <a:custGeom>
              <a:avLst/>
              <a:gdLst/>
              <a:ahLst/>
              <a:cxnLst/>
              <a:rect l="l" t="t" r="r" b="b"/>
              <a:pathLst>
                <a:path w="968307" h="866635">
                  <a:moveTo>
                    <a:pt x="0" y="0"/>
                  </a:moveTo>
                  <a:lnTo>
                    <a:pt x="968307" y="0"/>
                  </a:lnTo>
                  <a:lnTo>
                    <a:pt x="968307" y="866635"/>
                  </a:lnTo>
                  <a:lnTo>
                    <a:pt x="0" y="866635"/>
                  </a:lnTo>
                  <a:lnTo>
                    <a:pt x="0" y="0"/>
                  </a:lnTo>
                  <a:close/>
                </a:path>
              </a:pathLst>
            </a:custGeom>
            <a:blipFill>
              <a:blip r:embed="rId6">
                <a:alphaModFix amt="0"/>
              </a:blip>
              <a:stretch>
                <a:fillRect/>
              </a:stretch>
            </a:blipFill>
          </p:spPr>
        </p:sp>
      </p:grpSp>
      <p:grpSp>
        <p:nvGrpSpPr>
          <p:cNvPr id="11" name="Group 11"/>
          <p:cNvGrpSpPr/>
          <p:nvPr/>
        </p:nvGrpSpPr>
        <p:grpSpPr>
          <a:xfrm>
            <a:off x="549632" y="2501079"/>
            <a:ext cx="4021007" cy="5486030"/>
            <a:chOff x="0" y="0"/>
            <a:chExt cx="5361342" cy="7314707"/>
          </a:xfrm>
        </p:grpSpPr>
        <p:pic>
          <p:nvPicPr>
            <p:cNvPr id="12" name="Picture 12"/>
            <p:cNvPicPr>
              <a:picLocks noChangeAspect="1"/>
            </p:cNvPicPr>
            <p:nvPr/>
          </p:nvPicPr>
          <p:blipFill>
            <a:blip r:embed="rId7"/>
            <a:srcRect l="24289" t="11189" r="26889"/>
            <a:stretch>
              <a:fillRect/>
            </a:stretch>
          </p:blipFill>
          <p:spPr>
            <a:xfrm>
              <a:off x="0" y="0"/>
              <a:ext cx="5361342" cy="7314707"/>
            </a:xfrm>
            <a:prstGeom prst="rect">
              <a:avLst/>
            </a:prstGeom>
          </p:spPr>
        </p:pic>
      </p:grpSp>
      <p:grpSp>
        <p:nvGrpSpPr>
          <p:cNvPr id="13" name="Group 13"/>
          <p:cNvGrpSpPr/>
          <p:nvPr/>
        </p:nvGrpSpPr>
        <p:grpSpPr>
          <a:xfrm>
            <a:off x="-499604" y="9833549"/>
            <a:ext cx="19491312" cy="944884"/>
            <a:chOff x="0" y="0"/>
            <a:chExt cx="5133514" cy="248858"/>
          </a:xfrm>
        </p:grpSpPr>
        <p:sp>
          <p:nvSpPr>
            <p:cNvPr id="14" name="Freeform 14"/>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001E61"/>
            </a:solidFill>
          </p:spPr>
        </p:sp>
        <p:sp>
          <p:nvSpPr>
            <p:cNvPr id="15" name="TextBox 15"/>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913538" y="2501079"/>
            <a:ext cx="3992972" cy="5486030"/>
            <a:chOff x="0" y="0"/>
            <a:chExt cx="5323962" cy="7314707"/>
          </a:xfrm>
        </p:grpSpPr>
        <p:pic>
          <p:nvPicPr>
            <p:cNvPr id="17" name="Picture 17"/>
            <p:cNvPicPr>
              <a:picLocks noChangeAspect="1"/>
            </p:cNvPicPr>
            <p:nvPr/>
          </p:nvPicPr>
          <p:blipFill>
            <a:blip r:embed="rId8"/>
            <a:srcRect l="22473" t="237" r="33657" b="19399"/>
            <a:stretch>
              <a:fillRect/>
            </a:stretch>
          </p:blipFill>
          <p:spPr>
            <a:xfrm>
              <a:off x="0" y="0"/>
              <a:ext cx="5323962" cy="7314707"/>
            </a:xfrm>
            <a:prstGeom prst="rect">
              <a:avLst/>
            </a:prstGeom>
          </p:spPr>
        </p:pic>
      </p:grpSp>
      <p:grpSp>
        <p:nvGrpSpPr>
          <p:cNvPr id="18" name="Group 18"/>
          <p:cNvGrpSpPr/>
          <p:nvPr/>
        </p:nvGrpSpPr>
        <p:grpSpPr>
          <a:xfrm>
            <a:off x="9249410" y="2501079"/>
            <a:ext cx="3992972" cy="5486030"/>
            <a:chOff x="0" y="0"/>
            <a:chExt cx="5323962" cy="7314707"/>
          </a:xfrm>
        </p:grpSpPr>
        <p:pic>
          <p:nvPicPr>
            <p:cNvPr id="19" name="Picture 19"/>
            <p:cNvPicPr>
              <a:picLocks noChangeAspect="1"/>
            </p:cNvPicPr>
            <p:nvPr/>
          </p:nvPicPr>
          <p:blipFill>
            <a:blip r:embed="rId9"/>
            <a:srcRect l="10176" r="5401" b="13008"/>
            <a:stretch>
              <a:fillRect/>
            </a:stretch>
          </p:blipFill>
          <p:spPr>
            <a:xfrm>
              <a:off x="0" y="0"/>
              <a:ext cx="5323962" cy="7314707"/>
            </a:xfrm>
            <a:prstGeom prst="rect">
              <a:avLst/>
            </a:prstGeom>
          </p:spPr>
        </p:pic>
      </p:grpSp>
      <p:grpSp>
        <p:nvGrpSpPr>
          <p:cNvPr id="20" name="Group 20"/>
          <p:cNvGrpSpPr/>
          <p:nvPr/>
        </p:nvGrpSpPr>
        <p:grpSpPr>
          <a:xfrm>
            <a:off x="3636861" y="461374"/>
            <a:ext cx="11579994" cy="1734611"/>
            <a:chOff x="0" y="0"/>
            <a:chExt cx="15439991" cy="2312815"/>
          </a:xfrm>
        </p:grpSpPr>
        <p:sp>
          <p:nvSpPr>
            <p:cNvPr id="21" name="TextBox 21"/>
            <p:cNvSpPr txBox="1"/>
            <p:nvPr/>
          </p:nvSpPr>
          <p:spPr>
            <a:xfrm>
              <a:off x="44886" y="-9525"/>
              <a:ext cx="15395105" cy="1655195"/>
            </a:xfrm>
            <a:prstGeom prst="rect">
              <a:avLst/>
            </a:prstGeom>
          </p:spPr>
          <p:txBody>
            <a:bodyPr lIns="0" tIns="0" rIns="0" bIns="0" rtlCol="0" anchor="t">
              <a:spAutoFit/>
            </a:bodyPr>
            <a:lstStyle/>
            <a:p>
              <a:pPr algn="ctr">
                <a:lnSpc>
                  <a:spcPts val="9768"/>
                </a:lnSpc>
              </a:pPr>
              <a:r>
                <a:rPr lang="en-US" sz="8140" b="1" spc="-447">
                  <a:solidFill>
                    <a:srgbClr val="001E61"/>
                  </a:solidFill>
                  <a:latin typeface="Open Sans 2 Bold"/>
                  <a:ea typeface="Open Sans 2 Bold"/>
                  <a:cs typeface="Open Sans 2 Bold"/>
                  <a:sym typeface="Open Sans 2 Bold"/>
                </a:rPr>
                <a:t>69 kV Installation</a:t>
              </a:r>
            </a:p>
          </p:txBody>
        </p:sp>
        <p:sp>
          <p:nvSpPr>
            <p:cNvPr id="22" name="TextBox 22"/>
            <p:cNvSpPr txBox="1"/>
            <p:nvPr/>
          </p:nvSpPr>
          <p:spPr>
            <a:xfrm>
              <a:off x="0" y="1153840"/>
              <a:ext cx="15395105" cy="1158975"/>
            </a:xfrm>
            <a:prstGeom prst="rect">
              <a:avLst/>
            </a:prstGeom>
          </p:spPr>
          <p:txBody>
            <a:bodyPr lIns="0" tIns="0" rIns="0" bIns="0" rtlCol="0" anchor="t">
              <a:spAutoFit/>
            </a:bodyPr>
            <a:lstStyle/>
            <a:p>
              <a:pPr algn="ctr">
                <a:lnSpc>
                  <a:spcPts val="7548"/>
                </a:lnSpc>
              </a:pPr>
              <a:r>
                <a:rPr lang="en-US" sz="5032" b="1" i="1" spc="-276">
                  <a:solidFill>
                    <a:srgbClr val="001E61">
                      <a:alpha val="84706"/>
                    </a:srgbClr>
                  </a:solidFill>
                  <a:latin typeface="Open Sans 2 Bold Italics"/>
                  <a:ea typeface="Open Sans 2 Bold Italics"/>
                  <a:cs typeface="Open Sans 2 Bold Italics"/>
                  <a:sym typeface="Open Sans 2 Bold Italics"/>
                </a:rPr>
                <a:t>Hawaii Solar Farm Project</a:t>
              </a:r>
            </a:p>
          </p:txBody>
        </p:sp>
      </p:grpSp>
      <p:sp>
        <p:nvSpPr>
          <p:cNvPr id="23" name="TextBox 23"/>
          <p:cNvSpPr txBox="1"/>
          <p:nvPr/>
        </p:nvSpPr>
        <p:spPr>
          <a:xfrm>
            <a:off x="974954" y="8229880"/>
            <a:ext cx="3170362" cy="860425"/>
          </a:xfrm>
          <a:prstGeom prst="rect">
            <a:avLst/>
          </a:prstGeom>
        </p:spPr>
        <p:txBody>
          <a:bodyPr lIns="0" tIns="0" rIns="0" bIns="0" rtlCol="0" anchor="t">
            <a:spAutoFit/>
          </a:bodyPr>
          <a:lstStyle/>
          <a:p>
            <a:pPr algn="ctr">
              <a:lnSpc>
                <a:spcPts val="3499"/>
              </a:lnSpc>
            </a:pPr>
            <a:r>
              <a:rPr lang="en-US" sz="2499" spc="-137">
                <a:solidFill>
                  <a:srgbClr val="001E61"/>
                </a:solidFill>
                <a:latin typeface="Open Sans 2"/>
                <a:ea typeface="Open Sans 2"/>
                <a:cs typeface="Open Sans 2"/>
                <a:sym typeface="Open Sans 2"/>
              </a:rPr>
              <a:t>Transformer reaches the site</a:t>
            </a:r>
          </a:p>
        </p:txBody>
      </p:sp>
      <p:sp>
        <p:nvSpPr>
          <p:cNvPr id="24" name="TextBox 24"/>
          <p:cNvSpPr txBox="1"/>
          <p:nvPr/>
        </p:nvSpPr>
        <p:spPr>
          <a:xfrm>
            <a:off x="5324843" y="8229880"/>
            <a:ext cx="3170362" cy="860425"/>
          </a:xfrm>
          <a:prstGeom prst="rect">
            <a:avLst/>
          </a:prstGeom>
        </p:spPr>
        <p:txBody>
          <a:bodyPr lIns="0" tIns="0" rIns="0" bIns="0" rtlCol="0" anchor="t">
            <a:spAutoFit/>
          </a:bodyPr>
          <a:lstStyle/>
          <a:p>
            <a:pPr algn="ctr">
              <a:lnSpc>
                <a:spcPts val="3499"/>
              </a:lnSpc>
            </a:pPr>
            <a:r>
              <a:rPr lang="en-US" sz="2499" spc="-137">
                <a:solidFill>
                  <a:srgbClr val="001E61"/>
                </a:solidFill>
                <a:latin typeface="Open Sans 2"/>
                <a:ea typeface="Open Sans 2"/>
                <a:cs typeface="Open Sans 2"/>
                <a:sym typeface="Open Sans 2"/>
              </a:rPr>
              <a:t>Transformer carefully placed on its pad</a:t>
            </a:r>
          </a:p>
        </p:txBody>
      </p:sp>
      <p:sp>
        <p:nvSpPr>
          <p:cNvPr id="25" name="TextBox 25"/>
          <p:cNvSpPr txBox="1"/>
          <p:nvPr/>
        </p:nvSpPr>
        <p:spPr>
          <a:xfrm>
            <a:off x="9660715" y="8229880"/>
            <a:ext cx="3170362" cy="1298575"/>
          </a:xfrm>
          <a:prstGeom prst="rect">
            <a:avLst/>
          </a:prstGeom>
        </p:spPr>
        <p:txBody>
          <a:bodyPr lIns="0" tIns="0" rIns="0" bIns="0" rtlCol="0" anchor="t">
            <a:spAutoFit/>
          </a:bodyPr>
          <a:lstStyle/>
          <a:p>
            <a:pPr algn="ctr">
              <a:lnSpc>
                <a:spcPts val="3499"/>
              </a:lnSpc>
            </a:pPr>
            <a:r>
              <a:rPr lang="en-US" sz="2499" spc="-137">
                <a:solidFill>
                  <a:srgbClr val="001E61"/>
                </a:solidFill>
                <a:latin typeface="Open Sans 2"/>
                <a:ea typeface="Open Sans 2"/>
                <a:cs typeface="Open Sans 2"/>
                <a:sym typeface="Open Sans 2"/>
              </a:rPr>
              <a:t>Piping, CT’s, and grounding tasks are completed</a:t>
            </a:r>
          </a:p>
        </p:txBody>
      </p:sp>
      <p:grpSp>
        <p:nvGrpSpPr>
          <p:cNvPr id="26" name="Group 26"/>
          <p:cNvGrpSpPr/>
          <p:nvPr/>
        </p:nvGrpSpPr>
        <p:grpSpPr>
          <a:xfrm>
            <a:off x="13585281" y="2501079"/>
            <a:ext cx="4033003" cy="5486030"/>
            <a:chOff x="0" y="0"/>
            <a:chExt cx="5377338" cy="7314707"/>
          </a:xfrm>
        </p:grpSpPr>
        <p:pic>
          <p:nvPicPr>
            <p:cNvPr id="27" name="Picture 27"/>
            <p:cNvPicPr>
              <a:picLocks noChangeAspect="1"/>
            </p:cNvPicPr>
            <p:nvPr/>
          </p:nvPicPr>
          <p:blipFill>
            <a:blip r:embed="rId10"/>
            <a:srcRect l="17694" r="27237"/>
            <a:stretch>
              <a:fillRect/>
            </a:stretch>
          </p:blipFill>
          <p:spPr>
            <a:xfrm>
              <a:off x="0" y="0"/>
              <a:ext cx="5377338" cy="7314707"/>
            </a:xfrm>
            <a:prstGeom prst="rect">
              <a:avLst/>
            </a:prstGeom>
          </p:spPr>
        </p:pic>
      </p:grpSp>
      <p:sp>
        <p:nvSpPr>
          <p:cNvPr id="28" name="TextBox 28"/>
          <p:cNvSpPr txBox="1"/>
          <p:nvPr/>
        </p:nvSpPr>
        <p:spPr>
          <a:xfrm>
            <a:off x="14016602" y="8229880"/>
            <a:ext cx="3170362" cy="422275"/>
          </a:xfrm>
          <a:prstGeom prst="rect">
            <a:avLst/>
          </a:prstGeom>
        </p:spPr>
        <p:txBody>
          <a:bodyPr lIns="0" tIns="0" rIns="0" bIns="0" rtlCol="0" anchor="t">
            <a:spAutoFit/>
          </a:bodyPr>
          <a:lstStyle/>
          <a:p>
            <a:pPr algn="ctr">
              <a:lnSpc>
                <a:spcPts val="3499"/>
              </a:lnSpc>
            </a:pPr>
            <a:r>
              <a:rPr lang="en-US" sz="2499" spc="-137">
                <a:solidFill>
                  <a:srgbClr val="001E61"/>
                </a:solidFill>
                <a:latin typeface="Open Sans 2"/>
                <a:ea typeface="Open Sans 2"/>
                <a:cs typeface="Open Sans 2"/>
                <a:sym typeface="Open Sans 2"/>
              </a:rPr>
              <a:t>Final view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7932" y="-228830"/>
            <a:ext cx="19496469" cy="11650874"/>
            <a:chOff x="0" y="0"/>
            <a:chExt cx="5134873" cy="3068543"/>
          </a:xfrm>
        </p:grpSpPr>
        <p:sp>
          <p:nvSpPr>
            <p:cNvPr id="3" name="Freeform 3"/>
            <p:cNvSpPr/>
            <p:nvPr/>
          </p:nvSpPr>
          <p:spPr>
            <a:xfrm>
              <a:off x="0" y="0"/>
              <a:ext cx="5134873" cy="3068543"/>
            </a:xfrm>
            <a:custGeom>
              <a:avLst/>
              <a:gdLst/>
              <a:ahLst/>
              <a:cxnLst/>
              <a:rect l="l" t="t" r="r" b="b"/>
              <a:pathLst>
                <a:path w="5134873" h="3068543">
                  <a:moveTo>
                    <a:pt x="0" y="0"/>
                  </a:moveTo>
                  <a:lnTo>
                    <a:pt x="5134873" y="0"/>
                  </a:lnTo>
                  <a:lnTo>
                    <a:pt x="5134873" y="3068543"/>
                  </a:lnTo>
                  <a:lnTo>
                    <a:pt x="0" y="3068543"/>
                  </a:lnTo>
                  <a:close/>
                </a:path>
              </a:pathLst>
            </a:custGeom>
            <a:solidFill>
              <a:srgbClr val="E0B750"/>
            </a:solidFill>
          </p:spPr>
        </p:sp>
        <p:sp>
          <p:nvSpPr>
            <p:cNvPr id="4" name="TextBox 4"/>
            <p:cNvSpPr txBox="1"/>
            <p:nvPr/>
          </p:nvSpPr>
          <p:spPr>
            <a:xfrm>
              <a:off x="0" y="-38100"/>
              <a:ext cx="5134873" cy="31066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87932" y="-325288"/>
            <a:ext cx="19143780" cy="12762520"/>
          </a:xfrm>
          <a:custGeom>
            <a:avLst/>
            <a:gdLst/>
            <a:ahLst/>
            <a:cxnLst/>
            <a:rect l="l" t="t" r="r" b="b"/>
            <a:pathLst>
              <a:path w="19143780" h="12762520">
                <a:moveTo>
                  <a:pt x="0" y="0"/>
                </a:moveTo>
                <a:lnTo>
                  <a:pt x="19143780" y="0"/>
                </a:lnTo>
                <a:lnTo>
                  <a:pt x="19143780" y="12762520"/>
                </a:lnTo>
                <a:lnTo>
                  <a:pt x="0" y="12762520"/>
                </a:lnTo>
                <a:lnTo>
                  <a:pt x="0" y="0"/>
                </a:lnTo>
                <a:close/>
              </a:path>
            </a:pathLst>
          </a:custGeom>
          <a:blipFill>
            <a:blip r:embed="rId2">
              <a:alphaModFix amt="14000"/>
            </a:blip>
            <a:stretch>
              <a:fillRect/>
            </a:stretch>
          </a:blipFill>
        </p:spPr>
      </p:sp>
      <p:grpSp>
        <p:nvGrpSpPr>
          <p:cNvPr id="6" name="Group 6"/>
          <p:cNvGrpSpPr/>
          <p:nvPr/>
        </p:nvGrpSpPr>
        <p:grpSpPr>
          <a:xfrm>
            <a:off x="687963" y="2500786"/>
            <a:ext cx="4033003" cy="5486030"/>
            <a:chOff x="0" y="0"/>
            <a:chExt cx="5377338" cy="7314707"/>
          </a:xfrm>
        </p:grpSpPr>
        <p:pic>
          <p:nvPicPr>
            <p:cNvPr id="7" name="Picture 7"/>
            <p:cNvPicPr>
              <a:picLocks noChangeAspect="1"/>
            </p:cNvPicPr>
            <p:nvPr/>
          </p:nvPicPr>
          <p:blipFill>
            <a:blip r:embed="rId3"/>
            <a:srcRect l="11012" t="10122" r="890"/>
            <a:stretch>
              <a:fillRect/>
            </a:stretch>
          </p:blipFill>
          <p:spPr>
            <a:xfrm>
              <a:off x="0" y="0"/>
              <a:ext cx="5377338" cy="7314707"/>
            </a:xfrm>
            <a:prstGeom prst="rect">
              <a:avLst/>
            </a:prstGeom>
          </p:spPr>
        </p:pic>
      </p:grpSp>
      <p:grpSp>
        <p:nvGrpSpPr>
          <p:cNvPr id="8" name="Group 8"/>
          <p:cNvGrpSpPr/>
          <p:nvPr/>
        </p:nvGrpSpPr>
        <p:grpSpPr>
          <a:xfrm>
            <a:off x="17920152" y="9949975"/>
            <a:ext cx="735696" cy="674049"/>
            <a:chOff x="0" y="0"/>
            <a:chExt cx="980928" cy="898733"/>
          </a:xfrm>
        </p:grpSpPr>
        <p:sp>
          <p:nvSpPr>
            <p:cNvPr id="9" name="Freeform 9"/>
            <p:cNvSpPr/>
            <p:nvPr/>
          </p:nvSpPr>
          <p:spPr>
            <a:xfrm>
              <a:off x="21948" y="0"/>
              <a:ext cx="924411" cy="866635"/>
            </a:xfrm>
            <a:custGeom>
              <a:avLst/>
              <a:gdLst/>
              <a:ahLst/>
              <a:cxnLst/>
              <a:rect l="l" t="t" r="r" b="b"/>
              <a:pathLst>
                <a:path w="924411" h="866635">
                  <a:moveTo>
                    <a:pt x="0" y="0"/>
                  </a:moveTo>
                  <a:lnTo>
                    <a:pt x="924411" y="0"/>
                  </a:lnTo>
                  <a:lnTo>
                    <a:pt x="924411" y="866635"/>
                  </a:lnTo>
                  <a:lnTo>
                    <a:pt x="0" y="866635"/>
                  </a:lnTo>
                  <a:lnTo>
                    <a:pt x="0" y="0"/>
                  </a:lnTo>
                  <a:close/>
                </a:path>
              </a:pathLst>
            </a:custGeom>
            <a:blipFill>
              <a:blip r:embed="rId4">
                <a:alphaModFix amt="0"/>
              </a:blip>
              <a:stretch>
                <a:fillRect/>
              </a:stretch>
            </a:blipFill>
          </p:spPr>
        </p:sp>
        <p:sp>
          <p:nvSpPr>
            <p:cNvPr id="10" name="Freeform 10"/>
            <p:cNvSpPr/>
            <p:nvPr/>
          </p:nvSpPr>
          <p:spPr>
            <a:xfrm>
              <a:off x="37997" y="16049"/>
              <a:ext cx="928123" cy="866635"/>
            </a:xfrm>
            <a:custGeom>
              <a:avLst/>
              <a:gdLst/>
              <a:ahLst/>
              <a:cxnLst/>
              <a:rect l="l" t="t" r="r" b="b"/>
              <a:pathLst>
                <a:path w="928123" h="866635">
                  <a:moveTo>
                    <a:pt x="0" y="0"/>
                  </a:moveTo>
                  <a:lnTo>
                    <a:pt x="928123" y="0"/>
                  </a:lnTo>
                  <a:lnTo>
                    <a:pt x="928123" y="866635"/>
                  </a:lnTo>
                  <a:lnTo>
                    <a:pt x="0" y="866635"/>
                  </a:lnTo>
                  <a:lnTo>
                    <a:pt x="0" y="0"/>
                  </a:lnTo>
                  <a:close/>
                </a:path>
              </a:pathLst>
            </a:custGeom>
            <a:blipFill>
              <a:blip r:embed="rId5">
                <a:alphaModFix amt="0"/>
              </a:blip>
              <a:stretch>
                <a:fillRect/>
              </a:stretch>
            </a:blipFill>
          </p:spPr>
        </p:sp>
        <p:sp>
          <p:nvSpPr>
            <p:cNvPr id="11" name="Freeform 11"/>
            <p:cNvSpPr/>
            <p:nvPr/>
          </p:nvSpPr>
          <p:spPr>
            <a:xfrm>
              <a:off x="54046" y="32098"/>
              <a:ext cx="926882" cy="866635"/>
            </a:xfrm>
            <a:custGeom>
              <a:avLst/>
              <a:gdLst/>
              <a:ahLst/>
              <a:cxnLst/>
              <a:rect l="l" t="t" r="r" b="b"/>
              <a:pathLst>
                <a:path w="926882" h="866635">
                  <a:moveTo>
                    <a:pt x="0" y="0"/>
                  </a:moveTo>
                  <a:lnTo>
                    <a:pt x="926882" y="0"/>
                  </a:lnTo>
                  <a:lnTo>
                    <a:pt x="926882" y="866635"/>
                  </a:lnTo>
                  <a:lnTo>
                    <a:pt x="0" y="866635"/>
                  </a:lnTo>
                  <a:lnTo>
                    <a:pt x="0" y="0"/>
                  </a:lnTo>
                  <a:close/>
                </a:path>
              </a:pathLst>
            </a:custGeom>
            <a:blipFill>
              <a:blip r:embed="rId6">
                <a:alphaModFix amt="0"/>
              </a:blip>
              <a:stretch>
                <a:fillRect/>
              </a:stretch>
            </a:blipFill>
          </p:spPr>
        </p:sp>
        <p:sp>
          <p:nvSpPr>
            <p:cNvPr id="12" name="Freeform 12"/>
            <p:cNvSpPr/>
            <p:nvPr/>
          </p:nvSpPr>
          <p:spPr>
            <a:xfrm>
              <a:off x="0" y="0"/>
              <a:ext cx="968307" cy="866635"/>
            </a:xfrm>
            <a:custGeom>
              <a:avLst/>
              <a:gdLst/>
              <a:ahLst/>
              <a:cxnLst/>
              <a:rect l="l" t="t" r="r" b="b"/>
              <a:pathLst>
                <a:path w="968307" h="866635">
                  <a:moveTo>
                    <a:pt x="0" y="0"/>
                  </a:moveTo>
                  <a:lnTo>
                    <a:pt x="968307" y="0"/>
                  </a:lnTo>
                  <a:lnTo>
                    <a:pt x="968307" y="866635"/>
                  </a:lnTo>
                  <a:lnTo>
                    <a:pt x="0" y="866635"/>
                  </a:lnTo>
                  <a:lnTo>
                    <a:pt x="0" y="0"/>
                  </a:lnTo>
                  <a:close/>
                </a:path>
              </a:pathLst>
            </a:custGeom>
            <a:blipFill>
              <a:blip r:embed="rId7">
                <a:alphaModFix amt="0"/>
              </a:blip>
              <a:stretch>
                <a:fillRect/>
              </a:stretch>
            </a:blipFill>
          </p:spPr>
        </p:sp>
      </p:grpSp>
      <p:grpSp>
        <p:nvGrpSpPr>
          <p:cNvPr id="13" name="Group 13"/>
          <p:cNvGrpSpPr/>
          <p:nvPr/>
        </p:nvGrpSpPr>
        <p:grpSpPr>
          <a:xfrm>
            <a:off x="5062951" y="2500786"/>
            <a:ext cx="4021007" cy="5486030"/>
            <a:chOff x="0" y="0"/>
            <a:chExt cx="5361342" cy="7314707"/>
          </a:xfrm>
        </p:grpSpPr>
        <p:pic>
          <p:nvPicPr>
            <p:cNvPr id="14" name="Picture 14"/>
            <p:cNvPicPr>
              <a:picLocks noChangeAspect="1"/>
            </p:cNvPicPr>
            <p:nvPr/>
          </p:nvPicPr>
          <p:blipFill>
            <a:blip r:embed="rId8"/>
            <a:srcRect t="8158" r="18604" b="8552"/>
            <a:stretch>
              <a:fillRect/>
            </a:stretch>
          </p:blipFill>
          <p:spPr>
            <a:xfrm>
              <a:off x="0" y="0"/>
              <a:ext cx="5361342" cy="7314707"/>
            </a:xfrm>
            <a:prstGeom prst="rect">
              <a:avLst/>
            </a:prstGeom>
          </p:spPr>
        </p:pic>
      </p:grpSp>
      <p:grpSp>
        <p:nvGrpSpPr>
          <p:cNvPr id="15" name="Group 15"/>
          <p:cNvGrpSpPr/>
          <p:nvPr/>
        </p:nvGrpSpPr>
        <p:grpSpPr>
          <a:xfrm>
            <a:off x="-499604" y="9833549"/>
            <a:ext cx="19491312" cy="944884"/>
            <a:chOff x="0" y="0"/>
            <a:chExt cx="5133514" cy="248858"/>
          </a:xfrm>
        </p:grpSpPr>
        <p:sp>
          <p:nvSpPr>
            <p:cNvPr id="16" name="Freeform 16"/>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001E61"/>
            </a:solidFill>
          </p:spPr>
        </p:sp>
        <p:sp>
          <p:nvSpPr>
            <p:cNvPr id="17" name="TextBox 17"/>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426858" y="2500786"/>
            <a:ext cx="3992972" cy="5486030"/>
            <a:chOff x="0" y="0"/>
            <a:chExt cx="5323962" cy="7314707"/>
          </a:xfrm>
        </p:grpSpPr>
        <p:pic>
          <p:nvPicPr>
            <p:cNvPr id="19" name="Picture 19"/>
            <p:cNvPicPr>
              <a:picLocks noChangeAspect="1"/>
            </p:cNvPicPr>
            <p:nvPr/>
          </p:nvPicPr>
          <p:blipFill>
            <a:blip r:embed="rId9"/>
            <a:srcRect l="1412" t="4388" r="5801"/>
            <a:stretch>
              <a:fillRect/>
            </a:stretch>
          </p:blipFill>
          <p:spPr>
            <a:xfrm>
              <a:off x="0" y="0"/>
              <a:ext cx="5323962" cy="7314707"/>
            </a:xfrm>
            <a:prstGeom prst="rect">
              <a:avLst/>
            </a:prstGeom>
          </p:spPr>
        </p:pic>
      </p:grpSp>
      <p:grpSp>
        <p:nvGrpSpPr>
          <p:cNvPr id="20" name="Group 20"/>
          <p:cNvGrpSpPr/>
          <p:nvPr/>
        </p:nvGrpSpPr>
        <p:grpSpPr>
          <a:xfrm>
            <a:off x="13762730" y="2500786"/>
            <a:ext cx="3992972" cy="5486030"/>
            <a:chOff x="0" y="0"/>
            <a:chExt cx="5323962" cy="7314707"/>
          </a:xfrm>
        </p:grpSpPr>
        <p:pic>
          <p:nvPicPr>
            <p:cNvPr id="21" name="Picture 21"/>
            <p:cNvPicPr>
              <a:picLocks noChangeAspect="1"/>
            </p:cNvPicPr>
            <p:nvPr/>
          </p:nvPicPr>
          <p:blipFill>
            <a:blip r:embed="rId10"/>
            <a:srcRect l="1244" t="15748" r="16992"/>
            <a:stretch>
              <a:fillRect/>
            </a:stretch>
          </p:blipFill>
          <p:spPr>
            <a:xfrm>
              <a:off x="0" y="0"/>
              <a:ext cx="5323962" cy="7314707"/>
            </a:xfrm>
            <a:prstGeom prst="rect">
              <a:avLst/>
            </a:prstGeom>
          </p:spPr>
        </p:pic>
      </p:grpSp>
      <p:grpSp>
        <p:nvGrpSpPr>
          <p:cNvPr id="22" name="Group 22"/>
          <p:cNvGrpSpPr/>
          <p:nvPr/>
        </p:nvGrpSpPr>
        <p:grpSpPr>
          <a:xfrm>
            <a:off x="3646549" y="530952"/>
            <a:ext cx="11560619" cy="1731709"/>
            <a:chOff x="0" y="0"/>
            <a:chExt cx="15414158" cy="2308946"/>
          </a:xfrm>
        </p:grpSpPr>
        <p:sp>
          <p:nvSpPr>
            <p:cNvPr id="23" name="TextBox 23"/>
            <p:cNvSpPr txBox="1"/>
            <p:nvPr/>
          </p:nvSpPr>
          <p:spPr>
            <a:xfrm>
              <a:off x="44811" y="-9525"/>
              <a:ext cx="15369347" cy="1652441"/>
            </a:xfrm>
            <a:prstGeom prst="rect">
              <a:avLst/>
            </a:prstGeom>
          </p:spPr>
          <p:txBody>
            <a:bodyPr lIns="0" tIns="0" rIns="0" bIns="0" rtlCol="0" anchor="t">
              <a:spAutoFit/>
            </a:bodyPr>
            <a:lstStyle/>
            <a:p>
              <a:pPr algn="ctr">
                <a:lnSpc>
                  <a:spcPts val="9752"/>
                </a:lnSpc>
              </a:pPr>
              <a:r>
                <a:rPr lang="en-US" sz="8126" b="1" spc="-446">
                  <a:solidFill>
                    <a:srgbClr val="001E61"/>
                  </a:solidFill>
                  <a:latin typeface="Open Sans 2 Bold"/>
                  <a:ea typeface="Open Sans 2 Bold"/>
                  <a:cs typeface="Open Sans 2 Bold"/>
                  <a:sym typeface="Open Sans 2 Bold"/>
                </a:rPr>
                <a:t>4 x 4688 kVA Installation</a:t>
              </a:r>
            </a:p>
          </p:txBody>
        </p:sp>
        <p:sp>
          <p:nvSpPr>
            <p:cNvPr id="24" name="TextBox 24"/>
            <p:cNvSpPr txBox="1"/>
            <p:nvPr/>
          </p:nvSpPr>
          <p:spPr>
            <a:xfrm>
              <a:off x="0" y="1151655"/>
              <a:ext cx="15369347" cy="1157291"/>
            </a:xfrm>
            <a:prstGeom prst="rect">
              <a:avLst/>
            </a:prstGeom>
          </p:spPr>
          <p:txBody>
            <a:bodyPr lIns="0" tIns="0" rIns="0" bIns="0" rtlCol="0" anchor="t">
              <a:spAutoFit/>
            </a:bodyPr>
            <a:lstStyle/>
            <a:p>
              <a:pPr algn="ctr">
                <a:lnSpc>
                  <a:spcPts val="7535"/>
                </a:lnSpc>
              </a:pPr>
              <a:r>
                <a:rPr lang="en-US" sz="5023" b="1" i="1" spc="-276">
                  <a:solidFill>
                    <a:srgbClr val="001E61">
                      <a:alpha val="84706"/>
                    </a:srgbClr>
                  </a:solidFill>
                  <a:latin typeface="Open Sans 2 Bold Italics"/>
                  <a:ea typeface="Open Sans 2 Bold Italics"/>
                  <a:cs typeface="Open Sans 2 Bold Italics"/>
                  <a:sym typeface="Open Sans 2 Bold Italics"/>
                </a:rPr>
                <a:t>Niagara Project</a:t>
              </a:r>
            </a:p>
          </p:txBody>
        </p:sp>
      </p:grpSp>
      <p:sp>
        <p:nvSpPr>
          <p:cNvPr id="25" name="TextBox 25"/>
          <p:cNvSpPr txBox="1"/>
          <p:nvPr/>
        </p:nvSpPr>
        <p:spPr>
          <a:xfrm>
            <a:off x="1550604" y="8349867"/>
            <a:ext cx="2307721" cy="514350"/>
          </a:xfrm>
          <a:prstGeom prst="rect">
            <a:avLst/>
          </a:prstGeom>
        </p:spPr>
        <p:txBody>
          <a:bodyPr lIns="0" tIns="0" rIns="0" bIns="0" rtlCol="0" anchor="t">
            <a:spAutoFit/>
          </a:bodyPr>
          <a:lstStyle/>
          <a:p>
            <a:pPr algn="ctr">
              <a:lnSpc>
                <a:spcPts val="4200"/>
              </a:lnSpc>
            </a:pPr>
            <a:r>
              <a:rPr lang="en-US" sz="3000" spc="-165">
                <a:solidFill>
                  <a:srgbClr val="001E61"/>
                </a:solidFill>
                <a:latin typeface="Open Sans 2"/>
                <a:ea typeface="Open Sans 2"/>
                <a:cs typeface="Open Sans 2"/>
                <a:sym typeface="Open Sans 2"/>
              </a:rPr>
              <a:t>1 of 4 shipped</a:t>
            </a:r>
          </a:p>
        </p:txBody>
      </p:sp>
      <p:sp>
        <p:nvSpPr>
          <p:cNvPr id="26" name="TextBox 26"/>
          <p:cNvSpPr txBox="1"/>
          <p:nvPr/>
        </p:nvSpPr>
        <p:spPr>
          <a:xfrm>
            <a:off x="5562632" y="8181592"/>
            <a:ext cx="3021646" cy="860425"/>
          </a:xfrm>
          <a:prstGeom prst="rect">
            <a:avLst/>
          </a:prstGeom>
        </p:spPr>
        <p:txBody>
          <a:bodyPr lIns="0" tIns="0" rIns="0" bIns="0" rtlCol="0" anchor="t">
            <a:spAutoFit/>
          </a:bodyPr>
          <a:lstStyle/>
          <a:p>
            <a:pPr algn="ctr">
              <a:lnSpc>
                <a:spcPts val="3499"/>
              </a:lnSpc>
            </a:pPr>
            <a:r>
              <a:rPr lang="en-US" sz="2499" spc="-137">
                <a:solidFill>
                  <a:srgbClr val="001E61"/>
                </a:solidFill>
                <a:latin typeface="Open Sans 2"/>
                <a:ea typeface="Open Sans 2"/>
                <a:cs typeface="Open Sans 2"/>
                <a:sym typeface="Open Sans 2"/>
              </a:rPr>
              <a:t>Efficiently placing 2 transformers on pad</a:t>
            </a:r>
          </a:p>
        </p:txBody>
      </p:sp>
      <p:sp>
        <p:nvSpPr>
          <p:cNvPr id="27" name="TextBox 27"/>
          <p:cNvSpPr txBox="1"/>
          <p:nvPr/>
        </p:nvSpPr>
        <p:spPr>
          <a:xfrm>
            <a:off x="14248392" y="8181592"/>
            <a:ext cx="3021646" cy="860425"/>
          </a:xfrm>
          <a:prstGeom prst="rect">
            <a:avLst/>
          </a:prstGeom>
        </p:spPr>
        <p:txBody>
          <a:bodyPr lIns="0" tIns="0" rIns="0" bIns="0" rtlCol="0" anchor="t">
            <a:spAutoFit/>
          </a:bodyPr>
          <a:lstStyle/>
          <a:p>
            <a:pPr algn="ctr">
              <a:lnSpc>
                <a:spcPts val="3499"/>
              </a:lnSpc>
            </a:pPr>
            <a:r>
              <a:rPr lang="en-US" sz="2499" spc="-137">
                <a:solidFill>
                  <a:srgbClr val="001E61"/>
                </a:solidFill>
                <a:latin typeface="Open Sans 2"/>
                <a:ea typeface="Open Sans 2"/>
                <a:cs typeface="Open Sans 2"/>
                <a:sym typeface="Open Sans 2"/>
              </a:rPr>
              <a:t>Completed HV Testing on 4 transformers</a:t>
            </a:r>
          </a:p>
        </p:txBody>
      </p:sp>
      <p:sp>
        <p:nvSpPr>
          <p:cNvPr id="28" name="TextBox 28"/>
          <p:cNvSpPr txBox="1"/>
          <p:nvPr/>
        </p:nvSpPr>
        <p:spPr>
          <a:xfrm>
            <a:off x="9905512" y="8181592"/>
            <a:ext cx="3021646" cy="860425"/>
          </a:xfrm>
          <a:prstGeom prst="rect">
            <a:avLst/>
          </a:prstGeom>
        </p:spPr>
        <p:txBody>
          <a:bodyPr lIns="0" tIns="0" rIns="0" bIns="0" rtlCol="0" anchor="t">
            <a:spAutoFit/>
          </a:bodyPr>
          <a:lstStyle/>
          <a:p>
            <a:pPr algn="ctr">
              <a:lnSpc>
                <a:spcPts val="3499"/>
              </a:lnSpc>
            </a:pPr>
            <a:r>
              <a:rPr lang="en-US" sz="2499" spc="-137">
                <a:solidFill>
                  <a:srgbClr val="001E61"/>
                </a:solidFill>
                <a:latin typeface="Open Sans 2"/>
                <a:ea typeface="Open Sans 2"/>
                <a:cs typeface="Open Sans 2"/>
                <a:sym typeface="Open Sans 2"/>
              </a:rPr>
              <a:t>High Voltage Acceptance Testing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5537887A-7BBE-DECE-E3A3-D00B0550CB1B}"/>
              </a:ext>
            </a:extLst>
          </p:cNvPr>
          <p:cNvGraphicFramePr/>
          <p:nvPr>
            <p:extLst>
              <p:ext uri="{D42A27DB-BD31-4B8C-83A1-F6EECF244321}">
                <p14:modId xmlns:p14="http://schemas.microsoft.com/office/powerpoint/2010/main" val="3679144101"/>
              </p:ext>
            </p:extLst>
          </p:nvPr>
        </p:nvGraphicFramePr>
        <p:xfrm>
          <a:off x="838200" y="571500"/>
          <a:ext cx="16306800" cy="880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Picture 24">
            <a:extLst>
              <a:ext uri="{FF2B5EF4-FFF2-40B4-BE49-F238E27FC236}">
                <a16:creationId xmlns:a16="http://schemas.microsoft.com/office/drawing/2014/main" id="{E73AC007-2F63-25BF-F170-85B8EB03A45F}"/>
              </a:ext>
            </a:extLst>
          </p:cNvPr>
          <p:cNvPicPr>
            <a:picLocks noChangeAspect="1"/>
          </p:cNvPicPr>
          <p:nvPr/>
        </p:nvPicPr>
        <p:blipFill>
          <a:blip r:embed="rId7"/>
          <a:stretch>
            <a:fillRect/>
          </a:stretch>
        </p:blipFill>
        <p:spPr>
          <a:xfrm>
            <a:off x="12594802" y="3376102"/>
            <a:ext cx="3250733" cy="1236907"/>
          </a:xfrm>
          <a:prstGeom prst="rect">
            <a:avLst/>
          </a:prstGeom>
        </p:spPr>
      </p:pic>
      <p:pic>
        <p:nvPicPr>
          <p:cNvPr id="5" name="Picture 4">
            <a:extLst>
              <a:ext uri="{FF2B5EF4-FFF2-40B4-BE49-F238E27FC236}">
                <a16:creationId xmlns:a16="http://schemas.microsoft.com/office/drawing/2014/main" id="{27106756-E680-ACB6-6C2C-6AB55E18A26B}"/>
              </a:ext>
            </a:extLst>
          </p:cNvPr>
          <p:cNvPicPr>
            <a:picLocks noChangeAspect="1"/>
          </p:cNvPicPr>
          <p:nvPr/>
        </p:nvPicPr>
        <p:blipFill>
          <a:blip r:embed="rId8"/>
          <a:stretch>
            <a:fillRect/>
          </a:stretch>
        </p:blipFill>
        <p:spPr>
          <a:xfrm>
            <a:off x="3276600" y="6804075"/>
            <a:ext cx="2881477" cy="1082266"/>
          </a:xfrm>
          <a:prstGeom prst="rect">
            <a:avLst/>
          </a:prstGeom>
        </p:spPr>
      </p:pic>
      <p:pic>
        <p:nvPicPr>
          <p:cNvPr id="6" name="Picture 5">
            <a:extLst>
              <a:ext uri="{FF2B5EF4-FFF2-40B4-BE49-F238E27FC236}">
                <a16:creationId xmlns:a16="http://schemas.microsoft.com/office/drawing/2014/main" id="{1B24C2A0-3083-4DEE-C05C-3C724E602179}"/>
              </a:ext>
            </a:extLst>
          </p:cNvPr>
          <p:cNvPicPr>
            <a:picLocks noChangeAspect="1"/>
          </p:cNvPicPr>
          <p:nvPr/>
        </p:nvPicPr>
        <p:blipFill>
          <a:blip r:embed="rId9"/>
          <a:stretch>
            <a:fillRect/>
          </a:stretch>
        </p:blipFill>
        <p:spPr>
          <a:xfrm>
            <a:off x="3429000" y="3569789"/>
            <a:ext cx="2895600" cy="1082267"/>
          </a:xfrm>
          <a:prstGeom prst="rect">
            <a:avLst/>
          </a:prstGeom>
        </p:spPr>
      </p:pic>
      <p:pic>
        <p:nvPicPr>
          <p:cNvPr id="7" name="Picture 6">
            <a:extLst>
              <a:ext uri="{FF2B5EF4-FFF2-40B4-BE49-F238E27FC236}">
                <a16:creationId xmlns:a16="http://schemas.microsoft.com/office/drawing/2014/main" id="{FE459476-4848-BE0B-6B7C-2A351A1E8453}"/>
              </a:ext>
            </a:extLst>
          </p:cNvPr>
          <p:cNvPicPr>
            <a:picLocks noChangeAspect="1"/>
          </p:cNvPicPr>
          <p:nvPr/>
        </p:nvPicPr>
        <p:blipFill>
          <a:blip r:embed="rId10"/>
          <a:stretch>
            <a:fillRect/>
          </a:stretch>
        </p:blipFill>
        <p:spPr>
          <a:xfrm>
            <a:off x="12420600" y="6554424"/>
            <a:ext cx="3599138" cy="13676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499604" y="9662672"/>
            <a:ext cx="19491312" cy="1115761"/>
            <a:chOff x="0" y="0"/>
            <a:chExt cx="5133514" cy="293863"/>
          </a:xfrm>
        </p:grpSpPr>
        <p:sp>
          <p:nvSpPr>
            <p:cNvPr id="4" name="Freeform 4"/>
            <p:cNvSpPr/>
            <p:nvPr/>
          </p:nvSpPr>
          <p:spPr>
            <a:xfrm>
              <a:off x="0" y="0"/>
              <a:ext cx="5133514" cy="293863"/>
            </a:xfrm>
            <a:custGeom>
              <a:avLst/>
              <a:gdLst/>
              <a:ahLst/>
              <a:cxnLst/>
              <a:rect l="l" t="t" r="r" b="b"/>
              <a:pathLst>
                <a:path w="5133514" h="293863">
                  <a:moveTo>
                    <a:pt x="0" y="0"/>
                  </a:moveTo>
                  <a:lnTo>
                    <a:pt x="5133514" y="0"/>
                  </a:lnTo>
                  <a:lnTo>
                    <a:pt x="5133514" y="293863"/>
                  </a:lnTo>
                  <a:lnTo>
                    <a:pt x="0" y="293863"/>
                  </a:lnTo>
                  <a:close/>
                </a:path>
              </a:pathLst>
            </a:custGeom>
            <a:solidFill>
              <a:srgbClr val="E0B750"/>
            </a:solidFill>
          </p:spPr>
        </p:sp>
        <p:sp>
          <p:nvSpPr>
            <p:cNvPr id="5" name="TextBox 5"/>
            <p:cNvSpPr txBox="1"/>
            <p:nvPr/>
          </p:nvSpPr>
          <p:spPr>
            <a:xfrm>
              <a:off x="0" y="-57150"/>
              <a:ext cx="5133514" cy="35101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73129" y="4059635"/>
            <a:ext cx="7565231" cy="5068705"/>
          </a:xfrm>
          <a:custGeom>
            <a:avLst/>
            <a:gdLst/>
            <a:ahLst/>
            <a:cxnLst/>
            <a:rect l="l" t="t" r="r" b="b"/>
            <a:pathLst>
              <a:path w="7565231" h="5068705">
                <a:moveTo>
                  <a:pt x="0" y="0"/>
                </a:moveTo>
                <a:lnTo>
                  <a:pt x="7565232" y="0"/>
                </a:lnTo>
                <a:lnTo>
                  <a:pt x="7565232" y="5068704"/>
                </a:lnTo>
                <a:lnTo>
                  <a:pt x="0" y="5068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876836" y="3994654"/>
            <a:ext cx="6235281" cy="5198665"/>
          </a:xfrm>
          <a:custGeom>
            <a:avLst/>
            <a:gdLst/>
            <a:ahLst/>
            <a:cxnLst/>
            <a:rect l="l" t="t" r="r" b="b"/>
            <a:pathLst>
              <a:path w="6235281" h="5198665">
                <a:moveTo>
                  <a:pt x="0" y="0"/>
                </a:moveTo>
                <a:lnTo>
                  <a:pt x="6235281" y="0"/>
                </a:lnTo>
                <a:lnTo>
                  <a:pt x="6235281" y="5198666"/>
                </a:lnTo>
                <a:lnTo>
                  <a:pt x="0" y="5198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274076" y="4569514"/>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940169" y="200530"/>
            <a:ext cx="12407663" cy="1784350"/>
          </a:xfrm>
          <a:prstGeom prst="rect">
            <a:avLst/>
          </a:prstGeom>
        </p:spPr>
        <p:txBody>
          <a:bodyPr lIns="0" tIns="0" rIns="0" bIns="0" rtlCol="0" anchor="t">
            <a:spAutoFit/>
          </a:bodyPr>
          <a:lstStyle/>
          <a:p>
            <a:pPr algn="ctr">
              <a:lnSpc>
                <a:spcPts val="14300"/>
              </a:lnSpc>
            </a:pPr>
            <a:r>
              <a:rPr lang="en-US" sz="11000">
                <a:solidFill>
                  <a:srgbClr val="001E61"/>
                </a:solidFill>
                <a:latin typeface="Bebas Neue Cyrillic"/>
                <a:ea typeface="Bebas Neue Cyrillic"/>
                <a:cs typeface="Bebas Neue Cyrillic"/>
                <a:sym typeface="Bebas Neue Cyrillic"/>
              </a:rPr>
              <a:t>servicing coast to coast</a:t>
            </a:r>
          </a:p>
        </p:txBody>
      </p:sp>
      <p:sp>
        <p:nvSpPr>
          <p:cNvPr id="10" name="TextBox 10"/>
          <p:cNvSpPr txBox="1"/>
          <p:nvPr/>
        </p:nvSpPr>
        <p:spPr>
          <a:xfrm>
            <a:off x="824218" y="1878982"/>
            <a:ext cx="16639564" cy="1317027"/>
          </a:xfrm>
          <a:prstGeom prst="rect">
            <a:avLst/>
          </a:prstGeom>
        </p:spPr>
        <p:txBody>
          <a:bodyPr lIns="0" tIns="0" rIns="0" bIns="0" rtlCol="0" anchor="t">
            <a:spAutoFit/>
          </a:bodyPr>
          <a:lstStyle/>
          <a:p>
            <a:pPr algn="ctr">
              <a:lnSpc>
                <a:spcPts val="3499"/>
              </a:lnSpc>
              <a:spcBef>
                <a:spcPct val="0"/>
              </a:spcBef>
            </a:pPr>
            <a:r>
              <a:rPr lang="en-US" sz="2499" spc="-74" dirty="0">
                <a:solidFill>
                  <a:srgbClr val="000000"/>
                </a:solidFill>
                <a:latin typeface="Open Sans 1"/>
                <a:ea typeface="Open Sans 1"/>
                <a:cs typeface="Open Sans 1"/>
                <a:sym typeface="Open Sans 1"/>
              </a:rPr>
              <a:t>We proudly serve all 50 of the US and across Canada, offering medium and high voltage services to the power transmission, generation, and distribution market. Our team of experienced engineers and technicians has decades of expertise working with North America's top utilities and OEMs.</a:t>
            </a:r>
          </a:p>
        </p:txBody>
      </p:sp>
      <p:sp>
        <p:nvSpPr>
          <p:cNvPr id="11" name="Freeform 11"/>
          <p:cNvSpPr/>
          <p:nvPr/>
        </p:nvSpPr>
        <p:spPr>
          <a:xfrm>
            <a:off x="4425679" y="5341455"/>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597984" y="5529471"/>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3274076" y="6732105"/>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6808828" y="7187728"/>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5486699" y="6415787"/>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5751732" y="4757529"/>
            <a:ext cx="530066" cy="771941"/>
          </a:xfrm>
          <a:custGeom>
            <a:avLst/>
            <a:gdLst/>
            <a:ahLst/>
            <a:cxnLst/>
            <a:rect l="l" t="t" r="r" b="b"/>
            <a:pathLst>
              <a:path w="530066" h="771941">
                <a:moveTo>
                  <a:pt x="0" y="0"/>
                </a:moveTo>
                <a:lnTo>
                  <a:pt x="530066" y="0"/>
                </a:lnTo>
                <a:lnTo>
                  <a:pt x="530066" y="771942"/>
                </a:lnTo>
                <a:lnTo>
                  <a:pt x="0" y="771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6582051" y="6732105"/>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4970624" y="6967456"/>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13994476" y="7353427"/>
            <a:ext cx="530066" cy="771941"/>
          </a:xfrm>
          <a:custGeom>
            <a:avLst/>
            <a:gdLst/>
            <a:ahLst/>
            <a:cxnLst/>
            <a:rect l="l" t="t" r="r" b="b"/>
            <a:pathLst>
              <a:path w="530066" h="771941">
                <a:moveTo>
                  <a:pt x="0" y="0"/>
                </a:moveTo>
                <a:lnTo>
                  <a:pt x="530067" y="0"/>
                </a:lnTo>
                <a:lnTo>
                  <a:pt x="530067"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12806464" y="6581486"/>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3539109" y="7982042"/>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11156804" y="6581486"/>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11982145" y="7118076"/>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15946772" y="7353427"/>
            <a:ext cx="530066" cy="771941"/>
          </a:xfrm>
          <a:custGeom>
            <a:avLst/>
            <a:gdLst/>
            <a:ahLst/>
            <a:cxnLst/>
            <a:rect l="l" t="t" r="r" b="b"/>
            <a:pathLst>
              <a:path w="530066" h="771941">
                <a:moveTo>
                  <a:pt x="0" y="0"/>
                </a:moveTo>
                <a:lnTo>
                  <a:pt x="530066" y="0"/>
                </a:lnTo>
                <a:lnTo>
                  <a:pt x="530066" y="771941"/>
                </a:lnTo>
                <a:lnTo>
                  <a:pt x="0" y="7719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01E61">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5257464" y="-1570507"/>
            <a:ext cx="3194203" cy="1602974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000000">
                    <a:alpha val="100000"/>
                  </a:srgbClr>
                </a:gs>
                <a:gs pos="50000">
                  <a:srgbClr val="001E61">
                    <a:alpha val="100000"/>
                  </a:srgbClr>
                </a:gs>
                <a:gs pos="100000">
                  <a:srgbClr val="083599">
                    <a:alpha val="100000"/>
                  </a:srgbClr>
                </a:gs>
              </a:gsLst>
              <a:lin ang="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85104" y="-861345"/>
            <a:ext cx="19143780" cy="12762520"/>
          </a:xfrm>
          <a:custGeom>
            <a:avLst/>
            <a:gdLst/>
            <a:ahLst/>
            <a:cxnLst/>
            <a:rect l="l" t="t" r="r" b="b"/>
            <a:pathLst>
              <a:path w="19143780" h="12762520">
                <a:moveTo>
                  <a:pt x="0" y="0"/>
                </a:moveTo>
                <a:lnTo>
                  <a:pt x="19143780" y="0"/>
                </a:lnTo>
                <a:lnTo>
                  <a:pt x="19143780" y="12762520"/>
                </a:lnTo>
                <a:lnTo>
                  <a:pt x="0" y="12762520"/>
                </a:lnTo>
                <a:lnTo>
                  <a:pt x="0" y="0"/>
                </a:lnTo>
                <a:close/>
              </a:path>
            </a:pathLst>
          </a:custGeom>
          <a:blipFill>
            <a:blip r:embed="rId2">
              <a:alphaModFix amt="14000"/>
            </a:blip>
            <a:stretch>
              <a:fillRect/>
            </a:stretch>
          </a:blipFill>
        </p:spPr>
      </p:sp>
      <p:grpSp>
        <p:nvGrpSpPr>
          <p:cNvPr id="6" name="Group 6"/>
          <p:cNvGrpSpPr/>
          <p:nvPr/>
        </p:nvGrpSpPr>
        <p:grpSpPr>
          <a:xfrm rot="1818284">
            <a:off x="13167460" y="-2748018"/>
            <a:ext cx="3194203" cy="16029749"/>
            <a:chOff x="0" y="0"/>
            <a:chExt cx="841272" cy="4221827"/>
          </a:xfrm>
        </p:grpSpPr>
        <p:sp>
          <p:nvSpPr>
            <p:cNvPr id="7" name="Freeform 7"/>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000000">
                    <a:alpha val="100000"/>
                  </a:srgbClr>
                </a:gs>
                <a:gs pos="50000">
                  <a:srgbClr val="001E61">
                    <a:alpha val="100000"/>
                  </a:srgbClr>
                </a:gs>
                <a:gs pos="100000">
                  <a:srgbClr val="083599">
                    <a:alpha val="100000"/>
                  </a:srgbClr>
                </a:gs>
              </a:gsLst>
              <a:lin ang="0"/>
            </a:gradFill>
          </p:spPr>
        </p:sp>
        <p:sp>
          <p:nvSpPr>
            <p:cNvPr id="8" name="TextBox 8"/>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226327" y="3049454"/>
            <a:ext cx="9178144" cy="6332035"/>
            <a:chOff x="0" y="0"/>
            <a:chExt cx="498235" cy="343734"/>
          </a:xfrm>
        </p:grpSpPr>
        <p:sp>
          <p:nvSpPr>
            <p:cNvPr id="10" name="Freeform 10"/>
            <p:cNvSpPr/>
            <p:nvPr/>
          </p:nvSpPr>
          <p:spPr>
            <a:xfrm>
              <a:off x="0" y="0"/>
              <a:ext cx="498235" cy="343734"/>
            </a:xfrm>
            <a:custGeom>
              <a:avLst/>
              <a:gdLst/>
              <a:ahLst/>
              <a:cxnLst/>
              <a:rect l="l" t="t" r="r" b="b"/>
              <a:pathLst>
                <a:path w="498235" h="343734">
                  <a:moveTo>
                    <a:pt x="203200" y="0"/>
                  </a:moveTo>
                  <a:lnTo>
                    <a:pt x="498235" y="0"/>
                  </a:lnTo>
                  <a:lnTo>
                    <a:pt x="295035" y="343734"/>
                  </a:lnTo>
                  <a:lnTo>
                    <a:pt x="0" y="343734"/>
                  </a:lnTo>
                  <a:lnTo>
                    <a:pt x="203200" y="0"/>
                  </a:lnTo>
                  <a:close/>
                </a:path>
              </a:pathLst>
            </a:custGeom>
            <a:solidFill>
              <a:srgbClr val="FFFFFF"/>
            </a:solidFill>
          </p:spPr>
        </p:sp>
        <p:sp>
          <p:nvSpPr>
            <p:cNvPr id="11" name="TextBox 11"/>
            <p:cNvSpPr txBox="1"/>
            <p:nvPr/>
          </p:nvSpPr>
          <p:spPr>
            <a:xfrm>
              <a:off x="101600" y="-57150"/>
              <a:ext cx="295035" cy="40088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119148" y="1028700"/>
            <a:ext cx="7518110" cy="4905132"/>
            <a:chOff x="0" y="0"/>
            <a:chExt cx="498235" cy="325070"/>
          </a:xfrm>
        </p:grpSpPr>
        <p:sp>
          <p:nvSpPr>
            <p:cNvPr id="13" name="Freeform 13"/>
            <p:cNvSpPr/>
            <p:nvPr/>
          </p:nvSpPr>
          <p:spPr>
            <a:xfrm>
              <a:off x="0" y="0"/>
              <a:ext cx="498235" cy="325069"/>
            </a:xfrm>
            <a:custGeom>
              <a:avLst/>
              <a:gdLst/>
              <a:ahLst/>
              <a:cxnLst/>
              <a:rect l="l" t="t" r="r" b="b"/>
              <a:pathLst>
                <a:path w="498235" h="325069">
                  <a:moveTo>
                    <a:pt x="203200" y="0"/>
                  </a:moveTo>
                  <a:lnTo>
                    <a:pt x="498235" y="0"/>
                  </a:lnTo>
                  <a:lnTo>
                    <a:pt x="295035" y="325069"/>
                  </a:lnTo>
                  <a:lnTo>
                    <a:pt x="0" y="325069"/>
                  </a:lnTo>
                  <a:lnTo>
                    <a:pt x="203200" y="0"/>
                  </a:lnTo>
                  <a:close/>
                </a:path>
              </a:pathLst>
            </a:custGeom>
            <a:solidFill>
              <a:srgbClr val="FFFFFF"/>
            </a:solidFill>
          </p:spPr>
        </p:sp>
        <p:sp>
          <p:nvSpPr>
            <p:cNvPr id="14" name="TextBox 14"/>
            <p:cNvSpPr txBox="1"/>
            <p:nvPr/>
          </p:nvSpPr>
          <p:spPr>
            <a:xfrm>
              <a:off x="101600" y="-57150"/>
              <a:ext cx="295035" cy="38222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265199" y="1191138"/>
            <a:ext cx="7065668" cy="4602768"/>
            <a:chOff x="0" y="0"/>
            <a:chExt cx="42559567" cy="27724455"/>
          </a:xfrm>
        </p:grpSpPr>
        <p:sp>
          <p:nvSpPr>
            <p:cNvPr id="16" name="Freeform 16"/>
            <p:cNvSpPr/>
            <p:nvPr/>
          </p:nvSpPr>
          <p:spPr>
            <a:xfrm>
              <a:off x="0" y="0"/>
              <a:ext cx="42559604" cy="27724416"/>
            </a:xfrm>
            <a:custGeom>
              <a:avLst/>
              <a:gdLst/>
              <a:ahLst/>
              <a:cxnLst/>
              <a:rect l="l" t="t" r="r" b="b"/>
              <a:pathLst>
                <a:path w="42559604" h="27724416">
                  <a:moveTo>
                    <a:pt x="17184878" y="0"/>
                  </a:moveTo>
                  <a:lnTo>
                    <a:pt x="0" y="27724416"/>
                  </a:lnTo>
                  <a:lnTo>
                    <a:pt x="25374727" y="27724416"/>
                  </a:lnTo>
                  <a:lnTo>
                    <a:pt x="42559604" y="0"/>
                  </a:lnTo>
                  <a:lnTo>
                    <a:pt x="17184878" y="0"/>
                  </a:lnTo>
                  <a:close/>
                </a:path>
              </a:pathLst>
            </a:custGeom>
            <a:blipFill>
              <a:blip r:embed="rId3"/>
              <a:stretch>
                <a:fillRect l="-2874" t="-2607" b="-2607"/>
              </a:stretch>
            </a:blipFill>
          </p:spPr>
        </p:sp>
      </p:grpSp>
      <p:grpSp>
        <p:nvGrpSpPr>
          <p:cNvPr id="17" name="Group 17"/>
          <p:cNvGrpSpPr/>
          <p:nvPr/>
        </p:nvGrpSpPr>
        <p:grpSpPr>
          <a:xfrm>
            <a:off x="12577731" y="3310952"/>
            <a:ext cx="8475337" cy="5809039"/>
            <a:chOff x="0" y="0"/>
            <a:chExt cx="42559567" cy="29170541"/>
          </a:xfrm>
        </p:grpSpPr>
        <p:sp>
          <p:nvSpPr>
            <p:cNvPr id="18" name="Freeform 18"/>
            <p:cNvSpPr/>
            <p:nvPr/>
          </p:nvSpPr>
          <p:spPr>
            <a:xfrm>
              <a:off x="0" y="0"/>
              <a:ext cx="42559604" cy="29170502"/>
            </a:xfrm>
            <a:custGeom>
              <a:avLst/>
              <a:gdLst/>
              <a:ahLst/>
              <a:cxnLst/>
              <a:rect l="l" t="t" r="r" b="b"/>
              <a:pathLst>
                <a:path w="42559604" h="29170502">
                  <a:moveTo>
                    <a:pt x="17184878" y="0"/>
                  </a:moveTo>
                  <a:lnTo>
                    <a:pt x="0" y="29170502"/>
                  </a:lnTo>
                  <a:lnTo>
                    <a:pt x="25374727" y="29170502"/>
                  </a:lnTo>
                  <a:lnTo>
                    <a:pt x="42559604" y="0"/>
                  </a:lnTo>
                  <a:lnTo>
                    <a:pt x="17184878" y="0"/>
                  </a:lnTo>
                  <a:close/>
                </a:path>
              </a:pathLst>
            </a:custGeom>
            <a:blipFill>
              <a:blip r:embed="rId4"/>
              <a:stretch>
                <a:fillRect r="-2874"/>
              </a:stretch>
            </a:blipFill>
          </p:spPr>
        </p:sp>
      </p:grpSp>
      <p:grpSp>
        <p:nvGrpSpPr>
          <p:cNvPr id="19" name="Group 19"/>
          <p:cNvGrpSpPr/>
          <p:nvPr/>
        </p:nvGrpSpPr>
        <p:grpSpPr>
          <a:xfrm>
            <a:off x="-5813584" y="6033983"/>
            <a:ext cx="15741648" cy="1004125"/>
            <a:chOff x="0" y="0"/>
            <a:chExt cx="5484916" cy="349871"/>
          </a:xfrm>
        </p:grpSpPr>
        <p:sp>
          <p:nvSpPr>
            <p:cNvPr id="20" name="Freeform 20"/>
            <p:cNvSpPr/>
            <p:nvPr/>
          </p:nvSpPr>
          <p:spPr>
            <a:xfrm>
              <a:off x="0" y="0"/>
              <a:ext cx="5484916" cy="349871"/>
            </a:xfrm>
            <a:custGeom>
              <a:avLst/>
              <a:gdLst/>
              <a:ahLst/>
              <a:cxnLst/>
              <a:rect l="l" t="t" r="r" b="b"/>
              <a:pathLst>
                <a:path w="5484916" h="349871">
                  <a:moveTo>
                    <a:pt x="203200" y="0"/>
                  </a:moveTo>
                  <a:lnTo>
                    <a:pt x="5484916" y="0"/>
                  </a:lnTo>
                  <a:lnTo>
                    <a:pt x="5281716" y="349871"/>
                  </a:lnTo>
                  <a:lnTo>
                    <a:pt x="0" y="349871"/>
                  </a:lnTo>
                  <a:lnTo>
                    <a:pt x="203200" y="0"/>
                  </a:lnTo>
                  <a:close/>
                </a:path>
              </a:pathLst>
            </a:custGeom>
            <a:solidFill>
              <a:srgbClr val="E0B750"/>
            </a:solidFill>
          </p:spPr>
        </p:sp>
        <p:sp>
          <p:nvSpPr>
            <p:cNvPr id="21" name="TextBox 21"/>
            <p:cNvSpPr txBox="1"/>
            <p:nvPr/>
          </p:nvSpPr>
          <p:spPr>
            <a:xfrm>
              <a:off x="101600" y="-57150"/>
              <a:ext cx="5281716" cy="407021"/>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957455" y="6253531"/>
            <a:ext cx="788870" cy="565028"/>
          </a:xfrm>
          <a:custGeom>
            <a:avLst/>
            <a:gdLst/>
            <a:ahLst/>
            <a:cxnLst/>
            <a:rect l="l" t="t" r="r" b="b"/>
            <a:pathLst>
              <a:path w="788870" h="565028">
                <a:moveTo>
                  <a:pt x="0" y="0"/>
                </a:moveTo>
                <a:lnTo>
                  <a:pt x="788870" y="0"/>
                </a:lnTo>
                <a:lnTo>
                  <a:pt x="788870" y="565028"/>
                </a:lnTo>
                <a:lnTo>
                  <a:pt x="0" y="565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3" name="Group 23"/>
          <p:cNvGrpSpPr/>
          <p:nvPr/>
        </p:nvGrpSpPr>
        <p:grpSpPr>
          <a:xfrm>
            <a:off x="-7265881" y="7466733"/>
            <a:ext cx="15741648" cy="1004125"/>
            <a:chOff x="0" y="0"/>
            <a:chExt cx="5484916" cy="349871"/>
          </a:xfrm>
        </p:grpSpPr>
        <p:sp>
          <p:nvSpPr>
            <p:cNvPr id="24" name="Freeform 24"/>
            <p:cNvSpPr/>
            <p:nvPr/>
          </p:nvSpPr>
          <p:spPr>
            <a:xfrm>
              <a:off x="0" y="0"/>
              <a:ext cx="5484916" cy="349871"/>
            </a:xfrm>
            <a:custGeom>
              <a:avLst/>
              <a:gdLst/>
              <a:ahLst/>
              <a:cxnLst/>
              <a:rect l="l" t="t" r="r" b="b"/>
              <a:pathLst>
                <a:path w="5484916" h="349871">
                  <a:moveTo>
                    <a:pt x="203200" y="0"/>
                  </a:moveTo>
                  <a:lnTo>
                    <a:pt x="5484916" y="0"/>
                  </a:lnTo>
                  <a:lnTo>
                    <a:pt x="5281716" y="349871"/>
                  </a:lnTo>
                  <a:lnTo>
                    <a:pt x="0" y="349871"/>
                  </a:lnTo>
                  <a:lnTo>
                    <a:pt x="203200" y="0"/>
                  </a:lnTo>
                  <a:close/>
                </a:path>
              </a:pathLst>
            </a:custGeom>
            <a:solidFill>
              <a:srgbClr val="E0B750"/>
            </a:solidFill>
          </p:spPr>
        </p:sp>
        <p:sp>
          <p:nvSpPr>
            <p:cNvPr id="25" name="TextBox 25"/>
            <p:cNvSpPr txBox="1"/>
            <p:nvPr/>
          </p:nvSpPr>
          <p:spPr>
            <a:xfrm>
              <a:off x="101600" y="-57150"/>
              <a:ext cx="5281716" cy="407021"/>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955653" y="7539487"/>
            <a:ext cx="788870" cy="788870"/>
          </a:xfrm>
          <a:custGeom>
            <a:avLst/>
            <a:gdLst/>
            <a:ahLst/>
            <a:cxnLst/>
            <a:rect l="l" t="t" r="r" b="b"/>
            <a:pathLst>
              <a:path w="788870" h="788870">
                <a:moveTo>
                  <a:pt x="0" y="0"/>
                </a:moveTo>
                <a:lnTo>
                  <a:pt x="788869" y="0"/>
                </a:lnTo>
                <a:lnTo>
                  <a:pt x="788869" y="788869"/>
                </a:lnTo>
                <a:lnTo>
                  <a:pt x="0" y="7888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7" name="Group 27"/>
          <p:cNvGrpSpPr/>
          <p:nvPr/>
        </p:nvGrpSpPr>
        <p:grpSpPr>
          <a:xfrm rot="1818284">
            <a:off x="17556910" y="4572544"/>
            <a:ext cx="3194203" cy="7569921"/>
            <a:chOff x="0" y="0"/>
            <a:chExt cx="841272" cy="1993724"/>
          </a:xfrm>
        </p:grpSpPr>
        <p:sp>
          <p:nvSpPr>
            <p:cNvPr id="28" name="Freeform 28"/>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solidFill>
              <a:srgbClr val="E0B750"/>
            </a:solidFill>
          </p:spPr>
        </p:sp>
        <p:sp>
          <p:nvSpPr>
            <p:cNvPr id="29" name="TextBox 29"/>
            <p:cNvSpPr txBox="1"/>
            <p:nvPr/>
          </p:nvSpPr>
          <p:spPr>
            <a:xfrm>
              <a:off x="0" y="-57150"/>
              <a:ext cx="841272" cy="2050874"/>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8281910" y="8851857"/>
            <a:ext cx="15741648" cy="1004125"/>
            <a:chOff x="0" y="0"/>
            <a:chExt cx="5484916" cy="349871"/>
          </a:xfrm>
        </p:grpSpPr>
        <p:sp>
          <p:nvSpPr>
            <p:cNvPr id="31" name="Freeform 31"/>
            <p:cNvSpPr/>
            <p:nvPr/>
          </p:nvSpPr>
          <p:spPr>
            <a:xfrm>
              <a:off x="0" y="0"/>
              <a:ext cx="5484916" cy="349871"/>
            </a:xfrm>
            <a:custGeom>
              <a:avLst/>
              <a:gdLst/>
              <a:ahLst/>
              <a:cxnLst/>
              <a:rect l="l" t="t" r="r" b="b"/>
              <a:pathLst>
                <a:path w="5484916" h="349871">
                  <a:moveTo>
                    <a:pt x="203200" y="0"/>
                  </a:moveTo>
                  <a:lnTo>
                    <a:pt x="5484916" y="0"/>
                  </a:lnTo>
                  <a:lnTo>
                    <a:pt x="5281716" y="349871"/>
                  </a:lnTo>
                  <a:lnTo>
                    <a:pt x="0" y="349871"/>
                  </a:lnTo>
                  <a:lnTo>
                    <a:pt x="203200" y="0"/>
                  </a:lnTo>
                  <a:close/>
                </a:path>
              </a:pathLst>
            </a:custGeom>
            <a:solidFill>
              <a:srgbClr val="E0B750"/>
            </a:solidFill>
          </p:spPr>
        </p:sp>
        <p:sp>
          <p:nvSpPr>
            <p:cNvPr id="32" name="TextBox 32"/>
            <p:cNvSpPr txBox="1"/>
            <p:nvPr/>
          </p:nvSpPr>
          <p:spPr>
            <a:xfrm>
              <a:off x="101600" y="-57150"/>
              <a:ext cx="5281716" cy="407021"/>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1088850" y="8993142"/>
            <a:ext cx="526080" cy="721556"/>
          </a:xfrm>
          <a:custGeom>
            <a:avLst/>
            <a:gdLst/>
            <a:ahLst/>
            <a:cxnLst/>
            <a:rect l="l" t="t" r="r" b="b"/>
            <a:pathLst>
              <a:path w="526080" h="721556">
                <a:moveTo>
                  <a:pt x="0" y="0"/>
                </a:moveTo>
                <a:lnTo>
                  <a:pt x="526080" y="0"/>
                </a:lnTo>
                <a:lnTo>
                  <a:pt x="526080" y="721556"/>
                </a:lnTo>
                <a:lnTo>
                  <a:pt x="0" y="7215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TextBox 34"/>
          <p:cNvSpPr txBox="1"/>
          <p:nvPr/>
        </p:nvSpPr>
        <p:spPr>
          <a:xfrm>
            <a:off x="706847" y="973731"/>
            <a:ext cx="13013308" cy="704850"/>
          </a:xfrm>
          <a:prstGeom prst="rect">
            <a:avLst/>
          </a:prstGeom>
        </p:spPr>
        <p:txBody>
          <a:bodyPr lIns="0" tIns="0" rIns="0" bIns="0" rtlCol="0" anchor="t">
            <a:spAutoFit/>
          </a:bodyPr>
          <a:lstStyle/>
          <a:p>
            <a:pPr algn="l">
              <a:lnSpc>
                <a:spcPts val="5174"/>
              </a:lnSpc>
            </a:pPr>
            <a:r>
              <a:rPr lang="en-US" sz="4500" b="1">
                <a:solidFill>
                  <a:srgbClr val="001E61"/>
                </a:solidFill>
                <a:latin typeface="Poppins 2 Bold"/>
                <a:ea typeface="Poppins 2 Bold"/>
                <a:cs typeface="Poppins 2 Bold"/>
                <a:sym typeface="Poppins 2 Bold"/>
              </a:rPr>
              <a:t>Let’s Build a Reliable Future Together</a:t>
            </a:r>
          </a:p>
        </p:txBody>
      </p:sp>
      <p:sp>
        <p:nvSpPr>
          <p:cNvPr id="35" name="TextBox 35"/>
          <p:cNvSpPr txBox="1"/>
          <p:nvPr/>
        </p:nvSpPr>
        <p:spPr>
          <a:xfrm>
            <a:off x="706847" y="5247806"/>
            <a:ext cx="6142615" cy="546100"/>
          </a:xfrm>
          <a:prstGeom prst="rect">
            <a:avLst/>
          </a:prstGeom>
        </p:spPr>
        <p:txBody>
          <a:bodyPr lIns="0" tIns="0" rIns="0" bIns="0" rtlCol="0" anchor="t">
            <a:spAutoFit/>
          </a:bodyPr>
          <a:lstStyle/>
          <a:p>
            <a:pPr algn="l">
              <a:lnSpc>
                <a:spcPts val="4025"/>
              </a:lnSpc>
            </a:pPr>
            <a:r>
              <a:rPr lang="en-US" sz="3500" b="1">
                <a:solidFill>
                  <a:srgbClr val="001E61"/>
                </a:solidFill>
                <a:latin typeface="Poppins 2 Bold"/>
                <a:ea typeface="Poppins 2 Bold"/>
                <a:cs typeface="Poppins 2 Bold"/>
                <a:sym typeface="Poppins 2 Bold"/>
              </a:rPr>
              <a:t>Get in touch with us:</a:t>
            </a:r>
          </a:p>
        </p:txBody>
      </p:sp>
      <p:sp>
        <p:nvSpPr>
          <p:cNvPr id="36" name="TextBox 36"/>
          <p:cNvSpPr txBox="1"/>
          <p:nvPr/>
        </p:nvSpPr>
        <p:spPr>
          <a:xfrm>
            <a:off x="706847" y="1926231"/>
            <a:ext cx="7919422" cy="3057232"/>
          </a:xfrm>
          <a:prstGeom prst="rect">
            <a:avLst/>
          </a:prstGeom>
        </p:spPr>
        <p:txBody>
          <a:bodyPr lIns="0" tIns="0" rIns="0" bIns="0" rtlCol="0" anchor="t">
            <a:spAutoFit/>
          </a:bodyPr>
          <a:lstStyle/>
          <a:p>
            <a:pPr algn="l">
              <a:lnSpc>
                <a:spcPts val="3405"/>
              </a:lnSpc>
            </a:pPr>
            <a:r>
              <a:rPr lang="en-US" sz="3405" spc="34">
                <a:solidFill>
                  <a:srgbClr val="000000"/>
                </a:solidFill>
                <a:latin typeface="Open Sans 2"/>
                <a:ea typeface="Open Sans 2"/>
                <a:cs typeface="Open Sans 2"/>
                <a:sym typeface="Open Sans 2"/>
              </a:rPr>
              <a:t>Are you ready to take the next step in improving your energy infrastructure? </a:t>
            </a:r>
          </a:p>
          <a:p>
            <a:pPr algn="l">
              <a:lnSpc>
                <a:spcPts val="3405"/>
              </a:lnSpc>
            </a:pPr>
            <a:endParaRPr lang="en-US" sz="3405" spc="34">
              <a:solidFill>
                <a:srgbClr val="000000"/>
              </a:solidFill>
              <a:latin typeface="Open Sans 2"/>
              <a:ea typeface="Open Sans 2"/>
              <a:cs typeface="Open Sans 2"/>
              <a:sym typeface="Open Sans 2"/>
            </a:endParaRPr>
          </a:p>
          <a:p>
            <a:pPr algn="l">
              <a:lnSpc>
                <a:spcPts val="3405"/>
              </a:lnSpc>
            </a:pPr>
            <a:r>
              <a:rPr lang="en-US" sz="3405" spc="34">
                <a:solidFill>
                  <a:srgbClr val="000000"/>
                </a:solidFill>
                <a:latin typeface="Open Sans 2"/>
                <a:ea typeface="Open Sans 2"/>
                <a:cs typeface="Open Sans 2"/>
                <a:sym typeface="Open Sans 2"/>
              </a:rPr>
              <a:t>Whether you need a new transformer installation, system upgrades, or ongoing maintenance, our team is here to help.</a:t>
            </a:r>
          </a:p>
        </p:txBody>
      </p:sp>
      <p:sp>
        <p:nvSpPr>
          <p:cNvPr id="37" name="TextBox 37"/>
          <p:cNvSpPr txBox="1"/>
          <p:nvPr/>
        </p:nvSpPr>
        <p:spPr>
          <a:xfrm>
            <a:off x="2357255" y="6128610"/>
            <a:ext cx="2935700" cy="324437"/>
          </a:xfrm>
          <a:prstGeom prst="rect">
            <a:avLst/>
          </a:prstGeom>
        </p:spPr>
        <p:txBody>
          <a:bodyPr lIns="0" tIns="0" rIns="0" bIns="0" rtlCol="0" anchor="t">
            <a:spAutoFit/>
          </a:bodyPr>
          <a:lstStyle/>
          <a:p>
            <a:pPr algn="l">
              <a:lnSpc>
                <a:spcPts val="2582"/>
              </a:lnSpc>
              <a:spcBef>
                <a:spcPct val="0"/>
              </a:spcBef>
            </a:pPr>
            <a:r>
              <a:rPr lang="en-US" sz="1844">
                <a:solidFill>
                  <a:srgbClr val="001E61"/>
                </a:solidFill>
                <a:latin typeface="Poppins 1"/>
                <a:ea typeface="Poppins 1"/>
                <a:cs typeface="Poppins 1"/>
                <a:sym typeface="Poppins 1"/>
              </a:rPr>
              <a:t>Contact to our email</a:t>
            </a:r>
          </a:p>
        </p:txBody>
      </p:sp>
      <p:sp>
        <p:nvSpPr>
          <p:cNvPr id="38" name="TextBox 38"/>
          <p:cNvSpPr txBox="1"/>
          <p:nvPr/>
        </p:nvSpPr>
        <p:spPr>
          <a:xfrm>
            <a:off x="2172759" y="7609484"/>
            <a:ext cx="2935700" cy="324437"/>
          </a:xfrm>
          <a:prstGeom prst="rect">
            <a:avLst/>
          </a:prstGeom>
        </p:spPr>
        <p:txBody>
          <a:bodyPr lIns="0" tIns="0" rIns="0" bIns="0" rtlCol="0" anchor="t">
            <a:spAutoFit/>
          </a:bodyPr>
          <a:lstStyle/>
          <a:p>
            <a:pPr algn="l">
              <a:lnSpc>
                <a:spcPts val="2582"/>
              </a:lnSpc>
              <a:spcBef>
                <a:spcPct val="0"/>
              </a:spcBef>
            </a:pPr>
            <a:r>
              <a:rPr lang="en-US" sz="1844">
                <a:solidFill>
                  <a:srgbClr val="001E61"/>
                </a:solidFill>
                <a:latin typeface="Poppins 1"/>
                <a:ea typeface="Poppins 1"/>
                <a:cs typeface="Poppins 1"/>
                <a:sym typeface="Poppins 1"/>
              </a:rPr>
              <a:t>Visit our website</a:t>
            </a:r>
          </a:p>
        </p:txBody>
      </p:sp>
      <p:sp>
        <p:nvSpPr>
          <p:cNvPr id="39" name="TextBox 39"/>
          <p:cNvSpPr txBox="1"/>
          <p:nvPr/>
        </p:nvSpPr>
        <p:spPr>
          <a:xfrm>
            <a:off x="2357255" y="6395897"/>
            <a:ext cx="6269015" cy="537845"/>
          </a:xfrm>
          <a:prstGeom prst="rect">
            <a:avLst/>
          </a:prstGeom>
        </p:spPr>
        <p:txBody>
          <a:bodyPr lIns="0" tIns="0" rIns="0" bIns="0" rtlCol="0" anchor="t">
            <a:spAutoFit/>
          </a:bodyPr>
          <a:lstStyle/>
          <a:p>
            <a:pPr algn="l">
              <a:lnSpc>
                <a:spcPts val="4480"/>
              </a:lnSpc>
              <a:spcBef>
                <a:spcPct val="0"/>
              </a:spcBef>
            </a:pPr>
            <a:r>
              <a:rPr lang="en-US" sz="3200" b="1" spc="-176">
                <a:solidFill>
                  <a:srgbClr val="001E61"/>
                </a:solidFill>
                <a:latin typeface="Open Sans 2 Bold"/>
                <a:ea typeface="Open Sans 2 Bold"/>
                <a:cs typeface="Open Sans 2 Bold"/>
                <a:sym typeface="Open Sans 2 Bold"/>
              </a:rPr>
              <a:t>info@mgpowerassociates.com</a:t>
            </a:r>
          </a:p>
        </p:txBody>
      </p:sp>
      <p:sp>
        <p:nvSpPr>
          <p:cNvPr id="40" name="TextBox 40"/>
          <p:cNvSpPr txBox="1"/>
          <p:nvPr/>
        </p:nvSpPr>
        <p:spPr>
          <a:xfrm>
            <a:off x="2158447" y="7771461"/>
            <a:ext cx="5900023" cy="537845"/>
          </a:xfrm>
          <a:prstGeom prst="rect">
            <a:avLst/>
          </a:prstGeom>
        </p:spPr>
        <p:txBody>
          <a:bodyPr lIns="0" tIns="0" rIns="0" bIns="0" rtlCol="0" anchor="t">
            <a:spAutoFit/>
          </a:bodyPr>
          <a:lstStyle/>
          <a:p>
            <a:pPr algn="l">
              <a:lnSpc>
                <a:spcPts val="4480"/>
              </a:lnSpc>
              <a:spcBef>
                <a:spcPct val="0"/>
              </a:spcBef>
            </a:pPr>
            <a:r>
              <a:rPr lang="en-US" sz="3200" b="1" spc="-176">
                <a:solidFill>
                  <a:srgbClr val="001E61"/>
                </a:solidFill>
                <a:latin typeface="Open Sans 2 Bold"/>
                <a:ea typeface="Open Sans 2 Bold"/>
                <a:cs typeface="Open Sans 2 Bold"/>
                <a:sym typeface="Open Sans 2 Bold"/>
              </a:rPr>
              <a:t>www.mgpowerassociates.com</a:t>
            </a:r>
          </a:p>
        </p:txBody>
      </p:sp>
      <p:sp>
        <p:nvSpPr>
          <p:cNvPr id="41" name="TextBox 41"/>
          <p:cNvSpPr txBox="1"/>
          <p:nvPr/>
        </p:nvSpPr>
        <p:spPr>
          <a:xfrm>
            <a:off x="2019283" y="8996561"/>
            <a:ext cx="2935700" cy="324437"/>
          </a:xfrm>
          <a:prstGeom prst="rect">
            <a:avLst/>
          </a:prstGeom>
        </p:spPr>
        <p:txBody>
          <a:bodyPr lIns="0" tIns="0" rIns="0" bIns="0" rtlCol="0" anchor="t">
            <a:spAutoFit/>
          </a:bodyPr>
          <a:lstStyle/>
          <a:p>
            <a:pPr algn="l">
              <a:lnSpc>
                <a:spcPts val="2582"/>
              </a:lnSpc>
              <a:spcBef>
                <a:spcPct val="0"/>
              </a:spcBef>
            </a:pPr>
            <a:r>
              <a:rPr lang="en-US" sz="1844">
                <a:solidFill>
                  <a:srgbClr val="001E61"/>
                </a:solidFill>
                <a:latin typeface="Poppins 1"/>
                <a:ea typeface="Poppins 1"/>
                <a:cs typeface="Poppins 1"/>
                <a:sym typeface="Poppins 1"/>
              </a:rPr>
              <a:t>Call us</a:t>
            </a:r>
          </a:p>
        </p:txBody>
      </p:sp>
      <p:sp>
        <p:nvSpPr>
          <p:cNvPr id="42" name="TextBox 42"/>
          <p:cNvSpPr txBox="1"/>
          <p:nvPr/>
        </p:nvSpPr>
        <p:spPr>
          <a:xfrm>
            <a:off x="2004256" y="9292423"/>
            <a:ext cx="6975012" cy="422275"/>
          </a:xfrm>
          <a:prstGeom prst="rect">
            <a:avLst/>
          </a:prstGeom>
        </p:spPr>
        <p:txBody>
          <a:bodyPr lIns="0" tIns="0" rIns="0" bIns="0" rtlCol="0" anchor="t">
            <a:spAutoFit/>
          </a:bodyPr>
          <a:lstStyle/>
          <a:p>
            <a:pPr algn="l">
              <a:lnSpc>
                <a:spcPts val="3499"/>
              </a:lnSpc>
              <a:spcBef>
                <a:spcPct val="0"/>
              </a:spcBef>
            </a:pPr>
            <a:r>
              <a:rPr lang="en-US" sz="2499" b="1" spc="-137">
                <a:solidFill>
                  <a:srgbClr val="001E61"/>
                </a:solidFill>
                <a:latin typeface="Open Sans 2 Bold"/>
                <a:ea typeface="Open Sans 2 Bold"/>
                <a:cs typeface="Open Sans 2 Bold"/>
                <a:sym typeface="Open Sans 2 Bold"/>
              </a:rPr>
              <a:t>US 765-425-4132 | CA 709-636-9981</a:t>
            </a:r>
          </a:p>
        </p:txBody>
      </p:sp>
      <p:grpSp>
        <p:nvGrpSpPr>
          <p:cNvPr id="43" name="Group 43"/>
          <p:cNvGrpSpPr/>
          <p:nvPr/>
        </p:nvGrpSpPr>
        <p:grpSpPr>
          <a:xfrm rot="1818284">
            <a:off x="17773713" y="-9375064"/>
            <a:ext cx="274711" cy="11053763"/>
            <a:chOff x="0" y="0"/>
            <a:chExt cx="72352" cy="2911279"/>
          </a:xfrm>
        </p:grpSpPr>
        <p:sp>
          <p:nvSpPr>
            <p:cNvPr id="44" name="Freeform 4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solidFill>
              <a:srgbClr val="E0B750"/>
            </a:solidFill>
          </p:spPr>
        </p:sp>
        <p:sp>
          <p:nvSpPr>
            <p:cNvPr id="45" name="TextBox 45"/>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rot="1818284">
            <a:off x="9127844" y="5490316"/>
            <a:ext cx="274711" cy="11053763"/>
            <a:chOff x="0" y="0"/>
            <a:chExt cx="72352" cy="2911279"/>
          </a:xfrm>
        </p:grpSpPr>
        <p:sp>
          <p:nvSpPr>
            <p:cNvPr id="47" name="Freeform 4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solidFill>
              <a:srgbClr val="E0B750"/>
            </a:solidFill>
          </p:spPr>
        </p:sp>
        <p:sp>
          <p:nvSpPr>
            <p:cNvPr id="48" name="TextBox 48"/>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grpSp>
        <p:nvGrpSpPr>
          <p:cNvPr id="3" name="Group 3"/>
          <p:cNvGrpSpPr/>
          <p:nvPr/>
        </p:nvGrpSpPr>
        <p:grpSpPr>
          <a:xfrm rot="1818395">
            <a:off x="13919681" y="588656"/>
            <a:ext cx="6812547" cy="13287655"/>
            <a:chOff x="0" y="0"/>
            <a:chExt cx="1794251" cy="3499629"/>
          </a:xfrm>
        </p:grpSpPr>
        <p:sp>
          <p:nvSpPr>
            <p:cNvPr id="4" name="Freeform 4"/>
            <p:cNvSpPr/>
            <p:nvPr/>
          </p:nvSpPr>
          <p:spPr>
            <a:xfrm>
              <a:off x="0" y="0"/>
              <a:ext cx="1794251" cy="3499629"/>
            </a:xfrm>
            <a:custGeom>
              <a:avLst/>
              <a:gdLst/>
              <a:ahLst/>
              <a:cxnLst/>
              <a:rect l="l" t="t" r="r" b="b"/>
              <a:pathLst>
                <a:path w="1794251" h="3499629">
                  <a:moveTo>
                    <a:pt x="0" y="0"/>
                  </a:moveTo>
                  <a:lnTo>
                    <a:pt x="1794251" y="0"/>
                  </a:lnTo>
                  <a:lnTo>
                    <a:pt x="1794251" y="3499629"/>
                  </a:lnTo>
                  <a:lnTo>
                    <a:pt x="0" y="3499629"/>
                  </a:lnTo>
                  <a:close/>
                </a:path>
              </a:pathLst>
            </a:custGeom>
            <a:solidFill>
              <a:srgbClr val="FFFFFF"/>
            </a:solidFill>
          </p:spPr>
        </p:sp>
        <p:sp>
          <p:nvSpPr>
            <p:cNvPr id="5" name="TextBox 5"/>
            <p:cNvSpPr txBox="1"/>
            <p:nvPr/>
          </p:nvSpPr>
          <p:spPr>
            <a:xfrm>
              <a:off x="0" y="-38100"/>
              <a:ext cx="1794251" cy="35377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2058">
            <a:off x="16529128" y="3189082"/>
            <a:ext cx="1040062" cy="7011597"/>
            <a:chOff x="0" y="0"/>
            <a:chExt cx="273926" cy="1846676"/>
          </a:xfrm>
        </p:grpSpPr>
        <p:sp>
          <p:nvSpPr>
            <p:cNvPr id="7" name="Freeform 7"/>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BCC097"/>
            </a:solidFill>
          </p:spPr>
        </p:sp>
        <p:sp>
          <p:nvSpPr>
            <p:cNvPr id="8" name="TextBox 8"/>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818395">
            <a:off x="13258229" y="-1500194"/>
            <a:ext cx="1911338" cy="13805645"/>
            <a:chOff x="0" y="0"/>
            <a:chExt cx="503398" cy="3636055"/>
          </a:xfrm>
        </p:grpSpPr>
        <p:sp>
          <p:nvSpPr>
            <p:cNvPr id="10" name="Freeform 10"/>
            <p:cNvSpPr/>
            <p:nvPr/>
          </p:nvSpPr>
          <p:spPr>
            <a:xfrm>
              <a:off x="0" y="0"/>
              <a:ext cx="503398" cy="3636055"/>
            </a:xfrm>
            <a:custGeom>
              <a:avLst/>
              <a:gdLst/>
              <a:ahLst/>
              <a:cxnLst/>
              <a:rect l="l" t="t" r="r" b="b"/>
              <a:pathLst>
                <a:path w="503398" h="3636055">
                  <a:moveTo>
                    <a:pt x="0" y="0"/>
                  </a:moveTo>
                  <a:lnTo>
                    <a:pt x="503398" y="0"/>
                  </a:lnTo>
                  <a:lnTo>
                    <a:pt x="503398" y="3636055"/>
                  </a:lnTo>
                  <a:lnTo>
                    <a:pt x="0" y="3636055"/>
                  </a:lnTo>
                  <a:close/>
                </a:path>
              </a:pathLst>
            </a:custGeom>
            <a:solidFill>
              <a:srgbClr val="657D06"/>
            </a:solidFill>
          </p:spPr>
        </p:sp>
        <p:sp>
          <p:nvSpPr>
            <p:cNvPr id="11" name="TextBox 11"/>
            <p:cNvSpPr txBox="1"/>
            <p:nvPr/>
          </p:nvSpPr>
          <p:spPr>
            <a:xfrm>
              <a:off x="0" y="-38100"/>
              <a:ext cx="503398"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802058">
            <a:off x="16536149" y="-2354044"/>
            <a:ext cx="2248004" cy="13805645"/>
            <a:chOff x="0" y="0"/>
            <a:chExt cx="592067" cy="3636055"/>
          </a:xfrm>
        </p:grpSpPr>
        <p:sp>
          <p:nvSpPr>
            <p:cNvPr id="13" name="Freeform 13"/>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95A844"/>
            </a:solidFill>
          </p:spPr>
        </p:sp>
        <p:sp>
          <p:nvSpPr>
            <p:cNvPr id="14" name="TextBox 14"/>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201455" y="1973617"/>
            <a:ext cx="12594719" cy="1553962"/>
            <a:chOff x="0" y="0"/>
            <a:chExt cx="16792959" cy="2071949"/>
          </a:xfrm>
        </p:grpSpPr>
        <p:sp>
          <p:nvSpPr>
            <p:cNvPr id="16" name="Freeform 16"/>
            <p:cNvSpPr/>
            <p:nvPr/>
          </p:nvSpPr>
          <p:spPr>
            <a:xfrm>
              <a:off x="0" y="0"/>
              <a:ext cx="1984815" cy="1837791"/>
            </a:xfrm>
            <a:custGeom>
              <a:avLst/>
              <a:gdLst/>
              <a:ahLst/>
              <a:cxnLst/>
              <a:rect l="l" t="t" r="r" b="b"/>
              <a:pathLst>
                <a:path w="1984815" h="1837791">
                  <a:moveTo>
                    <a:pt x="0" y="0"/>
                  </a:moveTo>
                  <a:lnTo>
                    <a:pt x="1984815" y="0"/>
                  </a:lnTo>
                  <a:lnTo>
                    <a:pt x="1984815" y="1837791"/>
                  </a:lnTo>
                  <a:lnTo>
                    <a:pt x="0" y="1837791"/>
                  </a:lnTo>
                  <a:lnTo>
                    <a:pt x="0" y="0"/>
                  </a:lnTo>
                  <a:close/>
                </a:path>
              </a:pathLst>
            </a:custGeom>
            <a:blipFill>
              <a:blip r:embed="rId4"/>
              <a:stretch>
                <a:fillRect/>
              </a:stretch>
            </a:blipFill>
          </p:spPr>
        </p:sp>
        <p:sp>
          <p:nvSpPr>
            <p:cNvPr id="17" name="TextBox 17"/>
            <p:cNvSpPr txBox="1"/>
            <p:nvPr/>
          </p:nvSpPr>
          <p:spPr>
            <a:xfrm>
              <a:off x="2302709" y="905856"/>
              <a:ext cx="14490250" cy="1166093"/>
            </a:xfrm>
            <a:prstGeom prst="rect">
              <a:avLst/>
            </a:prstGeom>
          </p:spPr>
          <p:txBody>
            <a:bodyPr lIns="0" tIns="0" rIns="0" bIns="0" rtlCol="0" anchor="t">
              <a:spAutoFit/>
            </a:bodyPr>
            <a:lstStyle/>
            <a:p>
              <a:pPr algn="l">
                <a:lnSpc>
                  <a:spcPts val="5190"/>
                </a:lnSpc>
              </a:pPr>
              <a:r>
                <a:rPr lang="en-US" sz="6829" b="1">
                  <a:solidFill>
                    <a:srgbClr val="FFFFFF"/>
                  </a:solidFill>
                  <a:latin typeface="Poppins 1 Bold"/>
                  <a:ea typeface="Poppins 1 Bold"/>
                  <a:cs typeface="Poppins 1 Bold"/>
                  <a:sym typeface="Poppins 1 Bold"/>
                </a:rPr>
                <a:t>APPLIED LEAK SEAL INC.</a:t>
              </a:r>
            </a:p>
          </p:txBody>
        </p:sp>
      </p:grpSp>
      <p:sp>
        <p:nvSpPr>
          <p:cNvPr id="18" name="TextBox 18"/>
          <p:cNvSpPr txBox="1"/>
          <p:nvPr/>
        </p:nvSpPr>
        <p:spPr>
          <a:xfrm>
            <a:off x="1201455" y="3709129"/>
            <a:ext cx="10195762" cy="1361833"/>
          </a:xfrm>
          <a:prstGeom prst="rect">
            <a:avLst/>
          </a:prstGeom>
        </p:spPr>
        <p:txBody>
          <a:bodyPr lIns="0" tIns="0" rIns="0" bIns="0" rtlCol="0" anchor="t">
            <a:spAutoFit/>
          </a:bodyPr>
          <a:lstStyle/>
          <a:p>
            <a:pPr algn="l">
              <a:lnSpc>
                <a:spcPts val="10525"/>
              </a:lnSpc>
            </a:pPr>
            <a:r>
              <a:rPr lang="en-US" sz="7518" b="1">
                <a:solidFill>
                  <a:srgbClr val="FFFFFF"/>
                </a:solidFill>
                <a:latin typeface="Poppins 1 Bold"/>
                <a:ea typeface="Poppins 1 Bold"/>
                <a:cs typeface="Poppins 1 Bold"/>
                <a:sym typeface="Poppins 1 Bold"/>
              </a:rPr>
              <a:t>BUSINESS OVERVIEW</a:t>
            </a:r>
          </a:p>
        </p:txBody>
      </p:sp>
      <p:sp>
        <p:nvSpPr>
          <p:cNvPr id="19" name="TextBox 19"/>
          <p:cNvSpPr txBox="1"/>
          <p:nvPr/>
        </p:nvSpPr>
        <p:spPr>
          <a:xfrm>
            <a:off x="1201455" y="5023337"/>
            <a:ext cx="10849445" cy="860425"/>
          </a:xfrm>
          <a:prstGeom prst="rect">
            <a:avLst/>
          </a:prstGeom>
        </p:spPr>
        <p:txBody>
          <a:bodyPr lIns="0" tIns="0" rIns="0" bIns="0" rtlCol="0" anchor="t">
            <a:spAutoFit/>
          </a:bodyPr>
          <a:lstStyle/>
          <a:p>
            <a:pPr algn="l">
              <a:lnSpc>
                <a:spcPts val="3499"/>
              </a:lnSpc>
            </a:pPr>
            <a:r>
              <a:rPr lang="en-US" sz="2499" i="1">
                <a:solidFill>
                  <a:srgbClr val="F8FFDB"/>
                </a:solidFill>
                <a:latin typeface="Nunito Italics"/>
                <a:ea typeface="Nunito Italics"/>
                <a:cs typeface="Nunito Italics"/>
                <a:sym typeface="Nunito Italics"/>
              </a:rPr>
              <a:t>Leak Sealing Solutions for High Voltage Equipment:</a:t>
            </a:r>
          </a:p>
          <a:p>
            <a:pPr algn="l">
              <a:lnSpc>
                <a:spcPts val="3499"/>
              </a:lnSpc>
            </a:pPr>
            <a:r>
              <a:rPr lang="en-US" sz="2499" i="1">
                <a:solidFill>
                  <a:srgbClr val="F8FFDB"/>
                </a:solidFill>
                <a:latin typeface="Nunito Italics"/>
                <a:ea typeface="Nunito Italics"/>
                <a:cs typeface="Nunito Italics"/>
                <a:sym typeface="Nunito Italics"/>
              </a:rPr>
              <a:t>Transformers, Circuit Breakers and Medium to High Voltage Equipment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96761">
            <a:off x="17234019" y="-338973"/>
            <a:ext cx="2107962" cy="12959964"/>
            <a:chOff x="0" y="0"/>
            <a:chExt cx="555183" cy="3413324"/>
          </a:xfrm>
        </p:grpSpPr>
        <p:sp>
          <p:nvSpPr>
            <p:cNvPr id="3" name="Freeform 3"/>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9D9999"/>
            </a:solidFill>
          </p:spPr>
        </p:sp>
        <p:sp>
          <p:nvSpPr>
            <p:cNvPr id="4" name="TextBox 4"/>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1802058">
            <a:off x="16785423" y="-2693775"/>
            <a:ext cx="2107962" cy="13805645"/>
            <a:chOff x="0" y="0"/>
            <a:chExt cx="555183" cy="3636055"/>
          </a:xfrm>
        </p:grpSpPr>
        <p:sp>
          <p:nvSpPr>
            <p:cNvPr id="6" name="Freeform 6"/>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95A844"/>
            </a:solidFill>
          </p:spPr>
        </p:sp>
        <p:sp>
          <p:nvSpPr>
            <p:cNvPr id="7" name="TextBox 7"/>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839863" y="2775885"/>
            <a:ext cx="5686899" cy="568689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A844"/>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060117" y="2996150"/>
            <a:ext cx="5246391" cy="5246370"/>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16666" b="-16666"/>
              </a:stretch>
            </a:blipFill>
          </p:spPr>
        </p:sp>
      </p:grpSp>
      <p:grpSp>
        <p:nvGrpSpPr>
          <p:cNvPr id="13" name="Group 13"/>
          <p:cNvGrpSpPr/>
          <p:nvPr/>
        </p:nvGrpSpPr>
        <p:grpSpPr>
          <a:xfrm>
            <a:off x="9890609" y="630794"/>
            <a:ext cx="3939057" cy="393905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57D06"/>
            </a:solidFill>
          </p:spPr>
        </p:sp>
        <p:sp>
          <p:nvSpPr>
            <p:cNvPr id="15" name="TextBox 15"/>
            <p:cNvSpPr txBox="1"/>
            <p:nvPr/>
          </p:nvSpPr>
          <p:spPr>
            <a:xfrm>
              <a:off x="76200" y="38100"/>
              <a:ext cx="660400" cy="698500"/>
            </a:xfrm>
            <a:prstGeom prst="rect">
              <a:avLst/>
            </a:prstGeom>
          </p:spPr>
          <p:txBody>
            <a:bodyPr lIns="34032" tIns="34032" rIns="34032" bIns="34032" rtlCol="0" anchor="ctr"/>
            <a:lstStyle/>
            <a:p>
              <a:pPr algn="ctr">
                <a:lnSpc>
                  <a:spcPts val="2660"/>
                </a:lnSpc>
              </a:pPr>
              <a:endParaRPr/>
            </a:p>
          </p:txBody>
        </p:sp>
      </p:grpSp>
      <p:grpSp>
        <p:nvGrpSpPr>
          <p:cNvPr id="16" name="Group 16"/>
          <p:cNvGrpSpPr/>
          <p:nvPr/>
        </p:nvGrpSpPr>
        <p:grpSpPr>
          <a:xfrm>
            <a:off x="10102803" y="842994"/>
            <a:ext cx="3514670" cy="3514656"/>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1" t="-58944" r="-34146" b="-53307"/>
              </a:stretch>
            </a:blipFill>
          </p:spPr>
        </p:sp>
      </p:grpSp>
      <p:sp>
        <p:nvSpPr>
          <p:cNvPr id="18" name="TextBox 18"/>
          <p:cNvSpPr txBox="1"/>
          <p:nvPr/>
        </p:nvSpPr>
        <p:spPr>
          <a:xfrm>
            <a:off x="1028700" y="1487136"/>
            <a:ext cx="6536995" cy="1609725"/>
          </a:xfrm>
          <a:prstGeom prst="rect">
            <a:avLst/>
          </a:prstGeom>
        </p:spPr>
        <p:txBody>
          <a:bodyPr lIns="0" tIns="0" rIns="0" bIns="0" rtlCol="0" anchor="t">
            <a:spAutoFit/>
          </a:bodyPr>
          <a:lstStyle/>
          <a:p>
            <a:pPr algn="l">
              <a:lnSpc>
                <a:spcPts val="11999"/>
              </a:lnSpc>
            </a:pPr>
            <a:r>
              <a:rPr lang="en-US" sz="9999" b="1">
                <a:solidFill>
                  <a:srgbClr val="657D06"/>
                </a:solidFill>
                <a:latin typeface="Poppins 1 Bold"/>
                <a:ea typeface="Poppins 1 Bold"/>
                <a:cs typeface="Poppins 1 Bold"/>
                <a:sym typeface="Poppins 1 Bold"/>
              </a:rPr>
              <a:t>ABOUT US</a:t>
            </a:r>
          </a:p>
        </p:txBody>
      </p:sp>
      <p:grpSp>
        <p:nvGrpSpPr>
          <p:cNvPr id="19" name="Group 19"/>
          <p:cNvGrpSpPr/>
          <p:nvPr/>
        </p:nvGrpSpPr>
        <p:grpSpPr>
          <a:xfrm>
            <a:off x="12847254" y="9448108"/>
            <a:ext cx="6402088" cy="838892"/>
            <a:chOff x="0" y="0"/>
            <a:chExt cx="3667786" cy="480605"/>
          </a:xfrm>
        </p:grpSpPr>
        <p:sp>
          <p:nvSpPr>
            <p:cNvPr id="20" name="Freeform 20"/>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21" name="TextBox 21"/>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sp>
        <p:nvSpPr>
          <p:cNvPr id="22" name="TextBox 22"/>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23" name="TextBox 23"/>
          <p:cNvSpPr txBox="1"/>
          <p:nvPr/>
        </p:nvSpPr>
        <p:spPr>
          <a:xfrm>
            <a:off x="1028700" y="3475098"/>
            <a:ext cx="8861909" cy="3260604"/>
          </a:xfrm>
          <a:prstGeom prst="rect">
            <a:avLst/>
          </a:prstGeom>
        </p:spPr>
        <p:txBody>
          <a:bodyPr lIns="0" tIns="0" rIns="0" bIns="0" rtlCol="0" anchor="t">
            <a:spAutoFit/>
          </a:bodyPr>
          <a:lstStyle/>
          <a:p>
            <a:pPr algn="l">
              <a:lnSpc>
                <a:spcPts val="5246"/>
              </a:lnSpc>
            </a:pPr>
            <a:r>
              <a:rPr lang="en-US" sz="3747">
                <a:solidFill>
                  <a:srgbClr val="000000"/>
                </a:solidFill>
                <a:latin typeface="Nunito"/>
                <a:ea typeface="Nunito"/>
                <a:cs typeface="Nunito"/>
                <a:sym typeface="Nunito"/>
              </a:rPr>
              <a:t>Applied Leak Seal Inc. is an independent specialty service provider to the power generation and utility sector across North America, with expertise in innovative and proven leak sealing solutions.</a:t>
            </a:r>
          </a:p>
        </p:txBody>
      </p:sp>
      <p:grpSp>
        <p:nvGrpSpPr>
          <p:cNvPr id="24" name="Group 24"/>
          <p:cNvGrpSpPr/>
          <p:nvPr/>
        </p:nvGrpSpPr>
        <p:grpSpPr>
          <a:xfrm rot="-1802058">
            <a:off x="532216" y="4421005"/>
            <a:ext cx="2107962" cy="13805645"/>
            <a:chOff x="0" y="0"/>
            <a:chExt cx="555183" cy="3636055"/>
          </a:xfrm>
        </p:grpSpPr>
        <p:sp>
          <p:nvSpPr>
            <p:cNvPr id="25" name="Freeform 25"/>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95A844"/>
            </a:solidFill>
          </p:spPr>
        </p:sp>
        <p:sp>
          <p:nvSpPr>
            <p:cNvPr id="26" name="TextBox 26"/>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Freeform 3"/>
          <p:cNvSpPr/>
          <p:nvPr/>
        </p:nvSpPr>
        <p:spPr>
          <a:xfrm flipH="1">
            <a:off x="4816551" y="1370701"/>
            <a:ext cx="2057761" cy="1751669"/>
          </a:xfrm>
          <a:custGeom>
            <a:avLst/>
            <a:gdLst/>
            <a:ahLst/>
            <a:cxnLst/>
            <a:rect l="l" t="t" r="r" b="b"/>
            <a:pathLst>
              <a:path w="2057761" h="1751669">
                <a:moveTo>
                  <a:pt x="2057761" y="0"/>
                </a:moveTo>
                <a:lnTo>
                  <a:pt x="0" y="0"/>
                </a:lnTo>
                <a:lnTo>
                  <a:pt x="0" y="1751668"/>
                </a:lnTo>
                <a:lnTo>
                  <a:pt x="2057761" y="1751668"/>
                </a:lnTo>
                <a:lnTo>
                  <a:pt x="2057761"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1183062" y="1373763"/>
            <a:ext cx="2057761" cy="1751669"/>
          </a:xfrm>
          <a:custGeom>
            <a:avLst/>
            <a:gdLst/>
            <a:ahLst/>
            <a:cxnLst/>
            <a:rect l="l" t="t" r="r" b="b"/>
            <a:pathLst>
              <a:path w="2057761" h="1751669">
                <a:moveTo>
                  <a:pt x="0" y="0"/>
                </a:moveTo>
                <a:lnTo>
                  <a:pt x="2057761" y="0"/>
                </a:lnTo>
                <a:lnTo>
                  <a:pt x="2057761" y="1751668"/>
                </a:lnTo>
                <a:lnTo>
                  <a:pt x="0" y="175166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5" name="Freeform 5"/>
          <p:cNvSpPr/>
          <p:nvPr/>
        </p:nvSpPr>
        <p:spPr>
          <a:xfrm flipH="1">
            <a:off x="3994666" y="3281405"/>
            <a:ext cx="2057761" cy="1751669"/>
          </a:xfrm>
          <a:custGeom>
            <a:avLst/>
            <a:gdLst/>
            <a:ahLst/>
            <a:cxnLst/>
            <a:rect l="l" t="t" r="r" b="b"/>
            <a:pathLst>
              <a:path w="2057761" h="1751669">
                <a:moveTo>
                  <a:pt x="2057760" y="0"/>
                </a:moveTo>
                <a:lnTo>
                  <a:pt x="0" y="0"/>
                </a:lnTo>
                <a:lnTo>
                  <a:pt x="0" y="1751669"/>
                </a:lnTo>
                <a:lnTo>
                  <a:pt x="2057760" y="1751669"/>
                </a:lnTo>
                <a:lnTo>
                  <a:pt x="205776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6" name="Freeform 6"/>
          <p:cNvSpPr/>
          <p:nvPr/>
        </p:nvSpPr>
        <p:spPr>
          <a:xfrm>
            <a:off x="12075426" y="3373092"/>
            <a:ext cx="2057761" cy="1751669"/>
          </a:xfrm>
          <a:custGeom>
            <a:avLst/>
            <a:gdLst/>
            <a:ahLst/>
            <a:cxnLst/>
            <a:rect l="l" t="t" r="r" b="b"/>
            <a:pathLst>
              <a:path w="2057761" h="1751669">
                <a:moveTo>
                  <a:pt x="0" y="0"/>
                </a:moveTo>
                <a:lnTo>
                  <a:pt x="2057760" y="0"/>
                </a:lnTo>
                <a:lnTo>
                  <a:pt x="2057760" y="1751669"/>
                </a:lnTo>
                <a:lnTo>
                  <a:pt x="0" y="175166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p:cNvSpPr/>
          <p:nvPr/>
        </p:nvSpPr>
        <p:spPr>
          <a:xfrm flipH="1">
            <a:off x="3590832" y="5308827"/>
            <a:ext cx="2057761" cy="1751669"/>
          </a:xfrm>
          <a:custGeom>
            <a:avLst/>
            <a:gdLst/>
            <a:ahLst/>
            <a:cxnLst/>
            <a:rect l="l" t="t" r="r" b="b"/>
            <a:pathLst>
              <a:path w="2057761" h="1751669">
                <a:moveTo>
                  <a:pt x="2057760" y="0"/>
                </a:moveTo>
                <a:lnTo>
                  <a:pt x="0" y="0"/>
                </a:lnTo>
                <a:lnTo>
                  <a:pt x="0" y="1751669"/>
                </a:lnTo>
                <a:lnTo>
                  <a:pt x="2057760" y="1751669"/>
                </a:lnTo>
                <a:lnTo>
                  <a:pt x="205776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p:cNvSpPr/>
          <p:nvPr/>
        </p:nvSpPr>
        <p:spPr>
          <a:xfrm>
            <a:off x="11046546" y="7161569"/>
            <a:ext cx="2057761" cy="1751669"/>
          </a:xfrm>
          <a:custGeom>
            <a:avLst/>
            <a:gdLst/>
            <a:ahLst/>
            <a:cxnLst/>
            <a:rect l="l" t="t" r="r" b="b"/>
            <a:pathLst>
              <a:path w="2057761" h="1751669">
                <a:moveTo>
                  <a:pt x="0" y="0"/>
                </a:moveTo>
                <a:lnTo>
                  <a:pt x="2057760" y="0"/>
                </a:lnTo>
                <a:lnTo>
                  <a:pt x="2057760" y="1751668"/>
                </a:lnTo>
                <a:lnTo>
                  <a:pt x="0" y="17516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9" name="Freeform 9"/>
          <p:cNvSpPr/>
          <p:nvPr/>
        </p:nvSpPr>
        <p:spPr>
          <a:xfrm flipH="1">
            <a:off x="4697275" y="7161569"/>
            <a:ext cx="2057761" cy="1751669"/>
          </a:xfrm>
          <a:custGeom>
            <a:avLst/>
            <a:gdLst/>
            <a:ahLst/>
            <a:cxnLst/>
            <a:rect l="l" t="t" r="r" b="b"/>
            <a:pathLst>
              <a:path w="2057761" h="1751669">
                <a:moveTo>
                  <a:pt x="2057761" y="0"/>
                </a:moveTo>
                <a:lnTo>
                  <a:pt x="0" y="0"/>
                </a:lnTo>
                <a:lnTo>
                  <a:pt x="0" y="1751668"/>
                </a:lnTo>
                <a:lnTo>
                  <a:pt x="2057761" y="1751668"/>
                </a:lnTo>
                <a:lnTo>
                  <a:pt x="205776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nvGrpSpPr>
          <p:cNvPr id="10" name="Group 10"/>
          <p:cNvGrpSpPr/>
          <p:nvPr/>
        </p:nvGrpSpPr>
        <p:grpSpPr>
          <a:xfrm rot="1796761">
            <a:off x="17369087" y="1039518"/>
            <a:ext cx="2107962" cy="12959964"/>
            <a:chOff x="0" y="0"/>
            <a:chExt cx="555183" cy="3413324"/>
          </a:xfrm>
        </p:grpSpPr>
        <p:sp>
          <p:nvSpPr>
            <p:cNvPr id="11" name="Freeform 11"/>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12" name="TextBox 12"/>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1086433">
            <a:off x="-857105" y="-759967"/>
            <a:ext cx="2107962" cy="11563966"/>
            <a:chOff x="0" y="0"/>
            <a:chExt cx="555183" cy="3045654"/>
          </a:xfrm>
        </p:grpSpPr>
        <p:sp>
          <p:nvSpPr>
            <p:cNvPr id="14" name="Freeform 14"/>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15" name="TextBox 15"/>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1792394">
            <a:off x="-1892082" y="-3083239"/>
            <a:ext cx="2107962" cy="13805645"/>
            <a:chOff x="0" y="0"/>
            <a:chExt cx="555183" cy="3636055"/>
          </a:xfrm>
        </p:grpSpPr>
        <p:sp>
          <p:nvSpPr>
            <p:cNvPr id="17" name="Freeform 17"/>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18" name="TextBox 18"/>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1318059">
            <a:off x="17354125" y="2820379"/>
            <a:ext cx="2107962" cy="13805645"/>
            <a:chOff x="0" y="0"/>
            <a:chExt cx="555183" cy="3636055"/>
          </a:xfrm>
        </p:grpSpPr>
        <p:sp>
          <p:nvSpPr>
            <p:cNvPr id="20" name="Freeform 20"/>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1" name="TextBox 21"/>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5589097" y="1795257"/>
            <a:ext cx="872050" cy="841528"/>
          </a:xfrm>
          <a:custGeom>
            <a:avLst/>
            <a:gdLst/>
            <a:ahLst/>
            <a:cxnLst/>
            <a:rect l="l" t="t" r="r" b="b"/>
            <a:pathLst>
              <a:path w="872050" h="841528">
                <a:moveTo>
                  <a:pt x="0" y="0"/>
                </a:moveTo>
                <a:lnTo>
                  <a:pt x="872050" y="0"/>
                </a:lnTo>
                <a:lnTo>
                  <a:pt x="872050" y="841528"/>
                </a:lnTo>
                <a:lnTo>
                  <a:pt x="0" y="84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4471000" y="5762065"/>
            <a:ext cx="641302" cy="805403"/>
          </a:xfrm>
          <a:custGeom>
            <a:avLst/>
            <a:gdLst/>
            <a:ahLst/>
            <a:cxnLst/>
            <a:rect l="l" t="t" r="r" b="b"/>
            <a:pathLst>
              <a:path w="641302" h="805403">
                <a:moveTo>
                  <a:pt x="0" y="0"/>
                </a:moveTo>
                <a:lnTo>
                  <a:pt x="641301" y="0"/>
                </a:lnTo>
                <a:lnTo>
                  <a:pt x="641301" y="805403"/>
                </a:lnTo>
                <a:lnTo>
                  <a:pt x="0" y="8054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12075426" y="5337582"/>
            <a:ext cx="2057761" cy="1751669"/>
          </a:xfrm>
          <a:custGeom>
            <a:avLst/>
            <a:gdLst/>
            <a:ahLst/>
            <a:cxnLst/>
            <a:rect l="l" t="t" r="r" b="b"/>
            <a:pathLst>
              <a:path w="2057761" h="1751669">
                <a:moveTo>
                  <a:pt x="0" y="0"/>
                </a:moveTo>
                <a:lnTo>
                  <a:pt x="2057760" y="0"/>
                </a:lnTo>
                <a:lnTo>
                  <a:pt x="2057760" y="1751669"/>
                </a:lnTo>
                <a:lnTo>
                  <a:pt x="0" y="17516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25" name="Freeform 25"/>
          <p:cNvSpPr/>
          <p:nvPr/>
        </p:nvSpPr>
        <p:spPr>
          <a:xfrm>
            <a:off x="12669553" y="5789353"/>
            <a:ext cx="543549" cy="790616"/>
          </a:xfrm>
          <a:custGeom>
            <a:avLst/>
            <a:gdLst/>
            <a:ahLst/>
            <a:cxnLst/>
            <a:rect l="l" t="t" r="r" b="b"/>
            <a:pathLst>
              <a:path w="543549" h="790616">
                <a:moveTo>
                  <a:pt x="0" y="0"/>
                </a:moveTo>
                <a:lnTo>
                  <a:pt x="543548" y="0"/>
                </a:lnTo>
                <a:lnTo>
                  <a:pt x="543548" y="790617"/>
                </a:lnTo>
                <a:lnTo>
                  <a:pt x="0" y="7906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11565368" y="1795257"/>
            <a:ext cx="1020115" cy="782938"/>
          </a:xfrm>
          <a:custGeom>
            <a:avLst/>
            <a:gdLst/>
            <a:ahLst/>
            <a:cxnLst/>
            <a:rect l="l" t="t" r="r" b="b"/>
            <a:pathLst>
              <a:path w="1020115" h="782938">
                <a:moveTo>
                  <a:pt x="0" y="0"/>
                </a:moveTo>
                <a:lnTo>
                  <a:pt x="1020115" y="0"/>
                </a:lnTo>
                <a:lnTo>
                  <a:pt x="1020115" y="782938"/>
                </a:lnTo>
                <a:lnTo>
                  <a:pt x="0" y="7829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Freeform 27"/>
          <p:cNvSpPr/>
          <p:nvPr/>
        </p:nvSpPr>
        <p:spPr>
          <a:xfrm>
            <a:off x="12478682" y="3768437"/>
            <a:ext cx="925291" cy="925291"/>
          </a:xfrm>
          <a:custGeom>
            <a:avLst/>
            <a:gdLst/>
            <a:ahLst/>
            <a:cxnLst/>
            <a:rect l="l" t="t" r="r" b="b"/>
            <a:pathLst>
              <a:path w="925291" h="925291">
                <a:moveTo>
                  <a:pt x="0" y="0"/>
                </a:moveTo>
                <a:lnTo>
                  <a:pt x="925290" y="0"/>
                </a:lnTo>
                <a:lnTo>
                  <a:pt x="925290" y="925291"/>
                </a:lnTo>
                <a:lnTo>
                  <a:pt x="0" y="9252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8" name="Freeform 28"/>
          <p:cNvSpPr/>
          <p:nvPr/>
        </p:nvSpPr>
        <p:spPr>
          <a:xfrm>
            <a:off x="11565368" y="7593761"/>
            <a:ext cx="784037" cy="887285"/>
          </a:xfrm>
          <a:custGeom>
            <a:avLst/>
            <a:gdLst/>
            <a:ahLst/>
            <a:cxnLst/>
            <a:rect l="l" t="t" r="r" b="b"/>
            <a:pathLst>
              <a:path w="784037" h="887285">
                <a:moveTo>
                  <a:pt x="0" y="0"/>
                </a:moveTo>
                <a:lnTo>
                  <a:pt x="784038" y="0"/>
                </a:lnTo>
                <a:lnTo>
                  <a:pt x="784038" y="887285"/>
                </a:lnTo>
                <a:lnTo>
                  <a:pt x="0" y="8872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9" name="Freeform 29"/>
          <p:cNvSpPr/>
          <p:nvPr/>
        </p:nvSpPr>
        <p:spPr>
          <a:xfrm>
            <a:off x="5339982" y="7609488"/>
            <a:ext cx="1054325" cy="657516"/>
          </a:xfrm>
          <a:custGeom>
            <a:avLst/>
            <a:gdLst/>
            <a:ahLst/>
            <a:cxnLst/>
            <a:rect l="l" t="t" r="r" b="b"/>
            <a:pathLst>
              <a:path w="1054325" h="657516">
                <a:moveTo>
                  <a:pt x="0" y="0"/>
                </a:moveTo>
                <a:lnTo>
                  <a:pt x="1054326" y="0"/>
                </a:lnTo>
                <a:lnTo>
                  <a:pt x="1054326" y="657516"/>
                </a:lnTo>
                <a:lnTo>
                  <a:pt x="0" y="6575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0" name="Freeform 30"/>
          <p:cNvSpPr/>
          <p:nvPr/>
        </p:nvSpPr>
        <p:spPr>
          <a:xfrm>
            <a:off x="4792205" y="3780334"/>
            <a:ext cx="797358" cy="797358"/>
          </a:xfrm>
          <a:custGeom>
            <a:avLst/>
            <a:gdLst/>
            <a:ahLst/>
            <a:cxnLst/>
            <a:rect l="l" t="t" r="r" b="b"/>
            <a:pathLst>
              <a:path w="797358" h="797358">
                <a:moveTo>
                  <a:pt x="0" y="0"/>
                </a:moveTo>
                <a:lnTo>
                  <a:pt x="797358" y="0"/>
                </a:lnTo>
                <a:lnTo>
                  <a:pt x="797358" y="797358"/>
                </a:lnTo>
                <a:lnTo>
                  <a:pt x="0" y="79735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1" name="TextBox 31"/>
          <p:cNvSpPr txBox="1"/>
          <p:nvPr/>
        </p:nvSpPr>
        <p:spPr>
          <a:xfrm>
            <a:off x="6509626" y="2741662"/>
            <a:ext cx="5112934" cy="4180865"/>
          </a:xfrm>
          <a:prstGeom prst="rect">
            <a:avLst/>
          </a:prstGeom>
        </p:spPr>
        <p:txBody>
          <a:bodyPr lIns="0" tIns="0" rIns="0" bIns="0" rtlCol="0" anchor="t">
            <a:spAutoFit/>
          </a:bodyPr>
          <a:lstStyle/>
          <a:p>
            <a:pPr algn="ctr">
              <a:lnSpc>
                <a:spcPts val="10998"/>
              </a:lnSpc>
            </a:pPr>
            <a:r>
              <a:rPr lang="en-US" sz="9165">
                <a:solidFill>
                  <a:srgbClr val="657D06"/>
                </a:solidFill>
                <a:latin typeface="Anton"/>
                <a:ea typeface="Anton"/>
                <a:cs typeface="Anton"/>
                <a:sym typeface="Anton"/>
              </a:rPr>
              <a:t>WHY DO LEAKS OCCUR?</a:t>
            </a:r>
          </a:p>
        </p:txBody>
      </p:sp>
      <p:sp>
        <p:nvSpPr>
          <p:cNvPr id="32" name="TextBox 32"/>
          <p:cNvSpPr txBox="1"/>
          <p:nvPr/>
        </p:nvSpPr>
        <p:spPr>
          <a:xfrm>
            <a:off x="3784585" y="2039167"/>
            <a:ext cx="835128" cy="532330"/>
          </a:xfrm>
          <a:prstGeom prst="rect">
            <a:avLst/>
          </a:prstGeom>
        </p:spPr>
        <p:txBody>
          <a:bodyPr lIns="0" tIns="0" rIns="0" bIns="0" rtlCol="0" anchor="t">
            <a:spAutoFit/>
          </a:bodyPr>
          <a:lstStyle/>
          <a:p>
            <a:pPr algn="l">
              <a:lnSpc>
                <a:spcPts val="4365"/>
              </a:lnSpc>
            </a:pPr>
            <a:r>
              <a:rPr lang="en-US" sz="3117">
                <a:solidFill>
                  <a:srgbClr val="44494F"/>
                </a:solidFill>
                <a:latin typeface="Nunito"/>
                <a:ea typeface="Nunito"/>
                <a:cs typeface="Nunito"/>
                <a:sym typeface="Nunito"/>
              </a:rPr>
              <a:t>Age</a:t>
            </a:r>
          </a:p>
        </p:txBody>
      </p:sp>
      <p:sp>
        <p:nvSpPr>
          <p:cNvPr id="33" name="TextBox 33"/>
          <p:cNvSpPr txBox="1"/>
          <p:nvPr/>
        </p:nvSpPr>
        <p:spPr>
          <a:xfrm>
            <a:off x="1643737" y="3976799"/>
            <a:ext cx="2208054" cy="418030"/>
          </a:xfrm>
          <a:prstGeom prst="rect">
            <a:avLst/>
          </a:prstGeom>
        </p:spPr>
        <p:txBody>
          <a:bodyPr lIns="0" tIns="0" rIns="0" bIns="0" rtlCol="0" anchor="t">
            <a:spAutoFit/>
          </a:bodyPr>
          <a:lstStyle/>
          <a:p>
            <a:pPr algn="ctr">
              <a:lnSpc>
                <a:spcPts val="3117"/>
              </a:lnSpc>
            </a:pPr>
            <a:r>
              <a:rPr lang="en-US" sz="3117">
                <a:solidFill>
                  <a:srgbClr val="44494F"/>
                </a:solidFill>
                <a:latin typeface="Nunito"/>
                <a:ea typeface="Nunito"/>
                <a:cs typeface="Nunito"/>
                <a:sym typeface="Nunito"/>
              </a:rPr>
              <a:t>Assembly</a:t>
            </a:r>
          </a:p>
        </p:txBody>
      </p:sp>
      <p:sp>
        <p:nvSpPr>
          <p:cNvPr id="34" name="TextBox 34"/>
          <p:cNvSpPr txBox="1"/>
          <p:nvPr/>
        </p:nvSpPr>
        <p:spPr>
          <a:xfrm>
            <a:off x="1382778" y="5984326"/>
            <a:ext cx="2208054" cy="418030"/>
          </a:xfrm>
          <a:prstGeom prst="rect">
            <a:avLst/>
          </a:prstGeom>
        </p:spPr>
        <p:txBody>
          <a:bodyPr lIns="0" tIns="0" rIns="0" bIns="0" rtlCol="0" anchor="t">
            <a:spAutoFit/>
          </a:bodyPr>
          <a:lstStyle/>
          <a:p>
            <a:pPr algn="ctr">
              <a:lnSpc>
                <a:spcPts val="3117"/>
              </a:lnSpc>
            </a:pPr>
            <a:r>
              <a:rPr lang="en-US" sz="3117">
                <a:solidFill>
                  <a:srgbClr val="44494F"/>
                </a:solidFill>
                <a:latin typeface="Nunito"/>
                <a:ea typeface="Nunito"/>
                <a:cs typeface="Nunito"/>
                <a:sym typeface="Nunito"/>
              </a:rPr>
              <a:t>Stress </a:t>
            </a:r>
          </a:p>
        </p:txBody>
      </p:sp>
      <p:sp>
        <p:nvSpPr>
          <p:cNvPr id="35" name="TextBox 35"/>
          <p:cNvSpPr txBox="1"/>
          <p:nvPr/>
        </p:nvSpPr>
        <p:spPr>
          <a:xfrm>
            <a:off x="14588568" y="5846503"/>
            <a:ext cx="2552031" cy="814014"/>
          </a:xfrm>
          <a:prstGeom prst="rect">
            <a:avLst/>
          </a:prstGeom>
        </p:spPr>
        <p:txBody>
          <a:bodyPr lIns="0" tIns="0" rIns="0" bIns="0" rtlCol="0" anchor="t">
            <a:spAutoFit/>
          </a:bodyPr>
          <a:lstStyle/>
          <a:p>
            <a:pPr algn="ctr">
              <a:lnSpc>
                <a:spcPts val="3117"/>
              </a:lnSpc>
            </a:pPr>
            <a:r>
              <a:rPr lang="en-US" sz="3117">
                <a:solidFill>
                  <a:srgbClr val="44494F"/>
                </a:solidFill>
                <a:latin typeface="Nunito"/>
                <a:ea typeface="Nunito"/>
                <a:cs typeface="Nunito"/>
                <a:sym typeface="Nunito"/>
              </a:rPr>
              <a:t>Temperature Changes</a:t>
            </a:r>
          </a:p>
        </p:txBody>
      </p:sp>
      <p:sp>
        <p:nvSpPr>
          <p:cNvPr id="36" name="TextBox 36"/>
          <p:cNvSpPr txBox="1"/>
          <p:nvPr/>
        </p:nvSpPr>
        <p:spPr>
          <a:xfrm>
            <a:off x="1007525" y="7832021"/>
            <a:ext cx="3463475" cy="418030"/>
          </a:xfrm>
          <a:prstGeom prst="rect">
            <a:avLst/>
          </a:prstGeom>
        </p:spPr>
        <p:txBody>
          <a:bodyPr lIns="0" tIns="0" rIns="0" bIns="0" rtlCol="0" anchor="t">
            <a:spAutoFit/>
          </a:bodyPr>
          <a:lstStyle/>
          <a:p>
            <a:pPr algn="ctr">
              <a:lnSpc>
                <a:spcPts val="3117"/>
              </a:lnSpc>
            </a:pPr>
            <a:r>
              <a:rPr lang="en-US" sz="3117">
                <a:solidFill>
                  <a:srgbClr val="44494F"/>
                </a:solidFill>
                <a:latin typeface="Nunito"/>
                <a:ea typeface="Nunito"/>
                <a:cs typeface="Nunito"/>
                <a:sym typeface="Nunito"/>
              </a:rPr>
              <a:t>Load Fluctuation</a:t>
            </a:r>
          </a:p>
        </p:txBody>
      </p:sp>
      <p:sp>
        <p:nvSpPr>
          <p:cNvPr id="37" name="TextBox 37"/>
          <p:cNvSpPr txBox="1"/>
          <p:nvPr/>
        </p:nvSpPr>
        <p:spPr>
          <a:xfrm>
            <a:off x="13403972" y="2069157"/>
            <a:ext cx="3486967" cy="418030"/>
          </a:xfrm>
          <a:prstGeom prst="rect">
            <a:avLst/>
          </a:prstGeom>
        </p:spPr>
        <p:txBody>
          <a:bodyPr lIns="0" tIns="0" rIns="0" bIns="0" rtlCol="0" anchor="t">
            <a:spAutoFit/>
          </a:bodyPr>
          <a:lstStyle/>
          <a:p>
            <a:pPr algn="ctr">
              <a:lnSpc>
                <a:spcPts val="3117"/>
              </a:lnSpc>
            </a:pPr>
            <a:r>
              <a:rPr lang="en-US" sz="3117">
                <a:solidFill>
                  <a:srgbClr val="44494F"/>
                </a:solidFill>
                <a:latin typeface="Nunito"/>
                <a:ea typeface="Nunito"/>
                <a:cs typeface="Nunito"/>
                <a:sym typeface="Nunito"/>
              </a:rPr>
              <a:t>Vibration</a:t>
            </a:r>
          </a:p>
        </p:txBody>
      </p:sp>
      <p:sp>
        <p:nvSpPr>
          <p:cNvPr id="38" name="TextBox 38"/>
          <p:cNvSpPr txBox="1"/>
          <p:nvPr/>
        </p:nvSpPr>
        <p:spPr>
          <a:xfrm>
            <a:off x="14707363" y="4091524"/>
            <a:ext cx="2723077" cy="418030"/>
          </a:xfrm>
          <a:prstGeom prst="rect">
            <a:avLst/>
          </a:prstGeom>
        </p:spPr>
        <p:txBody>
          <a:bodyPr lIns="0" tIns="0" rIns="0" bIns="0" rtlCol="0" anchor="t">
            <a:spAutoFit/>
          </a:bodyPr>
          <a:lstStyle/>
          <a:p>
            <a:pPr algn="ctr">
              <a:lnSpc>
                <a:spcPts val="3117"/>
              </a:lnSpc>
            </a:pPr>
            <a:r>
              <a:rPr lang="en-US" sz="3117">
                <a:solidFill>
                  <a:srgbClr val="44494F"/>
                </a:solidFill>
                <a:latin typeface="Nunito"/>
                <a:ea typeface="Nunito"/>
                <a:cs typeface="Nunito"/>
                <a:sym typeface="Nunito"/>
              </a:rPr>
              <a:t>Environment</a:t>
            </a:r>
          </a:p>
        </p:txBody>
      </p:sp>
      <p:sp>
        <p:nvSpPr>
          <p:cNvPr id="39" name="TextBox 39"/>
          <p:cNvSpPr txBox="1"/>
          <p:nvPr/>
        </p:nvSpPr>
        <p:spPr>
          <a:xfrm>
            <a:off x="13637893" y="7848973"/>
            <a:ext cx="2723077" cy="418030"/>
          </a:xfrm>
          <a:prstGeom prst="rect">
            <a:avLst/>
          </a:prstGeom>
        </p:spPr>
        <p:txBody>
          <a:bodyPr lIns="0" tIns="0" rIns="0" bIns="0" rtlCol="0" anchor="t">
            <a:spAutoFit/>
          </a:bodyPr>
          <a:lstStyle/>
          <a:p>
            <a:pPr algn="ctr">
              <a:lnSpc>
                <a:spcPts val="3117"/>
              </a:lnSpc>
            </a:pPr>
            <a:r>
              <a:rPr lang="en-US" sz="3117">
                <a:solidFill>
                  <a:srgbClr val="44494F"/>
                </a:solidFill>
                <a:latin typeface="Nunito"/>
                <a:ea typeface="Nunito"/>
                <a:cs typeface="Nunito"/>
                <a:sym typeface="Nunito"/>
              </a:rPr>
              <a:t>Human Factors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a:off x="2143593" y="3141746"/>
            <a:ext cx="4766464" cy="1303432"/>
            <a:chOff x="0" y="0"/>
            <a:chExt cx="935284" cy="255762"/>
          </a:xfrm>
        </p:grpSpPr>
        <p:sp>
          <p:nvSpPr>
            <p:cNvPr id="4" name="Freeform 4"/>
            <p:cNvSpPr/>
            <p:nvPr/>
          </p:nvSpPr>
          <p:spPr>
            <a:xfrm>
              <a:off x="0" y="0"/>
              <a:ext cx="935284" cy="255762"/>
            </a:xfrm>
            <a:custGeom>
              <a:avLst/>
              <a:gdLst/>
              <a:ahLst/>
              <a:cxnLst/>
              <a:rect l="l" t="t" r="r" b="b"/>
              <a:pathLst>
                <a:path w="935284" h="255762">
                  <a:moveTo>
                    <a:pt x="732084" y="0"/>
                  </a:moveTo>
                  <a:lnTo>
                    <a:pt x="0" y="0"/>
                  </a:lnTo>
                  <a:lnTo>
                    <a:pt x="0" y="255762"/>
                  </a:lnTo>
                  <a:lnTo>
                    <a:pt x="732084" y="255762"/>
                  </a:lnTo>
                  <a:lnTo>
                    <a:pt x="935284" y="127881"/>
                  </a:lnTo>
                  <a:lnTo>
                    <a:pt x="732084" y="0"/>
                  </a:lnTo>
                  <a:close/>
                </a:path>
              </a:pathLst>
            </a:custGeom>
            <a:solidFill>
              <a:srgbClr val="CCCFB3"/>
            </a:solidFill>
          </p:spPr>
        </p:sp>
        <p:sp>
          <p:nvSpPr>
            <p:cNvPr id="5" name="TextBox 5"/>
            <p:cNvSpPr txBox="1"/>
            <p:nvPr/>
          </p:nvSpPr>
          <p:spPr>
            <a:xfrm>
              <a:off x="0" y="-38100"/>
              <a:ext cx="820984" cy="29386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143593" y="4607103"/>
            <a:ext cx="4766464" cy="1431476"/>
            <a:chOff x="0" y="0"/>
            <a:chExt cx="935284" cy="280887"/>
          </a:xfrm>
        </p:grpSpPr>
        <p:sp>
          <p:nvSpPr>
            <p:cNvPr id="7" name="Freeform 7"/>
            <p:cNvSpPr/>
            <p:nvPr/>
          </p:nvSpPr>
          <p:spPr>
            <a:xfrm>
              <a:off x="0" y="0"/>
              <a:ext cx="935284" cy="280887"/>
            </a:xfrm>
            <a:custGeom>
              <a:avLst/>
              <a:gdLst/>
              <a:ahLst/>
              <a:cxnLst/>
              <a:rect l="l" t="t" r="r" b="b"/>
              <a:pathLst>
                <a:path w="935284" h="280887">
                  <a:moveTo>
                    <a:pt x="732084" y="0"/>
                  </a:moveTo>
                  <a:lnTo>
                    <a:pt x="0" y="0"/>
                  </a:lnTo>
                  <a:lnTo>
                    <a:pt x="0" y="280887"/>
                  </a:lnTo>
                  <a:lnTo>
                    <a:pt x="732084" y="280887"/>
                  </a:lnTo>
                  <a:lnTo>
                    <a:pt x="935284" y="140443"/>
                  </a:lnTo>
                  <a:lnTo>
                    <a:pt x="732084" y="0"/>
                  </a:lnTo>
                  <a:close/>
                </a:path>
              </a:pathLst>
            </a:custGeom>
            <a:solidFill>
              <a:srgbClr val="CCCFB3"/>
            </a:solidFill>
          </p:spPr>
        </p:sp>
        <p:sp>
          <p:nvSpPr>
            <p:cNvPr id="8" name="TextBox 8"/>
            <p:cNvSpPr txBox="1"/>
            <p:nvPr/>
          </p:nvSpPr>
          <p:spPr>
            <a:xfrm>
              <a:off x="0" y="-38100"/>
              <a:ext cx="820984" cy="31898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143593" y="6200504"/>
            <a:ext cx="4766464" cy="1431476"/>
            <a:chOff x="0" y="0"/>
            <a:chExt cx="935284" cy="280887"/>
          </a:xfrm>
        </p:grpSpPr>
        <p:sp>
          <p:nvSpPr>
            <p:cNvPr id="10" name="Freeform 10"/>
            <p:cNvSpPr/>
            <p:nvPr/>
          </p:nvSpPr>
          <p:spPr>
            <a:xfrm>
              <a:off x="0" y="0"/>
              <a:ext cx="935284" cy="280887"/>
            </a:xfrm>
            <a:custGeom>
              <a:avLst/>
              <a:gdLst/>
              <a:ahLst/>
              <a:cxnLst/>
              <a:rect l="l" t="t" r="r" b="b"/>
              <a:pathLst>
                <a:path w="935284" h="280887">
                  <a:moveTo>
                    <a:pt x="732084" y="0"/>
                  </a:moveTo>
                  <a:lnTo>
                    <a:pt x="0" y="0"/>
                  </a:lnTo>
                  <a:lnTo>
                    <a:pt x="0" y="280887"/>
                  </a:lnTo>
                  <a:lnTo>
                    <a:pt x="732084" y="280887"/>
                  </a:lnTo>
                  <a:lnTo>
                    <a:pt x="935284" y="140443"/>
                  </a:lnTo>
                  <a:lnTo>
                    <a:pt x="732084" y="0"/>
                  </a:lnTo>
                  <a:close/>
                </a:path>
              </a:pathLst>
            </a:custGeom>
            <a:solidFill>
              <a:srgbClr val="CCCFB3"/>
            </a:solidFill>
          </p:spPr>
        </p:sp>
        <p:sp>
          <p:nvSpPr>
            <p:cNvPr id="11" name="TextBox 11"/>
            <p:cNvSpPr txBox="1"/>
            <p:nvPr/>
          </p:nvSpPr>
          <p:spPr>
            <a:xfrm>
              <a:off x="0" y="-38100"/>
              <a:ext cx="820984" cy="31898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143593" y="7793905"/>
            <a:ext cx="4766464" cy="1431476"/>
            <a:chOff x="0" y="0"/>
            <a:chExt cx="935284" cy="280887"/>
          </a:xfrm>
        </p:grpSpPr>
        <p:sp>
          <p:nvSpPr>
            <p:cNvPr id="13" name="Freeform 13"/>
            <p:cNvSpPr/>
            <p:nvPr/>
          </p:nvSpPr>
          <p:spPr>
            <a:xfrm>
              <a:off x="0" y="0"/>
              <a:ext cx="935284" cy="280887"/>
            </a:xfrm>
            <a:custGeom>
              <a:avLst/>
              <a:gdLst/>
              <a:ahLst/>
              <a:cxnLst/>
              <a:rect l="l" t="t" r="r" b="b"/>
              <a:pathLst>
                <a:path w="935284" h="280887">
                  <a:moveTo>
                    <a:pt x="732084" y="0"/>
                  </a:moveTo>
                  <a:lnTo>
                    <a:pt x="0" y="0"/>
                  </a:lnTo>
                  <a:lnTo>
                    <a:pt x="0" y="280887"/>
                  </a:lnTo>
                  <a:lnTo>
                    <a:pt x="732084" y="280887"/>
                  </a:lnTo>
                  <a:lnTo>
                    <a:pt x="935284" y="140443"/>
                  </a:lnTo>
                  <a:lnTo>
                    <a:pt x="732084" y="0"/>
                  </a:lnTo>
                  <a:close/>
                </a:path>
              </a:pathLst>
            </a:custGeom>
            <a:solidFill>
              <a:srgbClr val="CCCFB3"/>
            </a:solidFill>
          </p:spPr>
        </p:sp>
        <p:sp>
          <p:nvSpPr>
            <p:cNvPr id="14" name="TextBox 14"/>
            <p:cNvSpPr txBox="1"/>
            <p:nvPr/>
          </p:nvSpPr>
          <p:spPr>
            <a:xfrm>
              <a:off x="0" y="-38100"/>
              <a:ext cx="820984" cy="31898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11594663" y="6997205"/>
            <a:ext cx="4766464" cy="1431476"/>
            <a:chOff x="0" y="0"/>
            <a:chExt cx="935284" cy="280887"/>
          </a:xfrm>
        </p:grpSpPr>
        <p:sp>
          <p:nvSpPr>
            <p:cNvPr id="16" name="Freeform 16"/>
            <p:cNvSpPr/>
            <p:nvPr/>
          </p:nvSpPr>
          <p:spPr>
            <a:xfrm>
              <a:off x="0" y="0"/>
              <a:ext cx="935284" cy="280887"/>
            </a:xfrm>
            <a:custGeom>
              <a:avLst/>
              <a:gdLst/>
              <a:ahLst/>
              <a:cxnLst/>
              <a:rect l="l" t="t" r="r" b="b"/>
              <a:pathLst>
                <a:path w="935284" h="280887">
                  <a:moveTo>
                    <a:pt x="732084" y="0"/>
                  </a:moveTo>
                  <a:lnTo>
                    <a:pt x="0" y="0"/>
                  </a:lnTo>
                  <a:lnTo>
                    <a:pt x="0" y="280887"/>
                  </a:lnTo>
                  <a:lnTo>
                    <a:pt x="732084" y="280887"/>
                  </a:lnTo>
                  <a:lnTo>
                    <a:pt x="935284" y="140443"/>
                  </a:lnTo>
                  <a:lnTo>
                    <a:pt x="732084" y="0"/>
                  </a:lnTo>
                  <a:close/>
                </a:path>
              </a:pathLst>
            </a:custGeom>
            <a:solidFill>
              <a:srgbClr val="CCCFB3"/>
            </a:solidFill>
          </p:spPr>
        </p:sp>
        <p:sp>
          <p:nvSpPr>
            <p:cNvPr id="17" name="TextBox 17"/>
            <p:cNvSpPr txBox="1"/>
            <p:nvPr/>
          </p:nvSpPr>
          <p:spPr>
            <a:xfrm>
              <a:off x="0" y="-38100"/>
              <a:ext cx="820984" cy="31898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800000">
            <a:off x="11594663" y="3810402"/>
            <a:ext cx="4766464" cy="1431476"/>
            <a:chOff x="0" y="0"/>
            <a:chExt cx="935284" cy="280887"/>
          </a:xfrm>
        </p:grpSpPr>
        <p:sp>
          <p:nvSpPr>
            <p:cNvPr id="19" name="Freeform 19"/>
            <p:cNvSpPr/>
            <p:nvPr/>
          </p:nvSpPr>
          <p:spPr>
            <a:xfrm>
              <a:off x="0" y="0"/>
              <a:ext cx="935284" cy="280887"/>
            </a:xfrm>
            <a:custGeom>
              <a:avLst/>
              <a:gdLst/>
              <a:ahLst/>
              <a:cxnLst/>
              <a:rect l="l" t="t" r="r" b="b"/>
              <a:pathLst>
                <a:path w="935284" h="280887">
                  <a:moveTo>
                    <a:pt x="732084" y="0"/>
                  </a:moveTo>
                  <a:lnTo>
                    <a:pt x="0" y="0"/>
                  </a:lnTo>
                  <a:lnTo>
                    <a:pt x="0" y="280887"/>
                  </a:lnTo>
                  <a:lnTo>
                    <a:pt x="732084" y="280887"/>
                  </a:lnTo>
                  <a:lnTo>
                    <a:pt x="935284" y="140443"/>
                  </a:lnTo>
                  <a:lnTo>
                    <a:pt x="732084" y="0"/>
                  </a:lnTo>
                  <a:close/>
                </a:path>
              </a:pathLst>
            </a:custGeom>
            <a:solidFill>
              <a:srgbClr val="CCCFB3"/>
            </a:solidFill>
          </p:spPr>
        </p:sp>
        <p:sp>
          <p:nvSpPr>
            <p:cNvPr id="20" name="TextBox 20"/>
            <p:cNvSpPr txBox="1"/>
            <p:nvPr/>
          </p:nvSpPr>
          <p:spPr>
            <a:xfrm>
              <a:off x="0" y="-38100"/>
              <a:ext cx="820984" cy="318987"/>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10800000">
            <a:off x="11594663" y="5403803"/>
            <a:ext cx="4766464" cy="1431476"/>
            <a:chOff x="0" y="0"/>
            <a:chExt cx="935284" cy="280887"/>
          </a:xfrm>
        </p:grpSpPr>
        <p:sp>
          <p:nvSpPr>
            <p:cNvPr id="22" name="Freeform 22"/>
            <p:cNvSpPr/>
            <p:nvPr/>
          </p:nvSpPr>
          <p:spPr>
            <a:xfrm>
              <a:off x="0" y="0"/>
              <a:ext cx="935284" cy="280887"/>
            </a:xfrm>
            <a:custGeom>
              <a:avLst/>
              <a:gdLst/>
              <a:ahLst/>
              <a:cxnLst/>
              <a:rect l="l" t="t" r="r" b="b"/>
              <a:pathLst>
                <a:path w="935284" h="280887">
                  <a:moveTo>
                    <a:pt x="732084" y="0"/>
                  </a:moveTo>
                  <a:lnTo>
                    <a:pt x="0" y="0"/>
                  </a:lnTo>
                  <a:lnTo>
                    <a:pt x="0" y="280887"/>
                  </a:lnTo>
                  <a:lnTo>
                    <a:pt x="732084" y="280887"/>
                  </a:lnTo>
                  <a:lnTo>
                    <a:pt x="935284" y="140443"/>
                  </a:lnTo>
                  <a:lnTo>
                    <a:pt x="732084" y="0"/>
                  </a:lnTo>
                  <a:close/>
                </a:path>
              </a:pathLst>
            </a:custGeom>
            <a:solidFill>
              <a:srgbClr val="CCCFB3"/>
            </a:solidFill>
          </p:spPr>
        </p:sp>
        <p:sp>
          <p:nvSpPr>
            <p:cNvPr id="23" name="TextBox 23"/>
            <p:cNvSpPr txBox="1"/>
            <p:nvPr/>
          </p:nvSpPr>
          <p:spPr>
            <a:xfrm>
              <a:off x="0" y="-38100"/>
              <a:ext cx="820984" cy="318987"/>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7086600" y="38441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5"/>
          <p:cNvSpPr txBox="1"/>
          <p:nvPr/>
        </p:nvSpPr>
        <p:spPr>
          <a:xfrm>
            <a:off x="2368264" y="3370758"/>
            <a:ext cx="1393763" cy="712470"/>
          </a:xfrm>
          <a:prstGeom prst="rect">
            <a:avLst/>
          </a:prstGeom>
        </p:spPr>
        <p:txBody>
          <a:bodyPr lIns="0" tIns="0" rIns="0" bIns="0" rtlCol="0" anchor="t">
            <a:spAutoFit/>
          </a:bodyPr>
          <a:lstStyle/>
          <a:p>
            <a:pPr algn="l">
              <a:lnSpc>
                <a:spcPts val="5880"/>
              </a:lnSpc>
            </a:pPr>
            <a:r>
              <a:rPr lang="en-US" sz="4200">
                <a:solidFill>
                  <a:srgbClr val="44494F"/>
                </a:solidFill>
                <a:latin typeface="Nunito"/>
                <a:ea typeface="Nunito"/>
                <a:cs typeface="Nunito"/>
                <a:sym typeface="Nunito"/>
              </a:rPr>
              <a:t>DGA</a:t>
            </a:r>
          </a:p>
        </p:txBody>
      </p:sp>
      <p:sp>
        <p:nvSpPr>
          <p:cNvPr id="26" name="TextBox 26"/>
          <p:cNvSpPr txBox="1"/>
          <p:nvPr/>
        </p:nvSpPr>
        <p:spPr>
          <a:xfrm>
            <a:off x="2400188" y="4812301"/>
            <a:ext cx="3745142" cy="1097280"/>
          </a:xfrm>
          <a:prstGeom prst="rect">
            <a:avLst/>
          </a:prstGeom>
        </p:spPr>
        <p:txBody>
          <a:bodyPr lIns="0" tIns="0" rIns="0" bIns="0" rtlCol="0" anchor="t">
            <a:spAutoFit/>
          </a:bodyPr>
          <a:lstStyle/>
          <a:p>
            <a:pPr algn="l">
              <a:lnSpc>
                <a:spcPts val="4200"/>
              </a:lnSpc>
            </a:pPr>
            <a:r>
              <a:rPr lang="en-US" sz="4200">
                <a:solidFill>
                  <a:srgbClr val="44494F"/>
                </a:solidFill>
                <a:latin typeface="Nunito"/>
                <a:ea typeface="Nunito"/>
                <a:cs typeface="Nunito"/>
                <a:sym typeface="Nunito"/>
              </a:rPr>
              <a:t>Environmental </a:t>
            </a:r>
          </a:p>
          <a:p>
            <a:pPr algn="l">
              <a:lnSpc>
                <a:spcPts val="4200"/>
              </a:lnSpc>
            </a:pPr>
            <a:r>
              <a:rPr lang="en-US" sz="4200">
                <a:solidFill>
                  <a:srgbClr val="44494F"/>
                </a:solidFill>
                <a:latin typeface="Nunito"/>
                <a:ea typeface="Nunito"/>
                <a:cs typeface="Nunito"/>
                <a:sym typeface="Nunito"/>
              </a:rPr>
              <a:t>Fines</a:t>
            </a:r>
          </a:p>
        </p:txBody>
      </p:sp>
      <p:sp>
        <p:nvSpPr>
          <p:cNvPr id="27" name="TextBox 27"/>
          <p:cNvSpPr txBox="1"/>
          <p:nvPr/>
        </p:nvSpPr>
        <p:spPr>
          <a:xfrm>
            <a:off x="2400188" y="6638797"/>
            <a:ext cx="3317867" cy="563880"/>
          </a:xfrm>
          <a:prstGeom prst="rect">
            <a:avLst/>
          </a:prstGeom>
        </p:spPr>
        <p:txBody>
          <a:bodyPr lIns="0" tIns="0" rIns="0" bIns="0" rtlCol="0" anchor="t">
            <a:spAutoFit/>
          </a:bodyPr>
          <a:lstStyle/>
          <a:p>
            <a:pPr algn="l">
              <a:lnSpc>
                <a:spcPts val="4200"/>
              </a:lnSpc>
            </a:pPr>
            <a:r>
              <a:rPr lang="en-US" sz="4200">
                <a:solidFill>
                  <a:srgbClr val="44494F"/>
                </a:solidFill>
                <a:latin typeface="Nunito"/>
                <a:ea typeface="Nunito"/>
                <a:cs typeface="Nunito"/>
                <a:sym typeface="Nunito"/>
              </a:rPr>
              <a:t>Remediation</a:t>
            </a:r>
          </a:p>
        </p:txBody>
      </p:sp>
      <p:sp>
        <p:nvSpPr>
          <p:cNvPr id="28" name="TextBox 28"/>
          <p:cNvSpPr txBox="1"/>
          <p:nvPr/>
        </p:nvSpPr>
        <p:spPr>
          <a:xfrm>
            <a:off x="2400188" y="8232055"/>
            <a:ext cx="4509869" cy="563880"/>
          </a:xfrm>
          <a:prstGeom prst="rect">
            <a:avLst/>
          </a:prstGeom>
        </p:spPr>
        <p:txBody>
          <a:bodyPr lIns="0" tIns="0" rIns="0" bIns="0" rtlCol="0" anchor="t">
            <a:spAutoFit/>
          </a:bodyPr>
          <a:lstStyle/>
          <a:p>
            <a:pPr algn="l">
              <a:lnSpc>
                <a:spcPts val="4200"/>
              </a:lnSpc>
            </a:pPr>
            <a:r>
              <a:rPr lang="en-US" sz="4200">
                <a:solidFill>
                  <a:srgbClr val="44494F"/>
                </a:solidFill>
                <a:latin typeface="Nunito"/>
                <a:ea typeface="Nunito"/>
                <a:cs typeface="Nunito"/>
                <a:sym typeface="Nunito"/>
              </a:rPr>
              <a:t>Moisture ingress</a:t>
            </a:r>
          </a:p>
        </p:txBody>
      </p:sp>
      <p:sp>
        <p:nvSpPr>
          <p:cNvPr id="29" name="TextBox 29"/>
          <p:cNvSpPr txBox="1"/>
          <p:nvPr/>
        </p:nvSpPr>
        <p:spPr>
          <a:xfrm>
            <a:off x="14263267" y="7469054"/>
            <a:ext cx="1769555" cy="563978"/>
          </a:xfrm>
          <a:prstGeom prst="rect">
            <a:avLst/>
          </a:prstGeom>
        </p:spPr>
        <p:txBody>
          <a:bodyPr lIns="0" tIns="0" rIns="0" bIns="0" rtlCol="0" anchor="t">
            <a:spAutoFit/>
          </a:bodyPr>
          <a:lstStyle/>
          <a:p>
            <a:pPr algn="r">
              <a:lnSpc>
                <a:spcPts val="4203"/>
              </a:lnSpc>
            </a:pPr>
            <a:r>
              <a:rPr lang="en-US" sz="4203">
                <a:solidFill>
                  <a:srgbClr val="44494F"/>
                </a:solidFill>
                <a:latin typeface="Nunito"/>
                <a:ea typeface="Nunito"/>
                <a:cs typeface="Nunito"/>
                <a:sym typeface="Nunito"/>
              </a:rPr>
              <a:t>Safety</a:t>
            </a:r>
          </a:p>
        </p:txBody>
      </p:sp>
      <p:sp>
        <p:nvSpPr>
          <p:cNvPr id="30" name="TextBox 30"/>
          <p:cNvSpPr txBox="1"/>
          <p:nvPr/>
        </p:nvSpPr>
        <p:spPr>
          <a:xfrm>
            <a:off x="13255706" y="4242989"/>
            <a:ext cx="2834865" cy="563946"/>
          </a:xfrm>
          <a:prstGeom prst="rect">
            <a:avLst/>
          </a:prstGeom>
        </p:spPr>
        <p:txBody>
          <a:bodyPr lIns="0" tIns="0" rIns="0" bIns="0" rtlCol="0" anchor="t">
            <a:spAutoFit/>
          </a:bodyPr>
          <a:lstStyle/>
          <a:p>
            <a:pPr algn="r">
              <a:lnSpc>
                <a:spcPts val="4200"/>
              </a:lnSpc>
            </a:pPr>
            <a:r>
              <a:rPr lang="en-US" sz="4200">
                <a:solidFill>
                  <a:srgbClr val="44494F"/>
                </a:solidFill>
                <a:latin typeface="Nunito"/>
                <a:ea typeface="Nunito"/>
                <a:cs typeface="Nunito"/>
                <a:sym typeface="Nunito"/>
              </a:rPr>
              <a:t>Oxygen</a:t>
            </a:r>
          </a:p>
        </p:txBody>
      </p:sp>
      <p:sp>
        <p:nvSpPr>
          <p:cNvPr id="31" name="TextBox 31"/>
          <p:cNvSpPr txBox="1"/>
          <p:nvPr/>
        </p:nvSpPr>
        <p:spPr>
          <a:xfrm>
            <a:off x="11850888" y="5875702"/>
            <a:ext cx="4254013" cy="563880"/>
          </a:xfrm>
          <a:prstGeom prst="rect">
            <a:avLst/>
          </a:prstGeom>
        </p:spPr>
        <p:txBody>
          <a:bodyPr lIns="0" tIns="0" rIns="0" bIns="0" rtlCol="0" anchor="t">
            <a:spAutoFit/>
          </a:bodyPr>
          <a:lstStyle/>
          <a:p>
            <a:pPr algn="r">
              <a:lnSpc>
                <a:spcPts val="4200"/>
              </a:lnSpc>
            </a:pPr>
            <a:r>
              <a:rPr lang="en-US" sz="4200">
                <a:solidFill>
                  <a:srgbClr val="44494F"/>
                </a:solidFill>
                <a:latin typeface="Nunito"/>
                <a:ea typeface="Nunito"/>
                <a:cs typeface="Nunito"/>
                <a:sym typeface="Nunito"/>
              </a:rPr>
              <a:t>Asset Reliability</a:t>
            </a:r>
          </a:p>
        </p:txBody>
      </p:sp>
      <p:grpSp>
        <p:nvGrpSpPr>
          <p:cNvPr id="32" name="Group 32"/>
          <p:cNvGrpSpPr/>
          <p:nvPr/>
        </p:nvGrpSpPr>
        <p:grpSpPr>
          <a:xfrm>
            <a:off x="12847254" y="9448108"/>
            <a:ext cx="6402088" cy="838892"/>
            <a:chOff x="0" y="0"/>
            <a:chExt cx="3667786" cy="480605"/>
          </a:xfrm>
        </p:grpSpPr>
        <p:sp>
          <p:nvSpPr>
            <p:cNvPr id="33" name="Freeform 33"/>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34" name="TextBox 34"/>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sp>
        <p:nvSpPr>
          <p:cNvPr id="35" name="TextBox 35"/>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grpSp>
        <p:nvGrpSpPr>
          <p:cNvPr id="36" name="Group 36"/>
          <p:cNvGrpSpPr/>
          <p:nvPr/>
        </p:nvGrpSpPr>
        <p:grpSpPr>
          <a:xfrm rot="-3833519">
            <a:off x="14606607" y="-5971536"/>
            <a:ext cx="2107962" cy="11563966"/>
            <a:chOff x="0" y="0"/>
            <a:chExt cx="555183" cy="3045654"/>
          </a:xfrm>
        </p:grpSpPr>
        <p:sp>
          <p:nvSpPr>
            <p:cNvPr id="37" name="Freeform 37"/>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657D06"/>
            </a:solidFill>
          </p:spPr>
        </p:sp>
        <p:sp>
          <p:nvSpPr>
            <p:cNvPr id="38" name="TextBox 38"/>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rot="-4568996">
            <a:off x="13755928" y="-7764757"/>
            <a:ext cx="2107962" cy="13805645"/>
            <a:chOff x="0" y="0"/>
            <a:chExt cx="555183" cy="3636055"/>
          </a:xfrm>
        </p:grpSpPr>
        <p:sp>
          <p:nvSpPr>
            <p:cNvPr id="40" name="Freeform 40"/>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BCC097"/>
            </a:solidFill>
          </p:spPr>
        </p:sp>
        <p:sp>
          <p:nvSpPr>
            <p:cNvPr id="41" name="TextBox 41"/>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rot="3747151">
            <a:off x="-955855" y="-4641176"/>
            <a:ext cx="2107962" cy="11563966"/>
            <a:chOff x="0" y="0"/>
            <a:chExt cx="555183" cy="3045654"/>
          </a:xfrm>
        </p:grpSpPr>
        <p:sp>
          <p:nvSpPr>
            <p:cNvPr id="43" name="Freeform 43"/>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657D06"/>
            </a:solidFill>
          </p:spPr>
        </p:sp>
        <p:sp>
          <p:nvSpPr>
            <p:cNvPr id="44" name="TextBox 44"/>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45" name="Group 45"/>
          <p:cNvGrpSpPr/>
          <p:nvPr/>
        </p:nvGrpSpPr>
        <p:grpSpPr>
          <a:xfrm rot="4240600">
            <a:off x="-1741187" y="-6265546"/>
            <a:ext cx="2107962" cy="13805645"/>
            <a:chOff x="0" y="0"/>
            <a:chExt cx="555183" cy="3636055"/>
          </a:xfrm>
        </p:grpSpPr>
        <p:sp>
          <p:nvSpPr>
            <p:cNvPr id="46" name="Freeform 46"/>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BCC097"/>
            </a:solidFill>
          </p:spPr>
        </p:sp>
        <p:sp>
          <p:nvSpPr>
            <p:cNvPr id="47" name="TextBox 47"/>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48" name="TextBox 48"/>
          <p:cNvSpPr txBox="1"/>
          <p:nvPr/>
        </p:nvSpPr>
        <p:spPr>
          <a:xfrm>
            <a:off x="2368264" y="1605882"/>
            <a:ext cx="13551472" cy="1047750"/>
          </a:xfrm>
          <a:prstGeom prst="rect">
            <a:avLst/>
          </a:prstGeom>
        </p:spPr>
        <p:txBody>
          <a:bodyPr lIns="0" tIns="0" rIns="0" bIns="0" rtlCol="0" anchor="t">
            <a:spAutoFit/>
          </a:bodyPr>
          <a:lstStyle/>
          <a:p>
            <a:pPr algn="ctr">
              <a:lnSpc>
                <a:spcPts val="8399"/>
              </a:lnSpc>
            </a:pPr>
            <a:r>
              <a:rPr lang="en-US" sz="6999">
                <a:solidFill>
                  <a:srgbClr val="657D06"/>
                </a:solidFill>
                <a:latin typeface="Anton"/>
                <a:ea typeface="Anton"/>
                <a:cs typeface="Anton"/>
                <a:sym typeface="Anton"/>
              </a:rPr>
              <a:t>THE NEGATIVE CONSEQUENCES OF LEAKS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a:grpSpLocks noChangeAspect="1"/>
          </p:cNvGrpSpPr>
          <p:nvPr/>
        </p:nvGrpSpPr>
        <p:grpSpPr>
          <a:xfrm rot="531409">
            <a:off x="7875649" y="4598965"/>
            <a:ext cx="2856082" cy="2796813"/>
            <a:chOff x="-72390" y="7620"/>
            <a:chExt cx="6487160" cy="6352540"/>
          </a:xfrm>
        </p:grpSpPr>
        <p:sp>
          <p:nvSpPr>
            <p:cNvPr id="4" name="Freeform 4"/>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95A844"/>
            </a:solidFill>
          </p:spPr>
        </p:sp>
      </p:grpSp>
      <p:grpSp>
        <p:nvGrpSpPr>
          <p:cNvPr id="5" name="Group 5"/>
          <p:cNvGrpSpPr/>
          <p:nvPr/>
        </p:nvGrpSpPr>
        <p:grpSpPr>
          <a:xfrm>
            <a:off x="5186990" y="4316364"/>
            <a:ext cx="1253546" cy="125354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57D06"/>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rot="531409">
            <a:off x="12006527" y="5370598"/>
            <a:ext cx="1253546" cy="125354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57D06"/>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a:off x="5499841" y="6812033"/>
            <a:ext cx="1253546" cy="125354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57D06"/>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sp>
        <p:nvSpPr>
          <p:cNvPr id="14" name="AutoShape 14"/>
          <p:cNvSpPr/>
          <p:nvPr/>
        </p:nvSpPr>
        <p:spPr>
          <a:xfrm>
            <a:off x="6413916" y="5124431"/>
            <a:ext cx="1555143" cy="469776"/>
          </a:xfrm>
          <a:prstGeom prst="line">
            <a:avLst/>
          </a:prstGeom>
          <a:ln w="28575" cap="flat">
            <a:solidFill>
              <a:srgbClr val="3C5679"/>
            </a:solidFill>
            <a:prstDash val="sysDash"/>
            <a:headEnd type="none" w="sm" len="sm"/>
            <a:tailEnd type="none" w="sm" len="sm"/>
          </a:ln>
        </p:spPr>
      </p:sp>
      <p:sp>
        <p:nvSpPr>
          <p:cNvPr id="15" name="AutoShape 15"/>
          <p:cNvSpPr/>
          <p:nvPr/>
        </p:nvSpPr>
        <p:spPr>
          <a:xfrm flipV="1">
            <a:off x="6697529" y="6551523"/>
            <a:ext cx="1384753" cy="628261"/>
          </a:xfrm>
          <a:prstGeom prst="line">
            <a:avLst/>
          </a:prstGeom>
          <a:ln w="28575" cap="flat">
            <a:solidFill>
              <a:srgbClr val="3C5679"/>
            </a:solidFill>
            <a:prstDash val="sysDash"/>
            <a:headEnd type="none" w="sm" len="sm"/>
            <a:tailEnd type="none" w="sm" len="sm"/>
          </a:ln>
        </p:spPr>
      </p:sp>
      <p:sp>
        <p:nvSpPr>
          <p:cNvPr id="16" name="AutoShape 16"/>
          <p:cNvSpPr/>
          <p:nvPr/>
        </p:nvSpPr>
        <p:spPr>
          <a:xfrm flipH="1">
            <a:off x="10705519" y="5997371"/>
            <a:ext cx="1300918" cy="0"/>
          </a:xfrm>
          <a:prstGeom prst="line">
            <a:avLst/>
          </a:prstGeom>
          <a:ln w="28575" cap="flat">
            <a:solidFill>
              <a:srgbClr val="3C5679"/>
            </a:solidFill>
            <a:prstDash val="sysDash"/>
            <a:headEnd type="none" w="sm" len="sm"/>
            <a:tailEnd type="none" w="sm" len="sm"/>
          </a:ln>
        </p:spPr>
      </p:sp>
      <p:sp>
        <p:nvSpPr>
          <p:cNvPr id="17" name="Freeform 17"/>
          <p:cNvSpPr/>
          <p:nvPr/>
        </p:nvSpPr>
        <p:spPr>
          <a:xfrm>
            <a:off x="8284949" y="5163532"/>
            <a:ext cx="2224445" cy="1759333"/>
          </a:xfrm>
          <a:custGeom>
            <a:avLst/>
            <a:gdLst/>
            <a:ahLst/>
            <a:cxnLst/>
            <a:rect l="l" t="t" r="r" b="b"/>
            <a:pathLst>
              <a:path w="2224445" h="1759333">
                <a:moveTo>
                  <a:pt x="0" y="0"/>
                </a:moveTo>
                <a:lnTo>
                  <a:pt x="2224445" y="0"/>
                </a:lnTo>
                <a:lnTo>
                  <a:pt x="2224445" y="1759334"/>
                </a:lnTo>
                <a:lnTo>
                  <a:pt x="0" y="1759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5300104" y="4428466"/>
            <a:ext cx="1027318" cy="1027318"/>
          </a:xfrm>
          <a:custGeom>
            <a:avLst/>
            <a:gdLst/>
            <a:ahLst/>
            <a:cxnLst/>
            <a:rect l="l" t="t" r="r" b="b"/>
            <a:pathLst>
              <a:path w="1027318" h="1027318">
                <a:moveTo>
                  <a:pt x="0" y="0"/>
                </a:moveTo>
                <a:lnTo>
                  <a:pt x="1027317" y="0"/>
                </a:lnTo>
                <a:lnTo>
                  <a:pt x="1027317" y="1027317"/>
                </a:lnTo>
                <a:lnTo>
                  <a:pt x="0" y="10273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5610674" y="6922866"/>
            <a:ext cx="1031881" cy="1031881"/>
          </a:xfrm>
          <a:custGeom>
            <a:avLst/>
            <a:gdLst/>
            <a:ahLst/>
            <a:cxnLst/>
            <a:rect l="l" t="t" r="r" b="b"/>
            <a:pathLst>
              <a:path w="1031881" h="1031881">
                <a:moveTo>
                  <a:pt x="0" y="0"/>
                </a:moveTo>
                <a:lnTo>
                  <a:pt x="1031880" y="0"/>
                </a:lnTo>
                <a:lnTo>
                  <a:pt x="1031880" y="1031881"/>
                </a:lnTo>
                <a:lnTo>
                  <a:pt x="0" y="1031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12117359" y="5481431"/>
            <a:ext cx="1031881" cy="1031881"/>
          </a:xfrm>
          <a:custGeom>
            <a:avLst/>
            <a:gdLst/>
            <a:ahLst/>
            <a:cxnLst/>
            <a:rect l="l" t="t" r="r" b="b"/>
            <a:pathLst>
              <a:path w="1031881" h="1031881">
                <a:moveTo>
                  <a:pt x="0" y="0"/>
                </a:moveTo>
                <a:lnTo>
                  <a:pt x="1031881" y="0"/>
                </a:lnTo>
                <a:lnTo>
                  <a:pt x="1031881" y="1031881"/>
                </a:lnTo>
                <a:lnTo>
                  <a:pt x="0" y="10318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1360895" y="4615976"/>
            <a:ext cx="2587845" cy="771525"/>
          </a:xfrm>
          <a:prstGeom prst="rect">
            <a:avLst/>
          </a:prstGeom>
        </p:spPr>
        <p:txBody>
          <a:bodyPr lIns="0" tIns="0" rIns="0" bIns="0" rtlCol="0" anchor="t">
            <a:spAutoFit/>
          </a:bodyPr>
          <a:lstStyle/>
          <a:p>
            <a:pPr marL="0" lvl="1" indent="0" algn="ctr">
              <a:lnSpc>
                <a:spcPts val="6299"/>
              </a:lnSpc>
              <a:spcBef>
                <a:spcPct val="0"/>
              </a:spcBef>
            </a:pPr>
            <a:r>
              <a:rPr lang="en-US" sz="4500" b="1">
                <a:solidFill>
                  <a:srgbClr val="0D0D0D"/>
                </a:solidFill>
                <a:latin typeface="Nunito Semi-Bold"/>
                <a:ea typeface="Nunito Semi-Bold"/>
                <a:cs typeface="Nunito Semi-Bold"/>
                <a:sym typeface="Nunito Semi-Bold"/>
              </a:rPr>
              <a:t>Inaction</a:t>
            </a:r>
          </a:p>
        </p:txBody>
      </p:sp>
      <p:grpSp>
        <p:nvGrpSpPr>
          <p:cNvPr id="22" name="Group 22"/>
          <p:cNvGrpSpPr/>
          <p:nvPr/>
        </p:nvGrpSpPr>
        <p:grpSpPr>
          <a:xfrm rot="-3833519">
            <a:off x="14606607" y="-5971536"/>
            <a:ext cx="2107962" cy="11563966"/>
            <a:chOff x="0" y="0"/>
            <a:chExt cx="555183" cy="3045654"/>
          </a:xfrm>
        </p:grpSpPr>
        <p:sp>
          <p:nvSpPr>
            <p:cNvPr id="23" name="Freeform 23"/>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657D06"/>
            </a:solidFill>
          </p:spPr>
        </p:sp>
        <p:sp>
          <p:nvSpPr>
            <p:cNvPr id="24" name="TextBox 24"/>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4568996">
            <a:off x="13755928" y="-7764757"/>
            <a:ext cx="2107962" cy="13805645"/>
            <a:chOff x="0" y="0"/>
            <a:chExt cx="555183" cy="3636055"/>
          </a:xfrm>
        </p:grpSpPr>
        <p:sp>
          <p:nvSpPr>
            <p:cNvPr id="26" name="Freeform 26"/>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BCC097"/>
            </a:solidFill>
          </p:spPr>
        </p:sp>
        <p:sp>
          <p:nvSpPr>
            <p:cNvPr id="27" name="TextBox 27"/>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12847254" y="9448108"/>
            <a:ext cx="6402088" cy="838892"/>
            <a:chOff x="0" y="0"/>
            <a:chExt cx="3667786" cy="480605"/>
          </a:xfrm>
        </p:grpSpPr>
        <p:sp>
          <p:nvSpPr>
            <p:cNvPr id="29" name="Freeform 29"/>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30" name="TextBox 30"/>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sp>
        <p:nvSpPr>
          <p:cNvPr id="31" name="TextBox 31"/>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32" name="TextBox 32"/>
          <p:cNvSpPr txBox="1"/>
          <p:nvPr/>
        </p:nvSpPr>
        <p:spPr>
          <a:xfrm>
            <a:off x="2368264" y="1605882"/>
            <a:ext cx="13551472" cy="1047750"/>
          </a:xfrm>
          <a:prstGeom prst="rect">
            <a:avLst/>
          </a:prstGeom>
        </p:spPr>
        <p:txBody>
          <a:bodyPr lIns="0" tIns="0" rIns="0" bIns="0" rtlCol="0" anchor="t">
            <a:spAutoFit/>
          </a:bodyPr>
          <a:lstStyle/>
          <a:p>
            <a:pPr algn="ctr">
              <a:lnSpc>
                <a:spcPts val="8399"/>
              </a:lnSpc>
            </a:pPr>
            <a:r>
              <a:rPr lang="en-US" sz="6999">
                <a:solidFill>
                  <a:srgbClr val="657D06"/>
                </a:solidFill>
                <a:latin typeface="Anton"/>
                <a:ea typeface="Anton"/>
                <a:cs typeface="Anton"/>
                <a:sym typeface="Anton"/>
              </a:rPr>
              <a:t>CURRENT INDUSTRY RESPONSES TO LEAKS</a:t>
            </a:r>
          </a:p>
        </p:txBody>
      </p:sp>
      <p:grpSp>
        <p:nvGrpSpPr>
          <p:cNvPr id="33" name="Group 33"/>
          <p:cNvGrpSpPr/>
          <p:nvPr/>
        </p:nvGrpSpPr>
        <p:grpSpPr>
          <a:xfrm rot="3747151">
            <a:off x="-955855" y="-4641176"/>
            <a:ext cx="2107962" cy="11563966"/>
            <a:chOff x="0" y="0"/>
            <a:chExt cx="555183" cy="3045654"/>
          </a:xfrm>
        </p:grpSpPr>
        <p:sp>
          <p:nvSpPr>
            <p:cNvPr id="34" name="Freeform 34"/>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657D06"/>
            </a:solidFill>
          </p:spPr>
        </p:sp>
        <p:sp>
          <p:nvSpPr>
            <p:cNvPr id="35" name="TextBox 35"/>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rot="4240600">
            <a:off x="-1741187" y="-6265546"/>
            <a:ext cx="2107962" cy="13805645"/>
            <a:chOff x="0" y="0"/>
            <a:chExt cx="555183" cy="3636055"/>
          </a:xfrm>
        </p:grpSpPr>
        <p:sp>
          <p:nvSpPr>
            <p:cNvPr id="37" name="Freeform 37"/>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BCC097"/>
            </a:solidFill>
          </p:spPr>
        </p:sp>
        <p:sp>
          <p:nvSpPr>
            <p:cNvPr id="38" name="TextBox 38"/>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39" name="TextBox 39"/>
          <p:cNvSpPr txBox="1"/>
          <p:nvPr/>
        </p:nvSpPr>
        <p:spPr>
          <a:xfrm>
            <a:off x="562378" y="6894333"/>
            <a:ext cx="4184878" cy="1571625"/>
          </a:xfrm>
          <a:prstGeom prst="rect">
            <a:avLst/>
          </a:prstGeom>
        </p:spPr>
        <p:txBody>
          <a:bodyPr lIns="0" tIns="0" rIns="0" bIns="0" rtlCol="0" anchor="t">
            <a:spAutoFit/>
          </a:bodyPr>
          <a:lstStyle/>
          <a:p>
            <a:pPr marL="0" lvl="1" indent="0" algn="ctr">
              <a:lnSpc>
                <a:spcPts val="6299"/>
              </a:lnSpc>
              <a:spcBef>
                <a:spcPct val="0"/>
              </a:spcBef>
            </a:pPr>
            <a:r>
              <a:rPr lang="en-US" sz="4500" b="1">
                <a:solidFill>
                  <a:srgbClr val="0D0D0D"/>
                </a:solidFill>
                <a:latin typeface="Nunito Semi-Bold"/>
                <a:ea typeface="Nunito Semi-Bold"/>
                <a:cs typeface="Nunito Semi-Bold"/>
                <a:sym typeface="Nunito Semi-Bold"/>
              </a:rPr>
              <a:t>Regasket or Replace</a:t>
            </a:r>
          </a:p>
        </p:txBody>
      </p:sp>
      <p:sp>
        <p:nvSpPr>
          <p:cNvPr id="40" name="TextBox 40"/>
          <p:cNvSpPr txBox="1"/>
          <p:nvPr/>
        </p:nvSpPr>
        <p:spPr>
          <a:xfrm>
            <a:off x="13196865" y="4176485"/>
            <a:ext cx="4366698" cy="3546523"/>
          </a:xfrm>
          <a:prstGeom prst="rect">
            <a:avLst/>
          </a:prstGeom>
        </p:spPr>
        <p:txBody>
          <a:bodyPr lIns="0" tIns="0" rIns="0" bIns="0" rtlCol="0" anchor="t">
            <a:spAutoFit/>
          </a:bodyPr>
          <a:lstStyle/>
          <a:p>
            <a:pPr algn="ctr">
              <a:lnSpc>
                <a:spcPts val="7071"/>
              </a:lnSpc>
            </a:pPr>
            <a:r>
              <a:rPr lang="en-US" sz="5051" b="1">
                <a:solidFill>
                  <a:srgbClr val="0D0D0D"/>
                </a:solidFill>
                <a:latin typeface="Nunito Semi-Bold"/>
                <a:ea typeface="Nunito Semi-Bold"/>
                <a:cs typeface="Nunito Semi-Bold"/>
                <a:sym typeface="Nunito Semi-Bold"/>
              </a:rPr>
              <a:t>The </a:t>
            </a:r>
          </a:p>
          <a:p>
            <a:pPr marL="0" lvl="1" indent="0" algn="ctr">
              <a:lnSpc>
                <a:spcPts val="7071"/>
              </a:lnSpc>
              <a:spcBef>
                <a:spcPct val="0"/>
              </a:spcBef>
            </a:pPr>
            <a:r>
              <a:rPr lang="en-US" sz="5051" b="1">
                <a:solidFill>
                  <a:srgbClr val="657D06"/>
                </a:solidFill>
                <a:latin typeface="Nunito Bold"/>
                <a:ea typeface="Nunito Bold"/>
                <a:cs typeface="Nunito Bold"/>
                <a:sym typeface="Nunito Bold"/>
              </a:rPr>
              <a:t>APPLIED LEAK SEAL</a:t>
            </a:r>
            <a:r>
              <a:rPr lang="en-US" sz="5051" b="1">
                <a:solidFill>
                  <a:srgbClr val="0D0D0D"/>
                </a:solidFill>
                <a:latin typeface="Nunito Semi-Bold"/>
                <a:ea typeface="Nunito Semi-Bold"/>
                <a:cs typeface="Nunito Semi-Bold"/>
                <a:sym typeface="Nunito Semi-Bold"/>
              </a:rPr>
              <a:t> Solution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TextBox 3"/>
          <p:cNvSpPr txBox="1"/>
          <p:nvPr/>
        </p:nvSpPr>
        <p:spPr>
          <a:xfrm>
            <a:off x="5194807" y="4327918"/>
            <a:ext cx="9942484" cy="1173726"/>
          </a:xfrm>
          <a:prstGeom prst="rect">
            <a:avLst/>
          </a:prstGeom>
        </p:spPr>
        <p:txBody>
          <a:bodyPr lIns="0" tIns="0" rIns="0" bIns="0" rtlCol="0" anchor="t">
            <a:spAutoFit/>
          </a:bodyPr>
          <a:lstStyle/>
          <a:p>
            <a:pPr marL="0" lvl="0" indent="0" algn="l">
              <a:lnSpc>
                <a:spcPts val="3132"/>
              </a:lnSpc>
              <a:spcBef>
                <a:spcPct val="0"/>
              </a:spcBef>
            </a:pPr>
            <a:r>
              <a:rPr lang="en-US" sz="2237" b="1">
                <a:solidFill>
                  <a:srgbClr val="44494F"/>
                </a:solidFill>
                <a:latin typeface="Nunito Medium"/>
                <a:ea typeface="Nunito Medium"/>
                <a:cs typeface="Nunito Medium"/>
                <a:sym typeface="Nunito Medium"/>
              </a:rPr>
              <a:t>Prior to the repair, a site visit takes place to obtain a measurement of the leaking apparatus. A custom PVC or Aluminum enclosure or flange-to-flange clamp is produced, installed, and the cavity filled with our sealant.</a:t>
            </a:r>
          </a:p>
        </p:txBody>
      </p:sp>
      <p:sp>
        <p:nvSpPr>
          <p:cNvPr id="4" name="TextBox 4"/>
          <p:cNvSpPr txBox="1"/>
          <p:nvPr/>
        </p:nvSpPr>
        <p:spPr>
          <a:xfrm>
            <a:off x="896181" y="2040044"/>
            <a:ext cx="15279154" cy="1047750"/>
          </a:xfrm>
          <a:prstGeom prst="rect">
            <a:avLst/>
          </a:prstGeom>
        </p:spPr>
        <p:txBody>
          <a:bodyPr lIns="0" tIns="0" rIns="0" bIns="0" rtlCol="0" anchor="t">
            <a:spAutoFit/>
          </a:bodyPr>
          <a:lstStyle/>
          <a:p>
            <a:pPr marL="0" lvl="1" indent="0" algn="l">
              <a:lnSpc>
                <a:spcPts val="4200"/>
              </a:lnSpc>
              <a:spcBef>
                <a:spcPct val="0"/>
              </a:spcBef>
            </a:pPr>
            <a:r>
              <a:rPr lang="en-US" sz="3000" b="1">
                <a:solidFill>
                  <a:srgbClr val="44494F"/>
                </a:solidFill>
                <a:latin typeface="Nunito Semi-Bold"/>
                <a:ea typeface="Nunito Semi-Bold"/>
                <a:cs typeface="Nunito Semi-Bold"/>
                <a:sym typeface="Nunito Semi-Bold"/>
              </a:rPr>
              <a:t>We approach the repair utilizing Applied Leak Seal’s specialty O-ring compatible leak sealant along with the </a:t>
            </a:r>
            <a:r>
              <a:rPr lang="en-US" sz="3000" b="1" u="sng">
                <a:solidFill>
                  <a:srgbClr val="44494F"/>
                </a:solidFill>
                <a:latin typeface="Nunito Semi-Bold"/>
                <a:ea typeface="Nunito Semi-Bold"/>
                <a:cs typeface="Nunito Semi-Bold"/>
                <a:sym typeface="Nunito Semi-Bold"/>
              </a:rPr>
              <a:t>BEST</a:t>
            </a:r>
            <a:r>
              <a:rPr lang="en-US" sz="3000" b="1">
                <a:solidFill>
                  <a:srgbClr val="44494F"/>
                </a:solidFill>
                <a:latin typeface="Nunito Semi-Bold"/>
                <a:ea typeface="Nunito Semi-Bold"/>
                <a:cs typeface="Nunito Semi-Bold"/>
                <a:sym typeface="Nunito Semi-Bold"/>
              </a:rPr>
              <a:t> methodology.</a:t>
            </a:r>
          </a:p>
        </p:txBody>
      </p:sp>
      <p:grpSp>
        <p:nvGrpSpPr>
          <p:cNvPr id="5" name="Group 5"/>
          <p:cNvGrpSpPr/>
          <p:nvPr/>
        </p:nvGrpSpPr>
        <p:grpSpPr>
          <a:xfrm>
            <a:off x="15657412" y="-371445"/>
            <a:ext cx="3203776" cy="3289724"/>
            <a:chOff x="0" y="0"/>
            <a:chExt cx="791565" cy="812800"/>
          </a:xfrm>
        </p:grpSpPr>
        <p:sp>
          <p:nvSpPr>
            <p:cNvPr id="6" name="Freeform 6"/>
            <p:cNvSpPr/>
            <p:nvPr/>
          </p:nvSpPr>
          <p:spPr>
            <a:xfrm>
              <a:off x="0" y="0"/>
              <a:ext cx="791565" cy="812800"/>
            </a:xfrm>
            <a:custGeom>
              <a:avLst/>
              <a:gdLst/>
              <a:ahLst/>
              <a:cxnLst/>
              <a:rect l="l" t="t" r="r" b="b"/>
              <a:pathLst>
                <a:path w="791565" h="812800">
                  <a:moveTo>
                    <a:pt x="395782" y="0"/>
                  </a:moveTo>
                  <a:cubicBezTo>
                    <a:pt x="177198" y="0"/>
                    <a:pt x="0" y="181951"/>
                    <a:pt x="0" y="406400"/>
                  </a:cubicBezTo>
                  <a:cubicBezTo>
                    <a:pt x="0" y="630849"/>
                    <a:pt x="177198" y="812800"/>
                    <a:pt x="395782" y="812800"/>
                  </a:cubicBezTo>
                  <a:cubicBezTo>
                    <a:pt x="614367" y="812800"/>
                    <a:pt x="791565" y="630849"/>
                    <a:pt x="791565" y="406400"/>
                  </a:cubicBezTo>
                  <a:cubicBezTo>
                    <a:pt x="791565" y="181951"/>
                    <a:pt x="614367" y="0"/>
                    <a:pt x="395782" y="0"/>
                  </a:cubicBezTo>
                  <a:close/>
                </a:path>
              </a:pathLst>
            </a:custGeom>
            <a:solidFill>
              <a:srgbClr val="657D06"/>
            </a:solidFill>
          </p:spPr>
        </p:sp>
        <p:sp>
          <p:nvSpPr>
            <p:cNvPr id="7" name="TextBox 7"/>
            <p:cNvSpPr txBox="1"/>
            <p:nvPr/>
          </p:nvSpPr>
          <p:spPr>
            <a:xfrm>
              <a:off x="74209" y="19050"/>
              <a:ext cx="643146" cy="7175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5388089" y="-78797"/>
            <a:ext cx="3742422" cy="2704429"/>
            <a:chOff x="0" y="0"/>
            <a:chExt cx="7881535" cy="5695523"/>
          </a:xfrm>
        </p:grpSpPr>
        <p:sp>
          <p:nvSpPr>
            <p:cNvPr id="9" name="Freeform 9"/>
            <p:cNvSpPr/>
            <p:nvPr/>
          </p:nvSpPr>
          <p:spPr>
            <a:xfrm>
              <a:off x="0" y="0"/>
              <a:ext cx="7881535" cy="5695523"/>
            </a:xfrm>
            <a:custGeom>
              <a:avLst/>
              <a:gdLst/>
              <a:ahLst/>
              <a:cxnLst/>
              <a:rect l="l" t="t" r="r" b="b"/>
              <a:pathLst>
                <a:path w="7881535" h="5695523">
                  <a:moveTo>
                    <a:pt x="7881535" y="2847796"/>
                  </a:moveTo>
                  <a:cubicBezTo>
                    <a:pt x="7881535" y="4420507"/>
                    <a:pt x="6117159" y="5695523"/>
                    <a:pt x="3940768" y="5695523"/>
                  </a:cubicBezTo>
                  <a:cubicBezTo>
                    <a:pt x="1764345" y="5695523"/>
                    <a:pt x="0" y="4420507"/>
                    <a:pt x="0" y="2847796"/>
                  </a:cubicBezTo>
                  <a:cubicBezTo>
                    <a:pt x="0" y="1275005"/>
                    <a:pt x="1764345" y="0"/>
                    <a:pt x="3940768" y="0"/>
                  </a:cubicBezTo>
                  <a:cubicBezTo>
                    <a:pt x="6117191" y="0"/>
                    <a:pt x="7881535" y="1275005"/>
                    <a:pt x="7881535" y="2847796"/>
                  </a:cubicBezTo>
                  <a:close/>
                </a:path>
              </a:pathLst>
            </a:custGeom>
            <a:blipFill>
              <a:blip r:embed="rId3"/>
              <a:stretch>
                <a:fillRect l="-7702" r="-15039"/>
              </a:stretch>
            </a:blipFill>
          </p:spPr>
        </p:sp>
      </p:grpSp>
      <p:grpSp>
        <p:nvGrpSpPr>
          <p:cNvPr id="10" name="Group 10"/>
          <p:cNvGrpSpPr/>
          <p:nvPr/>
        </p:nvGrpSpPr>
        <p:grpSpPr>
          <a:xfrm>
            <a:off x="-1714784" y="4470380"/>
            <a:ext cx="7246070" cy="7274881"/>
            <a:chOff x="0" y="0"/>
            <a:chExt cx="809581" cy="812800"/>
          </a:xfrm>
        </p:grpSpPr>
        <p:sp>
          <p:nvSpPr>
            <p:cNvPr id="11" name="Freeform 11"/>
            <p:cNvSpPr/>
            <p:nvPr/>
          </p:nvSpPr>
          <p:spPr>
            <a:xfrm>
              <a:off x="0" y="0"/>
              <a:ext cx="809581" cy="812800"/>
            </a:xfrm>
            <a:custGeom>
              <a:avLst/>
              <a:gdLst/>
              <a:ahLst/>
              <a:cxnLst/>
              <a:rect l="l" t="t" r="r" b="b"/>
              <a:pathLst>
                <a:path w="809581" h="812800">
                  <a:moveTo>
                    <a:pt x="404791" y="0"/>
                  </a:moveTo>
                  <a:cubicBezTo>
                    <a:pt x="181231" y="0"/>
                    <a:pt x="0" y="181951"/>
                    <a:pt x="0" y="406400"/>
                  </a:cubicBezTo>
                  <a:cubicBezTo>
                    <a:pt x="0" y="630849"/>
                    <a:pt x="181231" y="812800"/>
                    <a:pt x="404791" y="812800"/>
                  </a:cubicBezTo>
                  <a:cubicBezTo>
                    <a:pt x="628350" y="812800"/>
                    <a:pt x="809581" y="630849"/>
                    <a:pt x="809581" y="406400"/>
                  </a:cubicBezTo>
                  <a:cubicBezTo>
                    <a:pt x="809581" y="181951"/>
                    <a:pt x="628350" y="0"/>
                    <a:pt x="404791" y="0"/>
                  </a:cubicBezTo>
                  <a:close/>
                </a:path>
              </a:pathLst>
            </a:custGeom>
            <a:solidFill>
              <a:srgbClr val="657D06"/>
            </a:solidFill>
          </p:spPr>
        </p:sp>
        <p:sp>
          <p:nvSpPr>
            <p:cNvPr id="12" name="TextBox 12"/>
            <p:cNvSpPr txBox="1"/>
            <p:nvPr/>
          </p:nvSpPr>
          <p:spPr>
            <a:xfrm>
              <a:off x="75898" y="19050"/>
              <a:ext cx="657785" cy="71755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3869435" y="3901470"/>
            <a:ext cx="1037123" cy="1037123"/>
          </a:xfrm>
          <a:custGeom>
            <a:avLst/>
            <a:gdLst/>
            <a:ahLst/>
            <a:cxnLst/>
            <a:rect l="l" t="t" r="r" b="b"/>
            <a:pathLst>
              <a:path w="1037123" h="1037123">
                <a:moveTo>
                  <a:pt x="0" y="0"/>
                </a:moveTo>
                <a:lnTo>
                  <a:pt x="1037123" y="0"/>
                </a:lnTo>
                <a:lnTo>
                  <a:pt x="1037123" y="1037123"/>
                </a:lnTo>
                <a:lnTo>
                  <a:pt x="0" y="1037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623951" y="6126355"/>
            <a:ext cx="1041730" cy="1041730"/>
          </a:xfrm>
          <a:custGeom>
            <a:avLst/>
            <a:gdLst/>
            <a:ahLst/>
            <a:cxnLst/>
            <a:rect l="l" t="t" r="r" b="b"/>
            <a:pathLst>
              <a:path w="1041730" h="1041730">
                <a:moveTo>
                  <a:pt x="0" y="0"/>
                </a:moveTo>
                <a:lnTo>
                  <a:pt x="1041730" y="0"/>
                </a:lnTo>
                <a:lnTo>
                  <a:pt x="1041730" y="1041730"/>
                </a:lnTo>
                <a:lnTo>
                  <a:pt x="0" y="1041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5815944" y="8223661"/>
            <a:ext cx="1041730" cy="1041730"/>
          </a:xfrm>
          <a:custGeom>
            <a:avLst/>
            <a:gdLst/>
            <a:ahLst/>
            <a:cxnLst/>
            <a:rect l="l" t="t" r="r" b="b"/>
            <a:pathLst>
              <a:path w="1041730" h="1041730">
                <a:moveTo>
                  <a:pt x="0" y="0"/>
                </a:moveTo>
                <a:lnTo>
                  <a:pt x="1041729" y="0"/>
                </a:lnTo>
                <a:lnTo>
                  <a:pt x="1041729" y="1041730"/>
                </a:lnTo>
                <a:lnTo>
                  <a:pt x="0" y="10417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6" name="Group 16"/>
          <p:cNvGrpSpPr/>
          <p:nvPr/>
        </p:nvGrpSpPr>
        <p:grpSpPr>
          <a:xfrm>
            <a:off x="-1430673" y="4804151"/>
            <a:ext cx="6677848" cy="6607339"/>
            <a:chOff x="0" y="0"/>
            <a:chExt cx="6350000" cy="6282953"/>
          </a:xfrm>
        </p:grpSpPr>
        <p:sp>
          <p:nvSpPr>
            <p:cNvPr id="17" name="Freeform 17"/>
            <p:cNvSpPr/>
            <p:nvPr/>
          </p:nvSpPr>
          <p:spPr>
            <a:xfrm rot="264000">
              <a:off x="-123748" y="-125268"/>
              <a:ext cx="6597494" cy="6533490"/>
            </a:xfrm>
            <a:custGeom>
              <a:avLst/>
              <a:gdLst/>
              <a:ahLst/>
              <a:cxnLst/>
              <a:rect l="l" t="t" r="r" b="b"/>
              <a:pathLst>
                <a:path w="6597494" h="6533490">
                  <a:moveTo>
                    <a:pt x="6464393" y="3023199"/>
                  </a:moveTo>
                  <a:cubicBezTo>
                    <a:pt x="6597495" y="4753005"/>
                    <a:pt x="5288067" y="6264438"/>
                    <a:pt x="3539759" y="6398963"/>
                  </a:cubicBezTo>
                  <a:cubicBezTo>
                    <a:pt x="1791425" y="6533490"/>
                    <a:pt x="266210" y="5240171"/>
                    <a:pt x="133108" y="3510365"/>
                  </a:cubicBezTo>
                  <a:cubicBezTo>
                    <a:pt x="0" y="1780472"/>
                    <a:pt x="1309403" y="269054"/>
                    <a:pt x="3057737" y="134527"/>
                  </a:cubicBezTo>
                  <a:cubicBezTo>
                    <a:pt x="4806071" y="0"/>
                    <a:pt x="6331285" y="1293306"/>
                    <a:pt x="6464393" y="3023199"/>
                  </a:cubicBezTo>
                  <a:close/>
                </a:path>
              </a:pathLst>
            </a:custGeom>
            <a:blipFill>
              <a:blip r:embed="rId10"/>
              <a:stretch>
                <a:fillRect l="-22784" t="-37204" r="-33641" b="-73561"/>
              </a:stretch>
            </a:blipFill>
          </p:spPr>
        </p:sp>
      </p:grpSp>
      <p:grpSp>
        <p:nvGrpSpPr>
          <p:cNvPr id="18" name="Group 18"/>
          <p:cNvGrpSpPr/>
          <p:nvPr/>
        </p:nvGrpSpPr>
        <p:grpSpPr>
          <a:xfrm>
            <a:off x="14435587" y="5926088"/>
            <a:ext cx="3330743" cy="2097219"/>
            <a:chOff x="0" y="0"/>
            <a:chExt cx="761230" cy="479313"/>
          </a:xfrm>
        </p:grpSpPr>
        <p:sp>
          <p:nvSpPr>
            <p:cNvPr id="19" name="Freeform 19"/>
            <p:cNvSpPr/>
            <p:nvPr/>
          </p:nvSpPr>
          <p:spPr>
            <a:xfrm>
              <a:off x="0" y="0"/>
              <a:ext cx="761231" cy="479313"/>
            </a:xfrm>
            <a:custGeom>
              <a:avLst/>
              <a:gdLst/>
              <a:ahLst/>
              <a:cxnLst/>
              <a:rect l="l" t="t" r="r" b="b"/>
              <a:pathLst>
                <a:path w="761231" h="479313">
                  <a:moveTo>
                    <a:pt x="118543" y="0"/>
                  </a:moveTo>
                  <a:lnTo>
                    <a:pt x="642687" y="0"/>
                  </a:lnTo>
                  <a:cubicBezTo>
                    <a:pt x="708157" y="0"/>
                    <a:pt x="761231" y="53074"/>
                    <a:pt x="761231" y="118543"/>
                  </a:cubicBezTo>
                  <a:lnTo>
                    <a:pt x="761231" y="360769"/>
                  </a:lnTo>
                  <a:cubicBezTo>
                    <a:pt x="761231" y="392209"/>
                    <a:pt x="748741" y="422361"/>
                    <a:pt x="726510" y="444592"/>
                  </a:cubicBezTo>
                  <a:cubicBezTo>
                    <a:pt x="704279" y="466823"/>
                    <a:pt x="674127" y="479313"/>
                    <a:pt x="642687" y="479313"/>
                  </a:cubicBezTo>
                  <a:lnTo>
                    <a:pt x="118543" y="479313"/>
                  </a:lnTo>
                  <a:cubicBezTo>
                    <a:pt x="87104" y="479313"/>
                    <a:pt x="56952" y="466823"/>
                    <a:pt x="34721" y="444592"/>
                  </a:cubicBezTo>
                  <a:cubicBezTo>
                    <a:pt x="12489" y="422361"/>
                    <a:pt x="0" y="392209"/>
                    <a:pt x="0" y="360769"/>
                  </a:cubicBezTo>
                  <a:lnTo>
                    <a:pt x="0" y="118543"/>
                  </a:lnTo>
                  <a:cubicBezTo>
                    <a:pt x="0" y="87104"/>
                    <a:pt x="12489" y="56952"/>
                    <a:pt x="34721" y="34721"/>
                  </a:cubicBezTo>
                  <a:cubicBezTo>
                    <a:pt x="56952" y="12489"/>
                    <a:pt x="87104" y="0"/>
                    <a:pt x="118543" y="0"/>
                  </a:cubicBezTo>
                  <a:close/>
                </a:path>
              </a:pathLst>
            </a:custGeom>
            <a:solidFill>
              <a:srgbClr val="657D06"/>
            </a:solidFill>
          </p:spPr>
        </p:sp>
        <p:sp>
          <p:nvSpPr>
            <p:cNvPr id="20" name="TextBox 20"/>
            <p:cNvSpPr txBox="1"/>
            <p:nvPr/>
          </p:nvSpPr>
          <p:spPr>
            <a:xfrm>
              <a:off x="0" y="-38100"/>
              <a:ext cx="761230" cy="517413"/>
            </a:xfrm>
            <a:prstGeom prst="rect">
              <a:avLst/>
            </a:prstGeom>
          </p:spPr>
          <p:txBody>
            <a:bodyPr lIns="58541" tIns="58541" rIns="58541" bIns="58541" rtlCol="0" anchor="ctr"/>
            <a:lstStyle/>
            <a:p>
              <a:pPr algn="ctr">
                <a:lnSpc>
                  <a:spcPts val="2659"/>
                </a:lnSpc>
              </a:pPr>
              <a:endParaRPr/>
            </a:p>
          </p:txBody>
        </p:sp>
      </p:grpSp>
      <p:sp>
        <p:nvSpPr>
          <p:cNvPr id="21" name="TextBox 21"/>
          <p:cNvSpPr txBox="1"/>
          <p:nvPr/>
        </p:nvSpPr>
        <p:spPr>
          <a:xfrm>
            <a:off x="5194807" y="3653492"/>
            <a:ext cx="4781563" cy="448332"/>
          </a:xfrm>
          <a:prstGeom prst="rect">
            <a:avLst/>
          </a:prstGeom>
        </p:spPr>
        <p:txBody>
          <a:bodyPr lIns="0" tIns="0" rIns="0" bIns="0" rtlCol="0" anchor="t">
            <a:spAutoFit/>
          </a:bodyPr>
          <a:lstStyle/>
          <a:p>
            <a:pPr algn="l">
              <a:lnSpc>
                <a:spcPts val="3759"/>
              </a:lnSpc>
            </a:pPr>
            <a:r>
              <a:rPr lang="en-US" sz="2685" b="1" spc="85">
                <a:solidFill>
                  <a:srgbClr val="657D06"/>
                </a:solidFill>
                <a:latin typeface="Nunito Bold"/>
                <a:ea typeface="Nunito Bold"/>
                <a:cs typeface="Nunito Bold"/>
                <a:sym typeface="Nunito Bold"/>
              </a:rPr>
              <a:t>Custom Enclosure/Clamp</a:t>
            </a:r>
          </a:p>
        </p:txBody>
      </p:sp>
      <p:sp>
        <p:nvSpPr>
          <p:cNvPr id="22" name="TextBox 22"/>
          <p:cNvSpPr txBox="1"/>
          <p:nvPr/>
        </p:nvSpPr>
        <p:spPr>
          <a:xfrm>
            <a:off x="7011630" y="8060196"/>
            <a:ext cx="3277305" cy="448332"/>
          </a:xfrm>
          <a:prstGeom prst="rect">
            <a:avLst/>
          </a:prstGeom>
        </p:spPr>
        <p:txBody>
          <a:bodyPr lIns="0" tIns="0" rIns="0" bIns="0" rtlCol="0" anchor="t">
            <a:spAutoFit/>
          </a:bodyPr>
          <a:lstStyle/>
          <a:p>
            <a:pPr algn="l">
              <a:lnSpc>
                <a:spcPts val="3759"/>
              </a:lnSpc>
            </a:pPr>
            <a:r>
              <a:rPr lang="en-US" sz="2685" b="1" spc="85">
                <a:solidFill>
                  <a:srgbClr val="657D06"/>
                </a:solidFill>
                <a:latin typeface="Nunito Semi-Bold"/>
                <a:ea typeface="Nunito Semi-Bold"/>
                <a:cs typeface="Nunito Semi-Bold"/>
                <a:sym typeface="Nunito Semi-Bold"/>
              </a:rPr>
              <a:t>Drill &amp; Inject (D&amp;I)</a:t>
            </a:r>
          </a:p>
        </p:txBody>
      </p:sp>
      <p:sp>
        <p:nvSpPr>
          <p:cNvPr id="23" name="TextBox 23"/>
          <p:cNvSpPr txBox="1"/>
          <p:nvPr/>
        </p:nvSpPr>
        <p:spPr>
          <a:xfrm>
            <a:off x="7302746" y="8737128"/>
            <a:ext cx="7322589" cy="779413"/>
          </a:xfrm>
          <a:prstGeom prst="rect">
            <a:avLst/>
          </a:prstGeom>
        </p:spPr>
        <p:txBody>
          <a:bodyPr lIns="0" tIns="0" rIns="0" bIns="0" rtlCol="0" anchor="t">
            <a:spAutoFit/>
          </a:bodyPr>
          <a:lstStyle/>
          <a:p>
            <a:pPr marL="0" lvl="0" indent="0" algn="l">
              <a:lnSpc>
                <a:spcPts val="3132"/>
              </a:lnSpc>
              <a:spcBef>
                <a:spcPct val="0"/>
              </a:spcBef>
            </a:pPr>
            <a:r>
              <a:rPr lang="en-US" sz="2237" b="1">
                <a:solidFill>
                  <a:srgbClr val="44494F"/>
                </a:solidFill>
                <a:latin typeface="Nunito Medium"/>
                <a:ea typeface="Nunito Medium"/>
                <a:cs typeface="Nunito Medium"/>
                <a:sym typeface="Nunito Medium"/>
              </a:rPr>
              <a:t>The gasket grove is drilled and injected with our sealant followed by placement of brass plugs</a:t>
            </a:r>
          </a:p>
        </p:txBody>
      </p:sp>
      <p:sp>
        <p:nvSpPr>
          <p:cNvPr id="24" name="TextBox 24"/>
          <p:cNvSpPr txBox="1"/>
          <p:nvPr/>
        </p:nvSpPr>
        <p:spPr>
          <a:xfrm>
            <a:off x="6857673" y="5841230"/>
            <a:ext cx="4852371" cy="448332"/>
          </a:xfrm>
          <a:prstGeom prst="rect">
            <a:avLst/>
          </a:prstGeom>
        </p:spPr>
        <p:txBody>
          <a:bodyPr lIns="0" tIns="0" rIns="0" bIns="0" rtlCol="0" anchor="t">
            <a:spAutoFit/>
          </a:bodyPr>
          <a:lstStyle/>
          <a:p>
            <a:pPr algn="l">
              <a:lnSpc>
                <a:spcPts val="3759"/>
              </a:lnSpc>
            </a:pPr>
            <a:r>
              <a:rPr lang="en-US" sz="2685" b="1" spc="85">
                <a:solidFill>
                  <a:srgbClr val="657D06"/>
                </a:solidFill>
                <a:latin typeface="Nunito Semi-Bold"/>
                <a:ea typeface="Nunito Semi-Bold"/>
                <a:cs typeface="Nunito Semi-Bold"/>
                <a:sym typeface="Nunito Semi-Bold"/>
              </a:rPr>
              <a:t>Injectable Cap Nuts/Washers</a:t>
            </a:r>
          </a:p>
        </p:txBody>
      </p:sp>
      <p:sp>
        <p:nvSpPr>
          <p:cNvPr id="25" name="TextBox 25"/>
          <p:cNvSpPr txBox="1"/>
          <p:nvPr/>
        </p:nvSpPr>
        <p:spPr>
          <a:xfrm>
            <a:off x="6897106" y="6583327"/>
            <a:ext cx="6783657" cy="779413"/>
          </a:xfrm>
          <a:prstGeom prst="rect">
            <a:avLst/>
          </a:prstGeom>
        </p:spPr>
        <p:txBody>
          <a:bodyPr lIns="0" tIns="0" rIns="0" bIns="0" rtlCol="0" anchor="t">
            <a:spAutoFit/>
          </a:bodyPr>
          <a:lstStyle/>
          <a:p>
            <a:pPr marL="0" lvl="0" indent="0" algn="l">
              <a:lnSpc>
                <a:spcPts val="3132"/>
              </a:lnSpc>
              <a:spcBef>
                <a:spcPct val="0"/>
              </a:spcBef>
            </a:pPr>
            <a:r>
              <a:rPr lang="en-US" sz="2237" b="1">
                <a:solidFill>
                  <a:srgbClr val="44494F"/>
                </a:solidFill>
                <a:latin typeface="Nunito Medium"/>
                <a:ea typeface="Nunito Medium"/>
                <a:cs typeface="Nunito Medium"/>
                <a:sym typeface="Nunito Medium"/>
              </a:rPr>
              <a:t>Designed to replacing existing nuts and injected with sealant.</a:t>
            </a:r>
          </a:p>
        </p:txBody>
      </p:sp>
      <p:sp>
        <p:nvSpPr>
          <p:cNvPr id="26" name="TextBox 26"/>
          <p:cNvSpPr txBox="1"/>
          <p:nvPr/>
        </p:nvSpPr>
        <p:spPr>
          <a:xfrm>
            <a:off x="896181" y="875472"/>
            <a:ext cx="13551472" cy="1047750"/>
          </a:xfrm>
          <a:prstGeom prst="rect">
            <a:avLst/>
          </a:prstGeom>
        </p:spPr>
        <p:txBody>
          <a:bodyPr lIns="0" tIns="0" rIns="0" bIns="0" rtlCol="0" anchor="t">
            <a:spAutoFit/>
          </a:bodyPr>
          <a:lstStyle/>
          <a:p>
            <a:pPr algn="l">
              <a:lnSpc>
                <a:spcPts val="8399"/>
              </a:lnSpc>
            </a:pPr>
            <a:r>
              <a:rPr lang="en-US" sz="6999">
                <a:solidFill>
                  <a:srgbClr val="657D06"/>
                </a:solidFill>
                <a:latin typeface="Anton"/>
                <a:ea typeface="Anton"/>
                <a:cs typeface="Anton"/>
                <a:sym typeface="Anton"/>
              </a:rPr>
              <a:t>WORKING WITH APPLIED LEAK SEAL INC</a:t>
            </a:r>
          </a:p>
        </p:txBody>
      </p:sp>
      <p:sp>
        <p:nvSpPr>
          <p:cNvPr id="27" name="TextBox 27"/>
          <p:cNvSpPr txBox="1"/>
          <p:nvPr/>
        </p:nvSpPr>
        <p:spPr>
          <a:xfrm>
            <a:off x="14504985" y="6041584"/>
            <a:ext cx="3261346" cy="1806059"/>
          </a:xfrm>
          <a:prstGeom prst="rect">
            <a:avLst/>
          </a:prstGeom>
        </p:spPr>
        <p:txBody>
          <a:bodyPr lIns="0" tIns="0" rIns="0" bIns="0" rtlCol="0" anchor="t">
            <a:spAutoFit/>
          </a:bodyPr>
          <a:lstStyle/>
          <a:p>
            <a:pPr marL="0" lvl="0" indent="0" algn="ctr">
              <a:lnSpc>
                <a:spcPts val="2904"/>
              </a:lnSpc>
              <a:spcBef>
                <a:spcPct val="0"/>
              </a:spcBef>
            </a:pPr>
            <a:r>
              <a:rPr lang="en-US" sz="2074" b="1" i="1">
                <a:solidFill>
                  <a:srgbClr val="FFFFFF"/>
                </a:solidFill>
                <a:latin typeface="Nunito Medium Italics"/>
                <a:ea typeface="Nunito Medium Italics"/>
                <a:cs typeface="Nunito Medium Italics"/>
                <a:sym typeface="Nunito Medium Italics"/>
              </a:rPr>
              <a:t>Our sealant is a rubber based compound that can </a:t>
            </a:r>
            <a:r>
              <a:rPr lang="en-US" sz="2074" b="1" i="1" u="sng">
                <a:solidFill>
                  <a:srgbClr val="FFFFFF"/>
                </a:solidFill>
                <a:latin typeface="Nunito Medium Italics"/>
                <a:ea typeface="Nunito Medium Italics"/>
                <a:cs typeface="Nunito Medium Italics"/>
                <a:sym typeface="Nunito Medium Italics"/>
              </a:rPr>
              <a:t>easily</a:t>
            </a:r>
            <a:r>
              <a:rPr lang="en-US" sz="2074" b="1" i="1">
                <a:solidFill>
                  <a:srgbClr val="FFFFFF"/>
                </a:solidFill>
                <a:latin typeface="Nunito Medium Italics"/>
                <a:ea typeface="Nunito Medium Italics"/>
                <a:cs typeface="Nunito Medium Italics"/>
                <a:sym typeface="Nunito Medium Italics"/>
              </a:rPr>
              <a:t> be removed within </a:t>
            </a:r>
            <a:r>
              <a:rPr lang="en-US" sz="2074" b="1" i="1" u="sng">
                <a:solidFill>
                  <a:srgbClr val="FFFFFF"/>
                </a:solidFill>
                <a:latin typeface="Nunito Medium Italics"/>
                <a:ea typeface="Nunito Medium Italics"/>
                <a:cs typeface="Nunito Medium Italics"/>
                <a:sym typeface="Nunito Medium Italics"/>
              </a:rPr>
              <a:t>minutes</a:t>
            </a:r>
            <a:r>
              <a:rPr lang="en-US" sz="2074" b="1" i="1">
                <a:solidFill>
                  <a:srgbClr val="FFFFFF"/>
                </a:solidFill>
                <a:latin typeface="Nunito Medium Italics"/>
                <a:ea typeface="Nunito Medium Italics"/>
                <a:cs typeface="Nunito Medium Italics"/>
                <a:sym typeface="Nunito Medium Italics"/>
              </a:rPr>
              <a:t> by our clients’ technicians.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a:off x="10733855" y="2672271"/>
            <a:ext cx="7531904" cy="7614729"/>
            <a:chOff x="0" y="0"/>
            <a:chExt cx="803959" cy="812800"/>
          </a:xfrm>
        </p:grpSpPr>
        <p:sp>
          <p:nvSpPr>
            <p:cNvPr id="4" name="Freeform 4"/>
            <p:cNvSpPr/>
            <p:nvPr/>
          </p:nvSpPr>
          <p:spPr>
            <a:xfrm>
              <a:off x="0" y="0"/>
              <a:ext cx="803959" cy="812800"/>
            </a:xfrm>
            <a:custGeom>
              <a:avLst/>
              <a:gdLst/>
              <a:ahLst/>
              <a:cxnLst/>
              <a:rect l="l" t="t" r="r" b="b"/>
              <a:pathLst>
                <a:path w="803959" h="812800">
                  <a:moveTo>
                    <a:pt x="401980" y="0"/>
                  </a:moveTo>
                  <a:cubicBezTo>
                    <a:pt x="179972" y="0"/>
                    <a:pt x="0" y="181951"/>
                    <a:pt x="0" y="406400"/>
                  </a:cubicBezTo>
                  <a:cubicBezTo>
                    <a:pt x="0" y="630849"/>
                    <a:pt x="179972" y="812800"/>
                    <a:pt x="401980" y="812800"/>
                  </a:cubicBezTo>
                  <a:cubicBezTo>
                    <a:pt x="623987" y="812800"/>
                    <a:pt x="803959" y="630849"/>
                    <a:pt x="803959" y="406400"/>
                  </a:cubicBezTo>
                  <a:cubicBezTo>
                    <a:pt x="803959" y="181951"/>
                    <a:pt x="623987" y="0"/>
                    <a:pt x="401980" y="0"/>
                  </a:cubicBezTo>
                  <a:close/>
                </a:path>
              </a:pathLst>
            </a:custGeom>
            <a:solidFill>
              <a:srgbClr val="657D06"/>
            </a:solidFill>
          </p:spPr>
        </p:sp>
        <p:sp>
          <p:nvSpPr>
            <p:cNvPr id="5" name="TextBox 5"/>
            <p:cNvSpPr txBox="1"/>
            <p:nvPr/>
          </p:nvSpPr>
          <p:spPr>
            <a:xfrm>
              <a:off x="75371" y="19050"/>
              <a:ext cx="653217" cy="71755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0100691" y="3349663"/>
            <a:ext cx="8798233" cy="6259945"/>
            <a:chOff x="0" y="0"/>
            <a:chExt cx="8004948" cy="5695523"/>
          </a:xfrm>
        </p:grpSpPr>
        <p:sp>
          <p:nvSpPr>
            <p:cNvPr id="7" name="Freeform 7"/>
            <p:cNvSpPr/>
            <p:nvPr/>
          </p:nvSpPr>
          <p:spPr>
            <a:xfrm>
              <a:off x="0" y="0"/>
              <a:ext cx="8004949" cy="5695523"/>
            </a:xfrm>
            <a:custGeom>
              <a:avLst/>
              <a:gdLst/>
              <a:ahLst/>
              <a:cxnLst/>
              <a:rect l="l" t="t" r="r" b="b"/>
              <a:pathLst>
                <a:path w="8004949" h="5695523">
                  <a:moveTo>
                    <a:pt x="8004949" y="2847796"/>
                  </a:moveTo>
                  <a:cubicBezTo>
                    <a:pt x="8004949" y="4420507"/>
                    <a:pt x="6212944" y="5695523"/>
                    <a:pt x="4002474" y="5695523"/>
                  </a:cubicBezTo>
                  <a:cubicBezTo>
                    <a:pt x="1791972" y="5695523"/>
                    <a:pt x="0" y="4420507"/>
                    <a:pt x="0" y="2847796"/>
                  </a:cubicBezTo>
                  <a:cubicBezTo>
                    <a:pt x="0" y="1275005"/>
                    <a:pt x="1791972" y="0"/>
                    <a:pt x="4002474" y="0"/>
                  </a:cubicBezTo>
                  <a:cubicBezTo>
                    <a:pt x="6212977" y="0"/>
                    <a:pt x="8004949" y="1275005"/>
                    <a:pt x="8004949" y="2847796"/>
                  </a:cubicBezTo>
                  <a:close/>
                </a:path>
              </a:pathLst>
            </a:custGeom>
            <a:blipFill>
              <a:blip r:embed="rId4"/>
              <a:stretch>
                <a:fillRect l="-6812" r="-14036"/>
              </a:stretch>
            </a:blipFill>
          </p:spPr>
        </p:sp>
      </p:grpSp>
      <p:sp>
        <p:nvSpPr>
          <p:cNvPr id="8" name="TextBox 8"/>
          <p:cNvSpPr txBox="1"/>
          <p:nvPr/>
        </p:nvSpPr>
        <p:spPr>
          <a:xfrm>
            <a:off x="1539651" y="1180934"/>
            <a:ext cx="5236432" cy="1334000"/>
          </a:xfrm>
          <a:prstGeom prst="rect">
            <a:avLst/>
          </a:prstGeom>
        </p:spPr>
        <p:txBody>
          <a:bodyPr lIns="0" tIns="0" rIns="0" bIns="0" rtlCol="0" anchor="t">
            <a:spAutoFit/>
          </a:bodyPr>
          <a:lstStyle/>
          <a:p>
            <a:pPr algn="l">
              <a:lnSpc>
                <a:spcPts val="10522"/>
              </a:lnSpc>
            </a:pPr>
            <a:r>
              <a:rPr lang="en-US" sz="8769">
                <a:solidFill>
                  <a:srgbClr val="657D06"/>
                </a:solidFill>
                <a:latin typeface="Anton"/>
                <a:ea typeface="Anton"/>
                <a:cs typeface="Anton"/>
                <a:sym typeface="Anton"/>
              </a:rPr>
              <a:t>3D SCANNER</a:t>
            </a:r>
          </a:p>
        </p:txBody>
      </p:sp>
      <p:sp>
        <p:nvSpPr>
          <p:cNvPr id="9" name="TextBox 9"/>
          <p:cNvSpPr txBox="1"/>
          <p:nvPr/>
        </p:nvSpPr>
        <p:spPr>
          <a:xfrm>
            <a:off x="1539651" y="3041084"/>
            <a:ext cx="7912635" cy="5325897"/>
          </a:xfrm>
          <a:prstGeom prst="rect">
            <a:avLst/>
          </a:prstGeom>
        </p:spPr>
        <p:txBody>
          <a:bodyPr lIns="0" tIns="0" rIns="0" bIns="0" rtlCol="0" anchor="t">
            <a:spAutoFit/>
          </a:bodyPr>
          <a:lstStyle/>
          <a:p>
            <a:pPr algn="l">
              <a:lnSpc>
                <a:spcPts val="4718"/>
              </a:lnSpc>
            </a:pPr>
            <a:r>
              <a:rPr lang="en-US" sz="3370" b="1">
                <a:solidFill>
                  <a:srgbClr val="44494F"/>
                </a:solidFill>
                <a:latin typeface="Nunito Medium"/>
                <a:ea typeface="Nunito Medium"/>
                <a:cs typeface="Nunito Medium"/>
                <a:sym typeface="Nunito Medium"/>
              </a:rPr>
              <a:t>We are utilizing our own 3D scanner to obtain measurements from the leaking apparatus. </a:t>
            </a:r>
          </a:p>
          <a:p>
            <a:pPr algn="l">
              <a:lnSpc>
                <a:spcPts val="4718"/>
              </a:lnSpc>
            </a:pPr>
            <a:endParaRPr lang="en-US" sz="3370" b="1">
              <a:solidFill>
                <a:srgbClr val="44494F"/>
              </a:solidFill>
              <a:latin typeface="Nunito Medium"/>
              <a:ea typeface="Nunito Medium"/>
              <a:cs typeface="Nunito Medium"/>
              <a:sym typeface="Nunito Medium"/>
            </a:endParaRPr>
          </a:p>
          <a:p>
            <a:pPr marL="0" lvl="0" indent="0" algn="l">
              <a:lnSpc>
                <a:spcPts val="4718"/>
              </a:lnSpc>
              <a:spcBef>
                <a:spcPct val="0"/>
              </a:spcBef>
            </a:pPr>
            <a:r>
              <a:rPr lang="en-US" sz="3370" b="1">
                <a:solidFill>
                  <a:srgbClr val="44494F"/>
                </a:solidFill>
                <a:latin typeface="Nunito Medium"/>
                <a:ea typeface="Nunito Medium"/>
                <a:cs typeface="Nunito Medium"/>
                <a:sym typeface="Nunito Medium"/>
              </a:rPr>
              <a:t>This efficient and versatile handheld device is easy to operate and provides precise, detailed measurements, even in demanding conditions and on complex surfaces.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sp>
        <p:nvSpPr>
          <p:cNvPr id="3" name="Freeform 3"/>
          <p:cNvSpPr/>
          <p:nvPr/>
        </p:nvSpPr>
        <p:spPr>
          <a:xfrm>
            <a:off x="-223344" y="-1239970"/>
            <a:ext cx="11554369" cy="11896540"/>
          </a:xfrm>
          <a:custGeom>
            <a:avLst/>
            <a:gdLst/>
            <a:ahLst/>
            <a:cxnLst/>
            <a:rect l="l" t="t" r="r" b="b"/>
            <a:pathLst>
              <a:path w="11554369" h="11896540">
                <a:moveTo>
                  <a:pt x="0" y="0"/>
                </a:moveTo>
                <a:lnTo>
                  <a:pt x="11554369" y="0"/>
                </a:lnTo>
                <a:lnTo>
                  <a:pt x="11554369" y="11896540"/>
                </a:lnTo>
                <a:lnTo>
                  <a:pt x="0" y="11896540"/>
                </a:lnTo>
                <a:lnTo>
                  <a:pt x="0" y="0"/>
                </a:lnTo>
                <a:close/>
              </a:path>
            </a:pathLst>
          </a:custGeom>
          <a:blipFill>
            <a:blip r:embed="rId4">
              <a:alphaModFix amt="5000"/>
            </a:blip>
            <a:stretch>
              <a:fillRect l="-23616" t="-5583" b="-5583"/>
            </a:stretch>
          </a:blipFill>
        </p:spPr>
      </p:sp>
      <p:grpSp>
        <p:nvGrpSpPr>
          <p:cNvPr id="4" name="Group 4"/>
          <p:cNvGrpSpPr/>
          <p:nvPr/>
        </p:nvGrpSpPr>
        <p:grpSpPr>
          <a:xfrm>
            <a:off x="12847254" y="9448108"/>
            <a:ext cx="6402088" cy="838892"/>
            <a:chOff x="0" y="0"/>
            <a:chExt cx="3667786" cy="480605"/>
          </a:xfrm>
        </p:grpSpPr>
        <p:sp>
          <p:nvSpPr>
            <p:cNvPr id="5" name="Freeform 5"/>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6" name="TextBox 6"/>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rot="-1495908">
            <a:off x="16205319" y="-3117566"/>
            <a:ext cx="2107962" cy="11563966"/>
            <a:chOff x="0" y="0"/>
            <a:chExt cx="555183" cy="3045654"/>
          </a:xfrm>
        </p:grpSpPr>
        <p:sp>
          <p:nvSpPr>
            <p:cNvPr id="8" name="Freeform 8"/>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CCCFB3"/>
            </a:solidFill>
          </p:spPr>
        </p:sp>
        <p:sp>
          <p:nvSpPr>
            <p:cNvPr id="9" name="TextBox 9"/>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2343289">
            <a:off x="16614808" y="-5431490"/>
            <a:ext cx="3309233" cy="13805645"/>
            <a:chOff x="0" y="0"/>
            <a:chExt cx="871568" cy="3636055"/>
          </a:xfrm>
        </p:grpSpPr>
        <p:sp>
          <p:nvSpPr>
            <p:cNvPr id="11" name="Freeform 11"/>
            <p:cNvSpPr/>
            <p:nvPr/>
          </p:nvSpPr>
          <p:spPr>
            <a:xfrm>
              <a:off x="0" y="0"/>
              <a:ext cx="871568" cy="3636055"/>
            </a:xfrm>
            <a:custGeom>
              <a:avLst/>
              <a:gdLst/>
              <a:ahLst/>
              <a:cxnLst/>
              <a:rect l="l" t="t" r="r" b="b"/>
              <a:pathLst>
                <a:path w="871568" h="3636055">
                  <a:moveTo>
                    <a:pt x="0" y="0"/>
                  </a:moveTo>
                  <a:lnTo>
                    <a:pt x="871568" y="0"/>
                  </a:lnTo>
                  <a:lnTo>
                    <a:pt x="871568" y="3636055"/>
                  </a:lnTo>
                  <a:lnTo>
                    <a:pt x="0" y="3636055"/>
                  </a:lnTo>
                  <a:close/>
                </a:path>
              </a:pathLst>
            </a:custGeom>
            <a:solidFill>
              <a:srgbClr val="657D06"/>
            </a:solidFill>
          </p:spPr>
        </p:sp>
        <p:sp>
          <p:nvSpPr>
            <p:cNvPr id="12" name="TextBox 12"/>
            <p:cNvSpPr txBox="1"/>
            <p:nvPr/>
          </p:nvSpPr>
          <p:spPr>
            <a:xfrm>
              <a:off x="0" y="-38100"/>
              <a:ext cx="871568" cy="3674155"/>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028700" y="3496537"/>
            <a:ext cx="505938" cy="505938"/>
          </a:xfrm>
          <a:custGeom>
            <a:avLst/>
            <a:gdLst/>
            <a:ahLst/>
            <a:cxnLst/>
            <a:rect l="l" t="t" r="r" b="b"/>
            <a:pathLst>
              <a:path w="505938" h="505938">
                <a:moveTo>
                  <a:pt x="0" y="0"/>
                </a:moveTo>
                <a:lnTo>
                  <a:pt x="505938" y="0"/>
                </a:lnTo>
                <a:lnTo>
                  <a:pt x="505938"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996088" y="1334283"/>
            <a:ext cx="13701952" cy="1303640"/>
          </a:xfrm>
          <a:prstGeom prst="rect">
            <a:avLst/>
          </a:prstGeom>
        </p:spPr>
        <p:txBody>
          <a:bodyPr lIns="0" tIns="0" rIns="0" bIns="0" rtlCol="0" anchor="t">
            <a:spAutoFit/>
          </a:bodyPr>
          <a:lstStyle/>
          <a:p>
            <a:pPr algn="l">
              <a:lnSpc>
                <a:spcPts val="10357"/>
              </a:lnSpc>
            </a:pPr>
            <a:r>
              <a:rPr lang="en-US" sz="8631">
                <a:solidFill>
                  <a:srgbClr val="657D06"/>
                </a:solidFill>
                <a:latin typeface="Anton"/>
                <a:ea typeface="Anton"/>
                <a:cs typeface="Anton"/>
                <a:sym typeface="Anton"/>
              </a:rPr>
              <a:t>OUR PROCESS CAN BE APPLIED TO</a:t>
            </a:r>
          </a:p>
        </p:txBody>
      </p:sp>
      <p:sp>
        <p:nvSpPr>
          <p:cNvPr id="15" name="TextBox 15"/>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16" name="TextBox 16"/>
          <p:cNvSpPr txBox="1"/>
          <p:nvPr/>
        </p:nvSpPr>
        <p:spPr>
          <a:xfrm>
            <a:off x="1028700" y="4203758"/>
            <a:ext cx="4269855"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44494F"/>
                </a:solidFill>
                <a:latin typeface="Nunito Medium"/>
                <a:ea typeface="Nunito Medium"/>
                <a:cs typeface="Nunito Medium"/>
                <a:sym typeface="Nunito Medium"/>
              </a:rPr>
              <a:t>Bushings / Various Flanges and Threaded Connections</a:t>
            </a:r>
          </a:p>
        </p:txBody>
      </p:sp>
      <p:sp>
        <p:nvSpPr>
          <p:cNvPr id="17" name="TextBox 17"/>
          <p:cNvSpPr txBox="1"/>
          <p:nvPr/>
        </p:nvSpPr>
        <p:spPr>
          <a:xfrm>
            <a:off x="6532730" y="4163399"/>
            <a:ext cx="2836218"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44494F"/>
                </a:solidFill>
                <a:latin typeface="Nunito Medium"/>
                <a:ea typeface="Nunito Medium"/>
                <a:cs typeface="Nunito Medium"/>
                <a:sym typeface="Nunito Medium"/>
              </a:rPr>
              <a:t>Cover Plate / Manholes</a:t>
            </a:r>
          </a:p>
        </p:txBody>
      </p:sp>
      <p:sp>
        <p:nvSpPr>
          <p:cNvPr id="18" name="TextBox 18"/>
          <p:cNvSpPr txBox="1"/>
          <p:nvPr/>
        </p:nvSpPr>
        <p:spPr>
          <a:xfrm>
            <a:off x="9994779" y="4137999"/>
            <a:ext cx="3667713"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Pressure, Temperature, and Level Gauges</a:t>
            </a:r>
          </a:p>
        </p:txBody>
      </p:sp>
      <p:sp>
        <p:nvSpPr>
          <p:cNvPr id="19" name="TextBox 19"/>
          <p:cNvSpPr txBox="1"/>
          <p:nvPr/>
        </p:nvSpPr>
        <p:spPr>
          <a:xfrm>
            <a:off x="13662492" y="4137999"/>
            <a:ext cx="2276027" cy="42227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Pump Flanges</a:t>
            </a:r>
          </a:p>
        </p:txBody>
      </p:sp>
      <p:sp>
        <p:nvSpPr>
          <p:cNvPr id="20" name="TextBox 20"/>
          <p:cNvSpPr txBox="1"/>
          <p:nvPr/>
        </p:nvSpPr>
        <p:spPr>
          <a:xfrm>
            <a:off x="996088" y="8056195"/>
            <a:ext cx="3505373"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Radiator Fins, Headers and Valves</a:t>
            </a:r>
          </a:p>
        </p:txBody>
      </p:sp>
      <p:sp>
        <p:nvSpPr>
          <p:cNvPr id="21" name="TextBox 21"/>
          <p:cNvSpPr txBox="1"/>
          <p:nvPr/>
        </p:nvSpPr>
        <p:spPr>
          <a:xfrm>
            <a:off x="1028700" y="6079822"/>
            <a:ext cx="3903830"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Tap Changer and Compartment Flanges</a:t>
            </a:r>
          </a:p>
        </p:txBody>
      </p:sp>
      <p:sp>
        <p:nvSpPr>
          <p:cNvPr id="22" name="TextBox 22"/>
          <p:cNvSpPr txBox="1"/>
          <p:nvPr/>
        </p:nvSpPr>
        <p:spPr>
          <a:xfrm>
            <a:off x="6532730" y="6213644"/>
            <a:ext cx="2836218"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Tubing Connections</a:t>
            </a:r>
          </a:p>
        </p:txBody>
      </p:sp>
      <p:sp>
        <p:nvSpPr>
          <p:cNvPr id="23" name="TextBox 23"/>
          <p:cNvSpPr txBox="1"/>
          <p:nvPr/>
        </p:nvSpPr>
        <p:spPr>
          <a:xfrm>
            <a:off x="9994779" y="6213644"/>
            <a:ext cx="2276027"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CT Boards or Junction Blocks</a:t>
            </a:r>
          </a:p>
        </p:txBody>
      </p:sp>
      <p:sp>
        <p:nvSpPr>
          <p:cNvPr id="24" name="TextBox 24"/>
          <p:cNvSpPr txBox="1"/>
          <p:nvPr/>
        </p:nvSpPr>
        <p:spPr>
          <a:xfrm>
            <a:off x="13662492" y="6213644"/>
            <a:ext cx="2580130" cy="8604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Drain and Sample Valves</a:t>
            </a:r>
          </a:p>
        </p:txBody>
      </p:sp>
      <p:sp>
        <p:nvSpPr>
          <p:cNvPr id="25" name="TextBox 25"/>
          <p:cNvSpPr txBox="1"/>
          <p:nvPr/>
        </p:nvSpPr>
        <p:spPr>
          <a:xfrm>
            <a:off x="6532730" y="8275270"/>
            <a:ext cx="2836218" cy="42227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Welds</a:t>
            </a:r>
          </a:p>
        </p:txBody>
      </p:sp>
      <p:sp>
        <p:nvSpPr>
          <p:cNvPr id="26" name="Freeform 26"/>
          <p:cNvSpPr/>
          <p:nvPr/>
        </p:nvSpPr>
        <p:spPr>
          <a:xfrm>
            <a:off x="6532730" y="3430778"/>
            <a:ext cx="505938" cy="505938"/>
          </a:xfrm>
          <a:custGeom>
            <a:avLst/>
            <a:gdLst/>
            <a:ahLst/>
            <a:cxnLst/>
            <a:rect l="l" t="t" r="r" b="b"/>
            <a:pathLst>
              <a:path w="505938" h="505938">
                <a:moveTo>
                  <a:pt x="0" y="0"/>
                </a:moveTo>
                <a:lnTo>
                  <a:pt x="505938" y="0"/>
                </a:lnTo>
                <a:lnTo>
                  <a:pt x="505938"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9896168" y="3430778"/>
            <a:ext cx="505938" cy="505938"/>
          </a:xfrm>
          <a:custGeom>
            <a:avLst/>
            <a:gdLst/>
            <a:ahLst/>
            <a:cxnLst/>
            <a:rect l="l" t="t" r="r" b="b"/>
            <a:pathLst>
              <a:path w="505938" h="505938">
                <a:moveTo>
                  <a:pt x="0" y="0"/>
                </a:moveTo>
                <a:lnTo>
                  <a:pt x="505939" y="0"/>
                </a:lnTo>
                <a:lnTo>
                  <a:pt x="505939"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3662492" y="3430778"/>
            <a:ext cx="505938" cy="505938"/>
          </a:xfrm>
          <a:custGeom>
            <a:avLst/>
            <a:gdLst/>
            <a:ahLst/>
            <a:cxnLst/>
            <a:rect l="l" t="t" r="r" b="b"/>
            <a:pathLst>
              <a:path w="505938" h="505938">
                <a:moveTo>
                  <a:pt x="0" y="0"/>
                </a:moveTo>
                <a:lnTo>
                  <a:pt x="505938" y="0"/>
                </a:lnTo>
                <a:lnTo>
                  <a:pt x="505938"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996088" y="7348974"/>
            <a:ext cx="505938" cy="505938"/>
          </a:xfrm>
          <a:custGeom>
            <a:avLst/>
            <a:gdLst/>
            <a:ahLst/>
            <a:cxnLst/>
            <a:rect l="l" t="t" r="r" b="b"/>
            <a:pathLst>
              <a:path w="505938" h="505938">
                <a:moveTo>
                  <a:pt x="0" y="0"/>
                </a:moveTo>
                <a:lnTo>
                  <a:pt x="505938" y="0"/>
                </a:lnTo>
                <a:lnTo>
                  <a:pt x="505938"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Freeform 30"/>
          <p:cNvSpPr/>
          <p:nvPr/>
        </p:nvSpPr>
        <p:spPr>
          <a:xfrm>
            <a:off x="1028700" y="5464499"/>
            <a:ext cx="505938" cy="505938"/>
          </a:xfrm>
          <a:custGeom>
            <a:avLst/>
            <a:gdLst/>
            <a:ahLst/>
            <a:cxnLst/>
            <a:rect l="l" t="t" r="r" b="b"/>
            <a:pathLst>
              <a:path w="505938" h="505938">
                <a:moveTo>
                  <a:pt x="0" y="0"/>
                </a:moveTo>
                <a:lnTo>
                  <a:pt x="505938" y="0"/>
                </a:lnTo>
                <a:lnTo>
                  <a:pt x="505938"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6532730" y="5598320"/>
            <a:ext cx="505938" cy="505938"/>
          </a:xfrm>
          <a:custGeom>
            <a:avLst/>
            <a:gdLst/>
            <a:ahLst/>
            <a:cxnLst/>
            <a:rect l="l" t="t" r="r" b="b"/>
            <a:pathLst>
              <a:path w="505938" h="505938">
                <a:moveTo>
                  <a:pt x="0" y="0"/>
                </a:moveTo>
                <a:lnTo>
                  <a:pt x="505938" y="0"/>
                </a:lnTo>
                <a:lnTo>
                  <a:pt x="505938" y="505939"/>
                </a:lnTo>
                <a:lnTo>
                  <a:pt x="0" y="5059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32"/>
          <p:cNvSpPr/>
          <p:nvPr/>
        </p:nvSpPr>
        <p:spPr>
          <a:xfrm>
            <a:off x="9896168" y="5687787"/>
            <a:ext cx="505938" cy="505938"/>
          </a:xfrm>
          <a:custGeom>
            <a:avLst/>
            <a:gdLst/>
            <a:ahLst/>
            <a:cxnLst/>
            <a:rect l="l" t="t" r="r" b="b"/>
            <a:pathLst>
              <a:path w="505938" h="505938">
                <a:moveTo>
                  <a:pt x="0" y="0"/>
                </a:moveTo>
                <a:lnTo>
                  <a:pt x="505939" y="0"/>
                </a:lnTo>
                <a:lnTo>
                  <a:pt x="505939"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33"/>
          <p:cNvSpPr/>
          <p:nvPr/>
        </p:nvSpPr>
        <p:spPr>
          <a:xfrm>
            <a:off x="13662492" y="5621509"/>
            <a:ext cx="505938" cy="505938"/>
          </a:xfrm>
          <a:custGeom>
            <a:avLst/>
            <a:gdLst/>
            <a:ahLst/>
            <a:cxnLst/>
            <a:rect l="l" t="t" r="r" b="b"/>
            <a:pathLst>
              <a:path w="505938" h="505938">
                <a:moveTo>
                  <a:pt x="0" y="0"/>
                </a:moveTo>
                <a:lnTo>
                  <a:pt x="505938" y="0"/>
                </a:lnTo>
                <a:lnTo>
                  <a:pt x="505938" y="505938"/>
                </a:lnTo>
                <a:lnTo>
                  <a:pt x="0" y="505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34"/>
          <p:cNvSpPr/>
          <p:nvPr/>
        </p:nvSpPr>
        <p:spPr>
          <a:xfrm>
            <a:off x="6532730" y="7581665"/>
            <a:ext cx="505938" cy="505938"/>
          </a:xfrm>
          <a:custGeom>
            <a:avLst/>
            <a:gdLst/>
            <a:ahLst/>
            <a:cxnLst/>
            <a:rect l="l" t="t" r="r" b="b"/>
            <a:pathLst>
              <a:path w="505938" h="505938">
                <a:moveTo>
                  <a:pt x="0" y="0"/>
                </a:moveTo>
                <a:lnTo>
                  <a:pt x="505938" y="0"/>
                </a:lnTo>
                <a:lnTo>
                  <a:pt x="505938" y="505939"/>
                </a:lnTo>
                <a:lnTo>
                  <a:pt x="0" y="5059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TextBox 35"/>
          <p:cNvSpPr txBox="1"/>
          <p:nvPr/>
        </p:nvSpPr>
        <p:spPr>
          <a:xfrm>
            <a:off x="9994779" y="8275270"/>
            <a:ext cx="2640546" cy="42227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343537"/>
                </a:solidFill>
                <a:latin typeface="Nunito Medium"/>
                <a:ea typeface="Nunito Medium"/>
                <a:cs typeface="Nunito Medium"/>
                <a:sym typeface="Nunito Medium"/>
              </a:rPr>
              <a:t>SF6 / Oil Breakers</a:t>
            </a:r>
          </a:p>
        </p:txBody>
      </p:sp>
      <p:sp>
        <p:nvSpPr>
          <p:cNvPr id="36" name="Freeform 36"/>
          <p:cNvSpPr/>
          <p:nvPr/>
        </p:nvSpPr>
        <p:spPr>
          <a:xfrm>
            <a:off x="9896168" y="7601943"/>
            <a:ext cx="505938" cy="505938"/>
          </a:xfrm>
          <a:custGeom>
            <a:avLst/>
            <a:gdLst/>
            <a:ahLst/>
            <a:cxnLst/>
            <a:rect l="l" t="t" r="r" b="b"/>
            <a:pathLst>
              <a:path w="505938" h="505938">
                <a:moveTo>
                  <a:pt x="0" y="0"/>
                </a:moveTo>
                <a:lnTo>
                  <a:pt x="505939" y="0"/>
                </a:lnTo>
                <a:lnTo>
                  <a:pt x="505939" y="505939"/>
                </a:lnTo>
                <a:lnTo>
                  <a:pt x="0" y="5059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88" b="-6888"/>
            </a:stretch>
          </a:blipFill>
        </p:spPr>
      </p:sp>
      <p:sp>
        <p:nvSpPr>
          <p:cNvPr id="3" name="Freeform 3"/>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rot="5400000">
            <a:off x="-230652" y="8646074"/>
            <a:ext cx="3750688" cy="3281852"/>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1E61"/>
            </a:solidFill>
          </p:spPr>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319"/>
                </a:lnSpc>
              </a:pPr>
              <a:endParaRPr/>
            </a:p>
          </p:txBody>
        </p:sp>
      </p:grpSp>
      <p:grpSp>
        <p:nvGrpSpPr>
          <p:cNvPr id="8" name="Group 8"/>
          <p:cNvGrpSpPr/>
          <p:nvPr/>
        </p:nvGrpSpPr>
        <p:grpSpPr>
          <a:xfrm rot="-5400000">
            <a:off x="14771730" y="-1640926"/>
            <a:ext cx="3750688" cy="3281852"/>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0B750"/>
            </a:solidFill>
          </p:spPr>
        </p:sp>
        <p:sp>
          <p:nvSpPr>
            <p:cNvPr id="10" name="TextBox 10"/>
            <p:cNvSpPr txBox="1"/>
            <p:nvPr/>
          </p:nvSpPr>
          <p:spPr>
            <a:xfrm>
              <a:off x="127000" y="263525"/>
              <a:ext cx="558800" cy="396875"/>
            </a:xfrm>
            <a:prstGeom prst="rect">
              <a:avLst/>
            </a:prstGeom>
          </p:spPr>
          <p:txBody>
            <a:bodyPr lIns="50800" tIns="50800" rIns="50800" bIns="50800" rtlCol="0" anchor="ctr"/>
            <a:lstStyle/>
            <a:p>
              <a:pPr algn="ctr">
                <a:lnSpc>
                  <a:spcPts val="3319"/>
                </a:lnSpc>
              </a:pPr>
              <a:endParaRPr/>
            </a:p>
          </p:txBody>
        </p:sp>
      </p:grpSp>
      <p:sp>
        <p:nvSpPr>
          <p:cNvPr id="11" name="Freeform 11"/>
          <p:cNvSpPr/>
          <p:nvPr/>
        </p:nvSpPr>
        <p:spPr>
          <a:xfrm>
            <a:off x="8294163" y="1822466"/>
            <a:ext cx="1337749" cy="1337749"/>
          </a:xfrm>
          <a:custGeom>
            <a:avLst/>
            <a:gdLst/>
            <a:ahLst/>
            <a:cxnLst/>
            <a:rect l="l" t="t" r="r" b="b"/>
            <a:pathLst>
              <a:path w="1337749" h="1337749">
                <a:moveTo>
                  <a:pt x="0" y="0"/>
                </a:moveTo>
                <a:lnTo>
                  <a:pt x="1337749" y="0"/>
                </a:lnTo>
                <a:lnTo>
                  <a:pt x="1337749" y="1337749"/>
                </a:lnTo>
                <a:lnTo>
                  <a:pt x="0" y="1337749"/>
                </a:lnTo>
                <a:lnTo>
                  <a:pt x="0" y="0"/>
                </a:lnTo>
                <a:close/>
              </a:path>
            </a:pathLst>
          </a:custGeom>
          <a:blipFill>
            <a:blip r:embed="rId8"/>
            <a:stretch>
              <a:fillRect/>
            </a:stretch>
          </a:blipFill>
        </p:spPr>
      </p:sp>
      <p:sp>
        <p:nvSpPr>
          <p:cNvPr id="12" name="TextBox 12"/>
          <p:cNvSpPr txBox="1"/>
          <p:nvPr/>
        </p:nvSpPr>
        <p:spPr>
          <a:xfrm>
            <a:off x="5765135" y="6728115"/>
            <a:ext cx="6757729" cy="767080"/>
          </a:xfrm>
          <a:prstGeom prst="rect">
            <a:avLst/>
          </a:prstGeom>
        </p:spPr>
        <p:txBody>
          <a:bodyPr lIns="0" tIns="0" rIns="0" bIns="0" rtlCol="0" anchor="t">
            <a:spAutoFit/>
          </a:bodyPr>
          <a:lstStyle/>
          <a:p>
            <a:pPr algn="ctr">
              <a:lnSpc>
                <a:spcPts val="6019"/>
              </a:lnSpc>
            </a:pPr>
            <a:r>
              <a:rPr lang="en-US" sz="4299" b="1" spc="644">
                <a:solidFill>
                  <a:srgbClr val="E0B750"/>
                </a:solidFill>
                <a:latin typeface="Poppins 1 Bold"/>
                <a:ea typeface="Poppins 1 Bold"/>
                <a:cs typeface="Poppins 1 Bold"/>
                <a:sym typeface="Poppins 1 Bold"/>
              </a:rPr>
              <a:t>PRESENTATION</a:t>
            </a:r>
          </a:p>
        </p:txBody>
      </p:sp>
      <p:sp>
        <p:nvSpPr>
          <p:cNvPr id="13" name="TextBox 13"/>
          <p:cNvSpPr txBox="1"/>
          <p:nvPr/>
        </p:nvSpPr>
        <p:spPr>
          <a:xfrm>
            <a:off x="6310806" y="8854115"/>
            <a:ext cx="5666387" cy="441325"/>
          </a:xfrm>
          <a:prstGeom prst="rect">
            <a:avLst/>
          </a:prstGeom>
        </p:spPr>
        <p:txBody>
          <a:bodyPr lIns="0" tIns="0" rIns="0" bIns="0" rtlCol="0" anchor="t">
            <a:spAutoFit/>
          </a:bodyPr>
          <a:lstStyle/>
          <a:p>
            <a:pPr algn="ctr">
              <a:lnSpc>
                <a:spcPts val="3499"/>
              </a:lnSpc>
            </a:pPr>
            <a:r>
              <a:rPr lang="en-US" sz="2499" b="1">
                <a:solidFill>
                  <a:srgbClr val="001E61"/>
                </a:solidFill>
                <a:latin typeface="Poppins 1 Bold"/>
                <a:ea typeface="Poppins 1 Bold"/>
                <a:cs typeface="Poppins 1 Bold"/>
                <a:sym typeface="Poppins 1 Bold"/>
              </a:rPr>
              <a:t>www.mgpowerassociates.com</a:t>
            </a:r>
          </a:p>
        </p:txBody>
      </p:sp>
      <p:sp>
        <p:nvSpPr>
          <p:cNvPr id="14" name="TextBox 14"/>
          <p:cNvSpPr txBox="1"/>
          <p:nvPr/>
        </p:nvSpPr>
        <p:spPr>
          <a:xfrm>
            <a:off x="4976516" y="3874446"/>
            <a:ext cx="8334969" cy="3148329"/>
          </a:xfrm>
          <a:prstGeom prst="rect">
            <a:avLst/>
          </a:prstGeom>
        </p:spPr>
        <p:txBody>
          <a:bodyPr lIns="0" tIns="0" rIns="0" bIns="0" rtlCol="0" anchor="t">
            <a:spAutoFit/>
          </a:bodyPr>
          <a:lstStyle/>
          <a:p>
            <a:pPr algn="ctr">
              <a:lnSpc>
                <a:spcPts val="11959"/>
              </a:lnSpc>
            </a:pPr>
            <a:r>
              <a:rPr lang="en-US" sz="12999" spc="363">
                <a:solidFill>
                  <a:srgbClr val="001E61"/>
                </a:solidFill>
                <a:latin typeface="Bebas Neue Cyrillic"/>
                <a:ea typeface="Bebas Neue Cyrillic"/>
                <a:cs typeface="Bebas Neue Cyrillic"/>
                <a:sym typeface="Bebas Neue Cyrillic"/>
              </a:rPr>
              <a:t>MG POWER</a:t>
            </a:r>
          </a:p>
          <a:p>
            <a:pPr marL="0" lvl="1" indent="0" algn="ctr">
              <a:lnSpc>
                <a:spcPts val="11959"/>
              </a:lnSpc>
            </a:pPr>
            <a:r>
              <a:rPr lang="en-US" sz="12999" spc="363">
                <a:solidFill>
                  <a:srgbClr val="001E61"/>
                </a:solidFill>
                <a:latin typeface="Bebas Neue Cyrillic"/>
                <a:ea typeface="Bebas Neue Cyrillic"/>
                <a:cs typeface="Bebas Neue Cyrillic"/>
                <a:sym typeface="Bebas Neue Cyrillic"/>
              </a:rPr>
              <a:t>ASSOCIATES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rot="1796761">
            <a:off x="18064441" y="917193"/>
            <a:ext cx="2107962" cy="12959964"/>
            <a:chOff x="0" y="0"/>
            <a:chExt cx="555183" cy="3413324"/>
          </a:xfrm>
        </p:grpSpPr>
        <p:sp>
          <p:nvSpPr>
            <p:cNvPr id="4" name="Freeform 4"/>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5" name="TextBox 5"/>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066582">
            <a:off x="16581402" y="-1735386"/>
            <a:ext cx="2107962" cy="11563966"/>
            <a:chOff x="0" y="0"/>
            <a:chExt cx="555183" cy="3045654"/>
          </a:xfrm>
        </p:grpSpPr>
        <p:sp>
          <p:nvSpPr>
            <p:cNvPr id="7" name="Freeform 7"/>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8" name="TextBox 8"/>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086433">
            <a:off x="-434913" y="-1778644"/>
            <a:ext cx="2107962" cy="11563966"/>
            <a:chOff x="0" y="0"/>
            <a:chExt cx="555183" cy="3045654"/>
          </a:xfrm>
        </p:grpSpPr>
        <p:sp>
          <p:nvSpPr>
            <p:cNvPr id="10" name="Freeform 10"/>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11" name="TextBox 11"/>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798733">
            <a:off x="-1881486" y="917193"/>
            <a:ext cx="2107962" cy="12959964"/>
            <a:chOff x="0" y="0"/>
            <a:chExt cx="555183" cy="3413324"/>
          </a:xfrm>
        </p:grpSpPr>
        <p:sp>
          <p:nvSpPr>
            <p:cNvPr id="13" name="Freeform 13"/>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14" name="TextBox 14"/>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802058">
            <a:off x="17634594" y="-4101917"/>
            <a:ext cx="2107962" cy="13805645"/>
            <a:chOff x="0" y="0"/>
            <a:chExt cx="555183" cy="3636055"/>
          </a:xfrm>
        </p:grpSpPr>
        <p:sp>
          <p:nvSpPr>
            <p:cNvPr id="16" name="Freeform 16"/>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17" name="TextBox 17"/>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792394">
            <a:off x="-1469891" y="-4101917"/>
            <a:ext cx="2107962" cy="13805645"/>
            <a:chOff x="0" y="0"/>
            <a:chExt cx="555183" cy="3636055"/>
          </a:xfrm>
        </p:grpSpPr>
        <p:sp>
          <p:nvSpPr>
            <p:cNvPr id="19" name="Freeform 19"/>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0" name="TextBox 20"/>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5281568" y="142500"/>
            <a:ext cx="7694196" cy="9169017"/>
            <a:chOff x="0" y="0"/>
            <a:chExt cx="10258927" cy="12225355"/>
          </a:xfrm>
        </p:grpSpPr>
        <p:sp>
          <p:nvSpPr>
            <p:cNvPr id="22" name="Freeform 22"/>
            <p:cNvSpPr/>
            <p:nvPr/>
          </p:nvSpPr>
          <p:spPr>
            <a:xfrm>
              <a:off x="0" y="6274284"/>
              <a:ext cx="9716034" cy="5951071"/>
            </a:xfrm>
            <a:custGeom>
              <a:avLst/>
              <a:gdLst/>
              <a:ahLst/>
              <a:cxnLst/>
              <a:rect l="l" t="t" r="r" b="b"/>
              <a:pathLst>
                <a:path w="9716034" h="5951071">
                  <a:moveTo>
                    <a:pt x="0" y="0"/>
                  </a:moveTo>
                  <a:lnTo>
                    <a:pt x="9716034" y="0"/>
                  </a:lnTo>
                  <a:lnTo>
                    <a:pt x="9716034" y="5951071"/>
                  </a:lnTo>
                  <a:lnTo>
                    <a:pt x="0" y="5951071"/>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23" name="Freeform 23"/>
            <p:cNvSpPr/>
            <p:nvPr/>
          </p:nvSpPr>
          <p:spPr>
            <a:xfrm rot="-224816">
              <a:off x="461672" y="302777"/>
              <a:ext cx="9537043" cy="8275630"/>
            </a:xfrm>
            <a:custGeom>
              <a:avLst/>
              <a:gdLst/>
              <a:ahLst/>
              <a:cxnLst/>
              <a:rect l="l" t="t" r="r" b="b"/>
              <a:pathLst>
                <a:path w="9537043" h="8275630">
                  <a:moveTo>
                    <a:pt x="0" y="0"/>
                  </a:moveTo>
                  <a:lnTo>
                    <a:pt x="9537043" y="0"/>
                  </a:lnTo>
                  <a:lnTo>
                    <a:pt x="9537043" y="8275630"/>
                  </a:lnTo>
                  <a:lnTo>
                    <a:pt x="0" y="8275630"/>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grpSp>
      <p:sp>
        <p:nvSpPr>
          <p:cNvPr id="24" name="TextBox 24"/>
          <p:cNvSpPr txBox="1"/>
          <p:nvPr/>
        </p:nvSpPr>
        <p:spPr>
          <a:xfrm>
            <a:off x="4500637" y="3763963"/>
            <a:ext cx="9286726" cy="771525"/>
          </a:xfrm>
          <a:prstGeom prst="rect">
            <a:avLst/>
          </a:prstGeom>
        </p:spPr>
        <p:txBody>
          <a:bodyPr lIns="0" tIns="0" rIns="0" bIns="0" rtlCol="0" anchor="t">
            <a:spAutoFit/>
          </a:bodyPr>
          <a:lstStyle/>
          <a:p>
            <a:pPr algn="ctr">
              <a:lnSpc>
                <a:spcPts val="6050"/>
              </a:lnSpc>
            </a:pPr>
            <a:r>
              <a:rPr lang="en-US" sz="5041" b="1">
                <a:solidFill>
                  <a:srgbClr val="6D5FA8"/>
                </a:solidFill>
                <a:latin typeface="Nunito Bold"/>
                <a:ea typeface="Nunito Bold"/>
                <a:cs typeface="Nunito Bold"/>
                <a:sym typeface="Nunito Bold"/>
              </a:rPr>
              <a:t>SAMPLES OF OUR PROJECTS</a:t>
            </a:r>
          </a:p>
        </p:txBody>
      </p:sp>
      <p:sp>
        <p:nvSpPr>
          <p:cNvPr id="25" name="TextBox 25"/>
          <p:cNvSpPr txBox="1"/>
          <p:nvPr/>
        </p:nvSpPr>
        <p:spPr>
          <a:xfrm>
            <a:off x="1656122" y="4297363"/>
            <a:ext cx="14975756" cy="1454149"/>
          </a:xfrm>
          <a:prstGeom prst="rect">
            <a:avLst/>
          </a:prstGeom>
        </p:spPr>
        <p:txBody>
          <a:bodyPr lIns="0" tIns="0" rIns="0" bIns="0" rtlCol="0" anchor="t">
            <a:spAutoFit/>
          </a:bodyPr>
          <a:lstStyle/>
          <a:p>
            <a:pPr algn="ctr">
              <a:lnSpc>
                <a:spcPts val="11200"/>
              </a:lnSpc>
            </a:pPr>
            <a:r>
              <a:rPr lang="en-US" sz="8000" b="1">
                <a:solidFill>
                  <a:srgbClr val="657D06"/>
                </a:solidFill>
                <a:latin typeface="Poppins 1 Bold"/>
                <a:ea typeface="Poppins 1 Bold"/>
                <a:cs typeface="Poppins 1 Bold"/>
                <a:sym typeface="Poppins 1 Bold"/>
              </a:rPr>
              <a:t>Custom Enclosure/Clamp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rot="-2371990">
            <a:off x="16691563" y="-2925627"/>
            <a:ext cx="2107962" cy="7908654"/>
            <a:chOff x="0" y="0"/>
            <a:chExt cx="555183" cy="2082938"/>
          </a:xfrm>
        </p:grpSpPr>
        <p:sp>
          <p:nvSpPr>
            <p:cNvPr id="4" name="Freeform 4"/>
            <p:cNvSpPr/>
            <p:nvPr/>
          </p:nvSpPr>
          <p:spPr>
            <a:xfrm>
              <a:off x="0" y="0"/>
              <a:ext cx="555183" cy="2082938"/>
            </a:xfrm>
            <a:custGeom>
              <a:avLst/>
              <a:gdLst/>
              <a:ahLst/>
              <a:cxnLst/>
              <a:rect l="l" t="t" r="r" b="b"/>
              <a:pathLst>
                <a:path w="555183" h="2082938">
                  <a:moveTo>
                    <a:pt x="0" y="0"/>
                  </a:moveTo>
                  <a:lnTo>
                    <a:pt x="555183" y="0"/>
                  </a:lnTo>
                  <a:lnTo>
                    <a:pt x="555183" y="2082938"/>
                  </a:lnTo>
                  <a:lnTo>
                    <a:pt x="0" y="2082938"/>
                  </a:lnTo>
                  <a:close/>
                </a:path>
              </a:pathLst>
            </a:custGeom>
            <a:solidFill>
              <a:srgbClr val="CCCFB3"/>
            </a:solidFill>
          </p:spPr>
        </p:sp>
        <p:sp>
          <p:nvSpPr>
            <p:cNvPr id="5" name="TextBox 5"/>
            <p:cNvSpPr txBox="1"/>
            <p:nvPr/>
          </p:nvSpPr>
          <p:spPr>
            <a:xfrm>
              <a:off x="0" y="-38100"/>
              <a:ext cx="555183" cy="212103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2058">
            <a:off x="18195361" y="-4402212"/>
            <a:ext cx="2107962" cy="13805645"/>
            <a:chOff x="0" y="0"/>
            <a:chExt cx="555183" cy="3636055"/>
          </a:xfrm>
        </p:grpSpPr>
        <p:sp>
          <p:nvSpPr>
            <p:cNvPr id="7" name="Freeform 7"/>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8" name="TextBox 8"/>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59455" y="2229626"/>
            <a:ext cx="4478420" cy="3684224"/>
            <a:chOff x="0" y="0"/>
            <a:chExt cx="5971227" cy="4912299"/>
          </a:xfrm>
        </p:grpSpPr>
        <p:grpSp>
          <p:nvGrpSpPr>
            <p:cNvPr id="10" name="Group 10"/>
            <p:cNvGrpSpPr/>
            <p:nvPr/>
          </p:nvGrpSpPr>
          <p:grpSpPr>
            <a:xfrm>
              <a:off x="0" y="0"/>
              <a:ext cx="5971227" cy="4912299"/>
              <a:chOff x="0" y="0"/>
              <a:chExt cx="1616200" cy="1329585"/>
            </a:xfrm>
          </p:grpSpPr>
          <p:sp>
            <p:nvSpPr>
              <p:cNvPr id="11" name="Freeform 11"/>
              <p:cNvSpPr/>
              <p:nvPr/>
            </p:nvSpPr>
            <p:spPr>
              <a:xfrm>
                <a:off x="0" y="0"/>
                <a:ext cx="1616200" cy="1329585"/>
              </a:xfrm>
              <a:custGeom>
                <a:avLst/>
                <a:gdLst/>
                <a:ahLst/>
                <a:cxnLst/>
                <a:rect l="l" t="t" r="r" b="b"/>
                <a:pathLst>
                  <a:path w="1616200" h="1329585">
                    <a:moveTo>
                      <a:pt x="78603" y="0"/>
                    </a:moveTo>
                    <a:lnTo>
                      <a:pt x="1537597" y="0"/>
                    </a:lnTo>
                    <a:cubicBezTo>
                      <a:pt x="1581008" y="0"/>
                      <a:pt x="1616200" y="35192"/>
                      <a:pt x="1616200" y="78603"/>
                    </a:cubicBezTo>
                    <a:lnTo>
                      <a:pt x="1616200" y="1250982"/>
                    </a:lnTo>
                    <a:cubicBezTo>
                      <a:pt x="1616200" y="1294393"/>
                      <a:pt x="1581008" y="1329585"/>
                      <a:pt x="1537597" y="1329585"/>
                    </a:cubicBezTo>
                    <a:lnTo>
                      <a:pt x="78603" y="1329585"/>
                    </a:lnTo>
                    <a:cubicBezTo>
                      <a:pt x="35192" y="1329585"/>
                      <a:pt x="0" y="1294393"/>
                      <a:pt x="0" y="1250982"/>
                    </a:cubicBezTo>
                    <a:lnTo>
                      <a:pt x="0" y="78603"/>
                    </a:lnTo>
                    <a:cubicBezTo>
                      <a:pt x="0" y="35192"/>
                      <a:pt x="35192" y="0"/>
                      <a:pt x="78603" y="0"/>
                    </a:cubicBezTo>
                    <a:close/>
                  </a:path>
                </a:pathLst>
              </a:custGeom>
              <a:solidFill>
                <a:srgbClr val="95A844"/>
              </a:solidFill>
            </p:spPr>
          </p:sp>
          <p:sp>
            <p:nvSpPr>
              <p:cNvPr id="12" name="TextBox 12"/>
              <p:cNvSpPr txBox="1"/>
              <p:nvPr/>
            </p:nvSpPr>
            <p:spPr>
              <a:xfrm>
                <a:off x="0" y="-38100"/>
                <a:ext cx="1616200" cy="1367685"/>
              </a:xfrm>
              <a:prstGeom prst="rect">
                <a:avLst/>
              </a:prstGeom>
            </p:spPr>
            <p:txBody>
              <a:bodyPr lIns="50800" tIns="50800" rIns="50800" bIns="50800" rtlCol="0" anchor="ctr"/>
              <a:lstStyle/>
              <a:p>
                <a:pPr algn="ctr">
                  <a:lnSpc>
                    <a:spcPts val="2660"/>
                  </a:lnSpc>
                </a:pPr>
                <a:endParaRPr/>
              </a:p>
            </p:txBody>
          </p:sp>
        </p:grpSp>
        <p:grpSp>
          <p:nvGrpSpPr>
            <p:cNvPr id="13" name="Group 13"/>
            <p:cNvGrpSpPr/>
            <p:nvPr/>
          </p:nvGrpSpPr>
          <p:grpSpPr>
            <a:xfrm>
              <a:off x="185609" y="110831"/>
              <a:ext cx="5611944" cy="4659173"/>
              <a:chOff x="0" y="0"/>
              <a:chExt cx="7621118" cy="6327239"/>
            </a:xfrm>
          </p:grpSpPr>
          <p:sp>
            <p:nvSpPr>
              <p:cNvPr id="14" name="Freeform 14"/>
              <p:cNvSpPr/>
              <p:nvPr/>
            </p:nvSpPr>
            <p:spPr>
              <a:xfrm>
                <a:off x="0" y="0"/>
                <a:ext cx="7621118" cy="6327239"/>
              </a:xfrm>
              <a:custGeom>
                <a:avLst/>
                <a:gdLst/>
                <a:ahLst/>
                <a:cxnLst/>
                <a:rect l="l" t="t" r="r" b="b"/>
                <a:pathLst>
                  <a:path w="7621118" h="6327239">
                    <a:moveTo>
                      <a:pt x="0" y="6006659"/>
                    </a:moveTo>
                    <a:lnTo>
                      <a:pt x="0" y="320580"/>
                    </a:lnTo>
                    <a:cubicBezTo>
                      <a:pt x="0" y="143417"/>
                      <a:pt x="259118" y="0"/>
                      <a:pt x="579205" y="0"/>
                    </a:cubicBezTo>
                    <a:lnTo>
                      <a:pt x="7041913" y="0"/>
                    </a:lnTo>
                    <a:cubicBezTo>
                      <a:pt x="7361999" y="0"/>
                      <a:pt x="7621118" y="144261"/>
                      <a:pt x="7621118" y="320580"/>
                    </a:cubicBezTo>
                    <a:lnTo>
                      <a:pt x="7621118" y="6006659"/>
                    </a:lnTo>
                    <a:cubicBezTo>
                      <a:pt x="7621118" y="6183821"/>
                      <a:pt x="7361999" y="6327239"/>
                      <a:pt x="7041913" y="6327239"/>
                    </a:cubicBezTo>
                    <a:lnTo>
                      <a:pt x="579205" y="6327239"/>
                    </a:lnTo>
                    <a:cubicBezTo>
                      <a:pt x="260642" y="6327239"/>
                      <a:pt x="0" y="6183821"/>
                      <a:pt x="0" y="6006659"/>
                    </a:cubicBezTo>
                    <a:close/>
                  </a:path>
                </a:pathLst>
              </a:custGeom>
              <a:blipFill>
                <a:blip r:embed="rId4"/>
                <a:stretch>
                  <a:fillRect t="-30299" b="-30299"/>
                </a:stretch>
              </a:blipFill>
            </p:spPr>
          </p:sp>
        </p:grpSp>
      </p:grpSp>
      <p:grpSp>
        <p:nvGrpSpPr>
          <p:cNvPr id="15" name="Group 15"/>
          <p:cNvGrpSpPr/>
          <p:nvPr/>
        </p:nvGrpSpPr>
        <p:grpSpPr>
          <a:xfrm>
            <a:off x="5909325" y="2229626"/>
            <a:ext cx="4478420" cy="3684224"/>
            <a:chOff x="0" y="0"/>
            <a:chExt cx="5971227" cy="4912299"/>
          </a:xfrm>
        </p:grpSpPr>
        <p:grpSp>
          <p:nvGrpSpPr>
            <p:cNvPr id="16" name="Group 16"/>
            <p:cNvGrpSpPr/>
            <p:nvPr/>
          </p:nvGrpSpPr>
          <p:grpSpPr>
            <a:xfrm>
              <a:off x="0" y="0"/>
              <a:ext cx="5971227" cy="4912299"/>
              <a:chOff x="0" y="0"/>
              <a:chExt cx="1616200" cy="1329585"/>
            </a:xfrm>
          </p:grpSpPr>
          <p:sp>
            <p:nvSpPr>
              <p:cNvPr id="17" name="Freeform 17"/>
              <p:cNvSpPr/>
              <p:nvPr/>
            </p:nvSpPr>
            <p:spPr>
              <a:xfrm>
                <a:off x="0" y="0"/>
                <a:ext cx="1616200" cy="1329585"/>
              </a:xfrm>
              <a:custGeom>
                <a:avLst/>
                <a:gdLst/>
                <a:ahLst/>
                <a:cxnLst/>
                <a:rect l="l" t="t" r="r" b="b"/>
                <a:pathLst>
                  <a:path w="1616200" h="1329585">
                    <a:moveTo>
                      <a:pt x="78603" y="0"/>
                    </a:moveTo>
                    <a:lnTo>
                      <a:pt x="1537597" y="0"/>
                    </a:lnTo>
                    <a:cubicBezTo>
                      <a:pt x="1581008" y="0"/>
                      <a:pt x="1616200" y="35192"/>
                      <a:pt x="1616200" y="78603"/>
                    </a:cubicBezTo>
                    <a:lnTo>
                      <a:pt x="1616200" y="1250982"/>
                    </a:lnTo>
                    <a:cubicBezTo>
                      <a:pt x="1616200" y="1294393"/>
                      <a:pt x="1581008" y="1329585"/>
                      <a:pt x="1537597" y="1329585"/>
                    </a:cubicBezTo>
                    <a:lnTo>
                      <a:pt x="78603" y="1329585"/>
                    </a:lnTo>
                    <a:cubicBezTo>
                      <a:pt x="35192" y="1329585"/>
                      <a:pt x="0" y="1294393"/>
                      <a:pt x="0" y="1250982"/>
                    </a:cubicBezTo>
                    <a:lnTo>
                      <a:pt x="0" y="78603"/>
                    </a:lnTo>
                    <a:cubicBezTo>
                      <a:pt x="0" y="35192"/>
                      <a:pt x="35192" y="0"/>
                      <a:pt x="78603" y="0"/>
                    </a:cubicBezTo>
                    <a:close/>
                  </a:path>
                </a:pathLst>
              </a:custGeom>
              <a:solidFill>
                <a:srgbClr val="95A844"/>
              </a:solidFill>
            </p:spPr>
          </p:sp>
          <p:sp>
            <p:nvSpPr>
              <p:cNvPr id="18" name="TextBox 18"/>
              <p:cNvSpPr txBox="1"/>
              <p:nvPr/>
            </p:nvSpPr>
            <p:spPr>
              <a:xfrm>
                <a:off x="0" y="-38100"/>
                <a:ext cx="1616200" cy="1367685"/>
              </a:xfrm>
              <a:prstGeom prst="rect">
                <a:avLst/>
              </a:prstGeom>
            </p:spPr>
            <p:txBody>
              <a:bodyPr lIns="50800" tIns="50800" rIns="50800" bIns="50800" rtlCol="0" anchor="ctr"/>
              <a:lstStyle/>
              <a:p>
                <a:pPr algn="ctr">
                  <a:lnSpc>
                    <a:spcPts val="2660"/>
                  </a:lnSpc>
                </a:pPr>
                <a:endParaRPr/>
              </a:p>
            </p:txBody>
          </p:sp>
        </p:grpSp>
        <p:grpSp>
          <p:nvGrpSpPr>
            <p:cNvPr id="19" name="Group 19"/>
            <p:cNvGrpSpPr/>
            <p:nvPr/>
          </p:nvGrpSpPr>
          <p:grpSpPr>
            <a:xfrm>
              <a:off x="185609" y="110831"/>
              <a:ext cx="5611944" cy="4659173"/>
              <a:chOff x="0" y="0"/>
              <a:chExt cx="7621118" cy="6327239"/>
            </a:xfrm>
          </p:grpSpPr>
          <p:sp>
            <p:nvSpPr>
              <p:cNvPr id="20" name="Freeform 20"/>
              <p:cNvSpPr/>
              <p:nvPr/>
            </p:nvSpPr>
            <p:spPr>
              <a:xfrm>
                <a:off x="0" y="0"/>
                <a:ext cx="7621118" cy="6327239"/>
              </a:xfrm>
              <a:custGeom>
                <a:avLst/>
                <a:gdLst/>
                <a:ahLst/>
                <a:cxnLst/>
                <a:rect l="l" t="t" r="r" b="b"/>
                <a:pathLst>
                  <a:path w="7621118" h="6327239">
                    <a:moveTo>
                      <a:pt x="0" y="6006659"/>
                    </a:moveTo>
                    <a:lnTo>
                      <a:pt x="0" y="320580"/>
                    </a:lnTo>
                    <a:cubicBezTo>
                      <a:pt x="0" y="143417"/>
                      <a:pt x="259118" y="0"/>
                      <a:pt x="579205" y="0"/>
                    </a:cubicBezTo>
                    <a:lnTo>
                      <a:pt x="7041913" y="0"/>
                    </a:lnTo>
                    <a:cubicBezTo>
                      <a:pt x="7361999" y="0"/>
                      <a:pt x="7621118" y="144261"/>
                      <a:pt x="7621118" y="320580"/>
                    </a:cubicBezTo>
                    <a:lnTo>
                      <a:pt x="7621118" y="6006659"/>
                    </a:lnTo>
                    <a:cubicBezTo>
                      <a:pt x="7621118" y="6183821"/>
                      <a:pt x="7361999" y="6327239"/>
                      <a:pt x="7041913" y="6327239"/>
                    </a:cubicBezTo>
                    <a:lnTo>
                      <a:pt x="579205" y="6327239"/>
                    </a:lnTo>
                    <a:cubicBezTo>
                      <a:pt x="260642" y="6327239"/>
                      <a:pt x="0" y="6183821"/>
                      <a:pt x="0" y="6006659"/>
                    </a:cubicBezTo>
                    <a:close/>
                  </a:path>
                </a:pathLst>
              </a:custGeom>
              <a:blipFill>
                <a:blip r:embed="rId5"/>
                <a:stretch>
                  <a:fillRect t="-6864" b="-54283"/>
                </a:stretch>
              </a:blipFill>
            </p:spPr>
          </p:sp>
        </p:grpSp>
      </p:grpSp>
      <p:grpSp>
        <p:nvGrpSpPr>
          <p:cNvPr id="21" name="Group 21"/>
          <p:cNvGrpSpPr/>
          <p:nvPr/>
        </p:nvGrpSpPr>
        <p:grpSpPr>
          <a:xfrm>
            <a:off x="10560409" y="2229626"/>
            <a:ext cx="4478420" cy="3684224"/>
            <a:chOff x="0" y="0"/>
            <a:chExt cx="5971227" cy="4912299"/>
          </a:xfrm>
        </p:grpSpPr>
        <p:grpSp>
          <p:nvGrpSpPr>
            <p:cNvPr id="22" name="Group 22"/>
            <p:cNvGrpSpPr/>
            <p:nvPr/>
          </p:nvGrpSpPr>
          <p:grpSpPr>
            <a:xfrm>
              <a:off x="0" y="0"/>
              <a:ext cx="5971227" cy="4912299"/>
              <a:chOff x="0" y="0"/>
              <a:chExt cx="1616200" cy="1329585"/>
            </a:xfrm>
          </p:grpSpPr>
          <p:sp>
            <p:nvSpPr>
              <p:cNvPr id="23" name="Freeform 23"/>
              <p:cNvSpPr/>
              <p:nvPr/>
            </p:nvSpPr>
            <p:spPr>
              <a:xfrm>
                <a:off x="0" y="0"/>
                <a:ext cx="1616200" cy="1329585"/>
              </a:xfrm>
              <a:custGeom>
                <a:avLst/>
                <a:gdLst/>
                <a:ahLst/>
                <a:cxnLst/>
                <a:rect l="l" t="t" r="r" b="b"/>
                <a:pathLst>
                  <a:path w="1616200" h="1329585">
                    <a:moveTo>
                      <a:pt x="78603" y="0"/>
                    </a:moveTo>
                    <a:lnTo>
                      <a:pt x="1537597" y="0"/>
                    </a:lnTo>
                    <a:cubicBezTo>
                      <a:pt x="1581008" y="0"/>
                      <a:pt x="1616200" y="35192"/>
                      <a:pt x="1616200" y="78603"/>
                    </a:cubicBezTo>
                    <a:lnTo>
                      <a:pt x="1616200" y="1250982"/>
                    </a:lnTo>
                    <a:cubicBezTo>
                      <a:pt x="1616200" y="1294393"/>
                      <a:pt x="1581008" y="1329585"/>
                      <a:pt x="1537597" y="1329585"/>
                    </a:cubicBezTo>
                    <a:lnTo>
                      <a:pt x="78603" y="1329585"/>
                    </a:lnTo>
                    <a:cubicBezTo>
                      <a:pt x="35192" y="1329585"/>
                      <a:pt x="0" y="1294393"/>
                      <a:pt x="0" y="1250982"/>
                    </a:cubicBezTo>
                    <a:lnTo>
                      <a:pt x="0" y="78603"/>
                    </a:lnTo>
                    <a:cubicBezTo>
                      <a:pt x="0" y="35192"/>
                      <a:pt x="35192" y="0"/>
                      <a:pt x="78603" y="0"/>
                    </a:cubicBezTo>
                    <a:close/>
                  </a:path>
                </a:pathLst>
              </a:custGeom>
              <a:solidFill>
                <a:srgbClr val="95A844"/>
              </a:solidFill>
            </p:spPr>
          </p:sp>
          <p:sp>
            <p:nvSpPr>
              <p:cNvPr id="24" name="TextBox 24"/>
              <p:cNvSpPr txBox="1"/>
              <p:nvPr/>
            </p:nvSpPr>
            <p:spPr>
              <a:xfrm>
                <a:off x="0" y="-38100"/>
                <a:ext cx="1616200" cy="1367685"/>
              </a:xfrm>
              <a:prstGeom prst="rect">
                <a:avLst/>
              </a:prstGeom>
            </p:spPr>
            <p:txBody>
              <a:bodyPr lIns="50800" tIns="50800" rIns="50800" bIns="50800" rtlCol="0" anchor="ctr"/>
              <a:lstStyle/>
              <a:p>
                <a:pPr algn="ctr">
                  <a:lnSpc>
                    <a:spcPts val="2660"/>
                  </a:lnSpc>
                </a:pPr>
                <a:endParaRPr/>
              </a:p>
            </p:txBody>
          </p:sp>
        </p:grpSp>
        <p:grpSp>
          <p:nvGrpSpPr>
            <p:cNvPr id="25" name="Group 25"/>
            <p:cNvGrpSpPr/>
            <p:nvPr/>
          </p:nvGrpSpPr>
          <p:grpSpPr>
            <a:xfrm>
              <a:off x="185609" y="110831"/>
              <a:ext cx="5611944" cy="4659173"/>
              <a:chOff x="0" y="0"/>
              <a:chExt cx="7621118" cy="6327239"/>
            </a:xfrm>
          </p:grpSpPr>
          <p:sp>
            <p:nvSpPr>
              <p:cNvPr id="26" name="Freeform 26"/>
              <p:cNvSpPr/>
              <p:nvPr/>
            </p:nvSpPr>
            <p:spPr>
              <a:xfrm>
                <a:off x="0" y="0"/>
                <a:ext cx="7621118" cy="6327239"/>
              </a:xfrm>
              <a:custGeom>
                <a:avLst/>
                <a:gdLst/>
                <a:ahLst/>
                <a:cxnLst/>
                <a:rect l="l" t="t" r="r" b="b"/>
                <a:pathLst>
                  <a:path w="7621118" h="6327239">
                    <a:moveTo>
                      <a:pt x="0" y="6006659"/>
                    </a:moveTo>
                    <a:lnTo>
                      <a:pt x="0" y="320580"/>
                    </a:lnTo>
                    <a:cubicBezTo>
                      <a:pt x="0" y="143417"/>
                      <a:pt x="259118" y="0"/>
                      <a:pt x="579205" y="0"/>
                    </a:cubicBezTo>
                    <a:lnTo>
                      <a:pt x="7041913" y="0"/>
                    </a:lnTo>
                    <a:cubicBezTo>
                      <a:pt x="7361999" y="0"/>
                      <a:pt x="7621118" y="144261"/>
                      <a:pt x="7621118" y="320580"/>
                    </a:cubicBezTo>
                    <a:lnTo>
                      <a:pt x="7621118" y="6006659"/>
                    </a:lnTo>
                    <a:cubicBezTo>
                      <a:pt x="7621118" y="6183821"/>
                      <a:pt x="7361999" y="6327239"/>
                      <a:pt x="7041913" y="6327239"/>
                    </a:cubicBezTo>
                    <a:lnTo>
                      <a:pt x="579205" y="6327239"/>
                    </a:lnTo>
                    <a:cubicBezTo>
                      <a:pt x="260642" y="6327239"/>
                      <a:pt x="0" y="6183821"/>
                      <a:pt x="0" y="6006659"/>
                    </a:cubicBezTo>
                    <a:close/>
                  </a:path>
                </a:pathLst>
              </a:custGeom>
              <a:blipFill>
                <a:blip r:embed="rId6"/>
                <a:stretch>
                  <a:fillRect l="-5164" r="-5164"/>
                </a:stretch>
              </a:blipFill>
            </p:spPr>
          </p:sp>
        </p:grpSp>
      </p:grpSp>
      <p:grpSp>
        <p:nvGrpSpPr>
          <p:cNvPr id="27" name="Group 27"/>
          <p:cNvGrpSpPr/>
          <p:nvPr/>
        </p:nvGrpSpPr>
        <p:grpSpPr>
          <a:xfrm>
            <a:off x="3206916" y="6092970"/>
            <a:ext cx="4478420" cy="3684224"/>
            <a:chOff x="0" y="0"/>
            <a:chExt cx="5971227" cy="4912299"/>
          </a:xfrm>
        </p:grpSpPr>
        <p:grpSp>
          <p:nvGrpSpPr>
            <p:cNvPr id="28" name="Group 28"/>
            <p:cNvGrpSpPr/>
            <p:nvPr/>
          </p:nvGrpSpPr>
          <p:grpSpPr>
            <a:xfrm>
              <a:off x="0" y="0"/>
              <a:ext cx="5971227" cy="4912299"/>
              <a:chOff x="0" y="0"/>
              <a:chExt cx="1616200" cy="1329585"/>
            </a:xfrm>
          </p:grpSpPr>
          <p:sp>
            <p:nvSpPr>
              <p:cNvPr id="29" name="Freeform 29"/>
              <p:cNvSpPr/>
              <p:nvPr/>
            </p:nvSpPr>
            <p:spPr>
              <a:xfrm>
                <a:off x="0" y="0"/>
                <a:ext cx="1616200" cy="1329585"/>
              </a:xfrm>
              <a:custGeom>
                <a:avLst/>
                <a:gdLst/>
                <a:ahLst/>
                <a:cxnLst/>
                <a:rect l="l" t="t" r="r" b="b"/>
                <a:pathLst>
                  <a:path w="1616200" h="1329585">
                    <a:moveTo>
                      <a:pt x="78603" y="0"/>
                    </a:moveTo>
                    <a:lnTo>
                      <a:pt x="1537597" y="0"/>
                    </a:lnTo>
                    <a:cubicBezTo>
                      <a:pt x="1581008" y="0"/>
                      <a:pt x="1616200" y="35192"/>
                      <a:pt x="1616200" y="78603"/>
                    </a:cubicBezTo>
                    <a:lnTo>
                      <a:pt x="1616200" y="1250982"/>
                    </a:lnTo>
                    <a:cubicBezTo>
                      <a:pt x="1616200" y="1294393"/>
                      <a:pt x="1581008" y="1329585"/>
                      <a:pt x="1537597" y="1329585"/>
                    </a:cubicBezTo>
                    <a:lnTo>
                      <a:pt x="78603" y="1329585"/>
                    </a:lnTo>
                    <a:cubicBezTo>
                      <a:pt x="35192" y="1329585"/>
                      <a:pt x="0" y="1294393"/>
                      <a:pt x="0" y="1250982"/>
                    </a:cubicBezTo>
                    <a:lnTo>
                      <a:pt x="0" y="78603"/>
                    </a:lnTo>
                    <a:cubicBezTo>
                      <a:pt x="0" y="35192"/>
                      <a:pt x="35192" y="0"/>
                      <a:pt x="78603" y="0"/>
                    </a:cubicBezTo>
                    <a:close/>
                  </a:path>
                </a:pathLst>
              </a:custGeom>
              <a:solidFill>
                <a:srgbClr val="95A844"/>
              </a:solidFill>
            </p:spPr>
          </p:sp>
          <p:sp>
            <p:nvSpPr>
              <p:cNvPr id="30" name="TextBox 30"/>
              <p:cNvSpPr txBox="1"/>
              <p:nvPr/>
            </p:nvSpPr>
            <p:spPr>
              <a:xfrm>
                <a:off x="0" y="-38100"/>
                <a:ext cx="1616200" cy="1367685"/>
              </a:xfrm>
              <a:prstGeom prst="rect">
                <a:avLst/>
              </a:prstGeom>
            </p:spPr>
            <p:txBody>
              <a:bodyPr lIns="50800" tIns="50800" rIns="50800" bIns="50800" rtlCol="0" anchor="ctr"/>
              <a:lstStyle/>
              <a:p>
                <a:pPr algn="ctr">
                  <a:lnSpc>
                    <a:spcPts val="2660"/>
                  </a:lnSpc>
                </a:pPr>
                <a:endParaRPr/>
              </a:p>
            </p:txBody>
          </p:sp>
        </p:grpSp>
        <p:grpSp>
          <p:nvGrpSpPr>
            <p:cNvPr id="31" name="Group 31"/>
            <p:cNvGrpSpPr/>
            <p:nvPr/>
          </p:nvGrpSpPr>
          <p:grpSpPr>
            <a:xfrm>
              <a:off x="185609" y="110831"/>
              <a:ext cx="5611944" cy="4659173"/>
              <a:chOff x="0" y="0"/>
              <a:chExt cx="7621118" cy="6327239"/>
            </a:xfrm>
          </p:grpSpPr>
          <p:sp>
            <p:nvSpPr>
              <p:cNvPr id="32" name="Freeform 32"/>
              <p:cNvSpPr/>
              <p:nvPr/>
            </p:nvSpPr>
            <p:spPr>
              <a:xfrm>
                <a:off x="0" y="0"/>
                <a:ext cx="7621118" cy="6327239"/>
              </a:xfrm>
              <a:custGeom>
                <a:avLst/>
                <a:gdLst/>
                <a:ahLst/>
                <a:cxnLst/>
                <a:rect l="l" t="t" r="r" b="b"/>
                <a:pathLst>
                  <a:path w="7621118" h="6327239">
                    <a:moveTo>
                      <a:pt x="0" y="6006659"/>
                    </a:moveTo>
                    <a:lnTo>
                      <a:pt x="0" y="320580"/>
                    </a:lnTo>
                    <a:cubicBezTo>
                      <a:pt x="0" y="143417"/>
                      <a:pt x="259118" y="0"/>
                      <a:pt x="579205" y="0"/>
                    </a:cubicBezTo>
                    <a:lnTo>
                      <a:pt x="7041913" y="0"/>
                    </a:lnTo>
                    <a:cubicBezTo>
                      <a:pt x="7361999" y="0"/>
                      <a:pt x="7621118" y="144261"/>
                      <a:pt x="7621118" y="320580"/>
                    </a:cubicBezTo>
                    <a:lnTo>
                      <a:pt x="7621118" y="6006659"/>
                    </a:lnTo>
                    <a:cubicBezTo>
                      <a:pt x="7621118" y="6183821"/>
                      <a:pt x="7361999" y="6327239"/>
                      <a:pt x="7041913" y="6327239"/>
                    </a:cubicBezTo>
                    <a:lnTo>
                      <a:pt x="579205" y="6327239"/>
                    </a:lnTo>
                    <a:cubicBezTo>
                      <a:pt x="260642" y="6327239"/>
                      <a:pt x="0" y="6183821"/>
                      <a:pt x="0" y="6006659"/>
                    </a:cubicBezTo>
                    <a:close/>
                  </a:path>
                </a:pathLst>
              </a:custGeom>
              <a:blipFill>
                <a:blip r:embed="rId7"/>
                <a:stretch>
                  <a:fillRect t="-28323" b="-32275"/>
                </a:stretch>
              </a:blipFill>
            </p:spPr>
          </p:sp>
        </p:grpSp>
      </p:grpSp>
      <p:grpSp>
        <p:nvGrpSpPr>
          <p:cNvPr id="33" name="Group 33"/>
          <p:cNvGrpSpPr/>
          <p:nvPr/>
        </p:nvGrpSpPr>
        <p:grpSpPr>
          <a:xfrm>
            <a:off x="7856787" y="6092970"/>
            <a:ext cx="4478420" cy="3684224"/>
            <a:chOff x="0" y="0"/>
            <a:chExt cx="5971227" cy="4912299"/>
          </a:xfrm>
        </p:grpSpPr>
        <p:grpSp>
          <p:nvGrpSpPr>
            <p:cNvPr id="34" name="Group 34"/>
            <p:cNvGrpSpPr/>
            <p:nvPr/>
          </p:nvGrpSpPr>
          <p:grpSpPr>
            <a:xfrm>
              <a:off x="0" y="0"/>
              <a:ext cx="5971227" cy="4912299"/>
              <a:chOff x="0" y="0"/>
              <a:chExt cx="1616200" cy="1329585"/>
            </a:xfrm>
          </p:grpSpPr>
          <p:sp>
            <p:nvSpPr>
              <p:cNvPr id="35" name="Freeform 35"/>
              <p:cNvSpPr/>
              <p:nvPr/>
            </p:nvSpPr>
            <p:spPr>
              <a:xfrm>
                <a:off x="0" y="0"/>
                <a:ext cx="1616200" cy="1329585"/>
              </a:xfrm>
              <a:custGeom>
                <a:avLst/>
                <a:gdLst/>
                <a:ahLst/>
                <a:cxnLst/>
                <a:rect l="l" t="t" r="r" b="b"/>
                <a:pathLst>
                  <a:path w="1616200" h="1329585">
                    <a:moveTo>
                      <a:pt x="78603" y="0"/>
                    </a:moveTo>
                    <a:lnTo>
                      <a:pt x="1537597" y="0"/>
                    </a:lnTo>
                    <a:cubicBezTo>
                      <a:pt x="1581008" y="0"/>
                      <a:pt x="1616200" y="35192"/>
                      <a:pt x="1616200" y="78603"/>
                    </a:cubicBezTo>
                    <a:lnTo>
                      <a:pt x="1616200" y="1250982"/>
                    </a:lnTo>
                    <a:cubicBezTo>
                      <a:pt x="1616200" y="1294393"/>
                      <a:pt x="1581008" y="1329585"/>
                      <a:pt x="1537597" y="1329585"/>
                    </a:cubicBezTo>
                    <a:lnTo>
                      <a:pt x="78603" y="1329585"/>
                    </a:lnTo>
                    <a:cubicBezTo>
                      <a:pt x="35192" y="1329585"/>
                      <a:pt x="0" y="1294393"/>
                      <a:pt x="0" y="1250982"/>
                    </a:cubicBezTo>
                    <a:lnTo>
                      <a:pt x="0" y="78603"/>
                    </a:lnTo>
                    <a:cubicBezTo>
                      <a:pt x="0" y="35192"/>
                      <a:pt x="35192" y="0"/>
                      <a:pt x="78603" y="0"/>
                    </a:cubicBezTo>
                    <a:close/>
                  </a:path>
                </a:pathLst>
              </a:custGeom>
              <a:solidFill>
                <a:srgbClr val="95A844"/>
              </a:solidFill>
            </p:spPr>
          </p:sp>
          <p:sp>
            <p:nvSpPr>
              <p:cNvPr id="36" name="TextBox 36"/>
              <p:cNvSpPr txBox="1"/>
              <p:nvPr/>
            </p:nvSpPr>
            <p:spPr>
              <a:xfrm>
                <a:off x="0" y="-38100"/>
                <a:ext cx="1616200" cy="1367685"/>
              </a:xfrm>
              <a:prstGeom prst="rect">
                <a:avLst/>
              </a:prstGeom>
            </p:spPr>
            <p:txBody>
              <a:bodyPr lIns="50800" tIns="50800" rIns="50800" bIns="50800" rtlCol="0" anchor="ctr"/>
              <a:lstStyle/>
              <a:p>
                <a:pPr algn="ctr">
                  <a:lnSpc>
                    <a:spcPts val="2660"/>
                  </a:lnSpc>
                </a:pPr>
                <a:endParaRPr/>
              </a:p>
            </p:txBody>
          </p:sp>
        </p:grpSp>
        <p:grpSp>
          <p:nvGrpSpPr>
            <p:cNvPr id="37" name="Group 37"/>
            <p:cNvGrpSpPr/>
            <p:nvPr/>
          </p:nvGrpSpPr>
          <p:grpSpPr>
            <a:xfrm>
              <a:off x="185609" y="110831"/>
              <a:ext cx="5611944" cy="4659173"/>
              <a:chOff x="0" y="0"/>
              <a:chExt cx="7621118" cy="6327239"/>
            </a:xfrm>
          </p:grpSpPr>
          <p:sp>
            <p:nvSpPr>
              <p:cNvPr id="38" name="Freeform 38"/>
              <p:cNvSpPr/>
              <p:nvPr/>
            </p:nvSpPr>
            <p:spPr>
              <a:xfrm>
                <a:off x="0" y="0"/>
                <a:ext cx="7621118" cy="6327239"/>
              </a:xfrm>
              <a:custGeom>
                <a:avLst/>
                <a:gdLst/>
                <a:ahLst/>
                <a:cxnLst/>
                <a:rect l="l" t="t" r="r" b="b"/>
                <a:pathLst>
                  <a:path w="7621118" h="6327239">
                    <a:moveTo>
                      <a:pt x="0" y="6006659"/>
                    </a:moveTo>
                    <a:lnTo>
                      <a:pt x="0" y="320580"/>
                    </a:lnTo>
                    <a:cubicBezTo>
                      <a:pt x="0" y="143417"/>
                      <a:pt x="259118" y="0"/>
                      <a:pt x="579205" y="0"/>
                    </a:cubicBezTo>
                    <a:lnTo>
                      <a:pt x="7041913" y="0"/>
                    </a:lnTo>
                    <a:cubicBezTo>
                      <a:pt x="7361999" y="0"/>
                      <a:pt x="7621118" y="144261"/>
                      <a:pt x="7621118" y="320580"/>
                    </a:cubicBezTo>
                    <a:lnTo>
                      <a:pt x="7621118" y="6006659"/>
                    </a:lnTo>
                    <a:cubicBezTo>
                      <a:pt x="7621118" y="6183821"/>
                      <a:pt x="7361999" y="6327239"/>
                      <a:pt x="7041913" y="6327239"/>
                    </a:cubicBezTo>
                    <a:lnTo>
                      <a:pt x="579205" y="6327239"/>
                    </a:lnTo>
                    <a:cubicBezTo>
                      <a:pt x="260642" y="6327239"/>
                      <a:pt x="0" y="6183821"/>
                      <a:pt x="0" y="6006659"/>
                    </a:cubicBezTo>
                    <a:close/>
                  </a:path>
                </a:pathLst>
              </a:custGeom>
              <a:blipFill>
                <a:blip r:embed="rId8"/>
                <a:stretch>
                  <a:fillRect t="-14057" b="-14057"/>
                </a:stretch>
              </a:blipFill>
            </p:spPr>
          </p:sp>
        </p:grpSp>
      </p:grpSp>
      <p:grpSp>
        <p:nvGrpSpPr>
          <p:cNvPr id="39" name="Group 39"/>
          <p:cNvGrpSpPr/>
          <p:nvPr/>
        </p:nvGrpSpPr>
        <p:grpSpPr>
          <a:xfrm>
            <a:off x="12507871" y="6092970"/>
            <a:ext cx="4478420" cy="3684224"/>
            <a:chOff x="0" y="0"/>
            <a:chExt cx="5971227" cy="4912299"/>
          </a:xfrm>
        </p:grpSpPr>
        <p:grpSp>
          <p:nvGrpSpPr>
            <p:cNvPr id="40" name="Group 40"/>
            <p:cNvGrpSpPr/>
            <p:nvPr/>
          </p:nvGrpSpPr>
          <p:grpSpPr>
            <a:xfrm>
              <a:off x="0" y="0"/>
              <a:ext cx="5971227" cy="4912299"/>
              <a:chOff x="0" y="0"/>
              <a:chExt cx="1616200" cy="1329585"/>
            </a:xfrm>
          </p:grpSpPr>
          <p:sp>
            <p:nvSpPr>
              <p:cNvPr id="41" name="Freeform 41"/>
              <p:cNvSpPr/>
              <p:nvPr/>
            </p:nvSpPr>
            <p:spPr>
              <a:xfrm>
                <a:off x="0" y="0"/>
                <a:ext cx="1616200" cy="1329585"/>
              </a:xfrm>
              <a:custGeom>
                <a:avLst/>
                <a:gdLst/>
                <a:ahLst/>
                <a:cxnLst/>
                <a:rect l="l" t="t" r="r" b="b"/>
                <a:pathLst>
                  <a:path w="1616200" h="1329585">
                    <a:moveTo>
                      <a:pt x="78603" y="0"/>
                    </a:moveTo>
                    <a:lnTo>
                      <a:pt x="1537597" y="0"/>
                    </a:lnTo>
                    <a:cubicBezTo>
                      <a:pt x="1581008" y="0"/>
                      <a:pt x="1616200" y="35192"/>
                      <a:pt x="1616200" y="78603"/>
                    </a:cubicBezTo>
                    <a:lnTo>
                      <a:pt x="1616200" y="1250982"/>
                    </a:lnTo>
                    <a:cubicBezTo>
                      <a:pt x="1616200" y="1294393"/>
                      <a:pt x="1581008" y="1329585"/>
                      <a:pt x="1537597" y="1329585"/>
                    </a:cubicBezTo>
                    <a:lnTo>
                      <a:pt x="78603" y="1329585"/>
                    </a:lnTo>
                    <a:cubicBezTo>
                      <a:pt x="35192" y="1329585"/>
                      <a:pt x="0" y="1294393"/>
                      <a:pt x="0" y="1250982"/>
                    </a:cubicBezTo>
                    <a:lnTo>
                      <a:pt x="0" y="78603"/>
                    </a:lnTo>
                    <a:cubicBezTo>
                      <a:pt x="0" y="35192"/>
                      <a:pt x="35192" y="0"/>
                      <a:pt x="78603" y="0"/>
                    </a:cubicBezTo>
                    <a:close/>
                  </a:path>
                </a:pathLst>
              </a:custGeom>
              <a:solidFill>
                <a:srgbClr val="95A844"/>
              </a:solidFill>
            </p:spPr>
          </p:sp>
          <p:sp>
            <p:nvSpPr>
              <p:cNvPr id="42" name="TextBox 42"/>
              <p:cNvSpPr txBox="1"/>
              <p:nvPr/>
            </p:nvSpPr>
            <p:spPr>
              <a:xfrm>
                <a:off x="0" y="-38100"/>
                <a:ext cx="1616200" cy="1367685"/>
              </a:xfrm>
              <a:prstGeom prst="rect">
                <a:avLst/>
              </a:prstGeom>
            </p:spPr>
            <p:txBody>
              <a:bodyPr lIns="50800" tIns="50800" rIns="50800" bIns="50800" rtlCol="0" anchor="ctr"/>
              <a:lstStyle/>
              <a:p>
                <a:pPr algn="ctr">
                  <a:lnSpc>
                    <a:spcPts val="2660"/>
                  </a:lnSpc>
                </a:pPr>
                <a:endParaRPr/>
              </a:p>
            </p:txBody>
          </p:sp>
        </p:grpSp>
        <p:grpSp>
          <p:nvGrpSpPr>
            <p:cNvPr id="43" name="Group 43"/>
            <p:cNvGrpSpPr/>
            <p:nvPr/>
          </p:nvGrpSpPr>
          <p:grpSpPr>
            <a:xfrm>
              <a:off x="185609" y="110831"/>
              <a:ext cx="5611944" cy="4659173"/>
              <a:chOff x="0" y="0"/>
              <a:chExt cx="7621118" cy="6327239"/>
            </a:xfrm>
          </p:grpSpPr>
          <p:sp>
            <p:nvSpPr>
              <p:cNvPr id="44" name="Freeform 44"/>
              <p:cNvSpPr/>
              <p:nvPr/>
            </p:nvSpPr>
            <p:spPr>
              <a:xfrm>
                <a:off x="0" y="0"/>
                <a:ext cx="7621118" cy="6327239"/>
              </a:xfrm>
              <a:custGeom>
                <a:avLst/>
                <a:gdLst/>
                <a:ahLst/>
                <a:cxnLst/>
                <a:rect l="l" t="t" r="r" b="b"/>
                <a:pathLst>
                  <a:path w="7621118" h="6327239">
                    <a:moveTo>
                      <a:pt x="0" y="6006659"/>
                    </a:moveTo>
                    <a:lnTo>
                      <a:pt x="0" y="320580"/>
                    </a:lnTo>
                    <a:cubicBezTo>
                      <a:pt x="0" y="143417"/>
                      <a:pt x="259118" y="0"/>
                      <a:pt x="579205" y="0"/>
                    </a:cubicBezTo>
                    <a:lnTo>
                      <a:pt x="7041913" y="0"/>
                    </a:lnTo>
                    <a:cubicBezTo>
                      <a:pt x="7361999" y="0"/>
                      <a:pt x="7621118" y="144261"/>
                      <a:pt x="7621118" y="320580"/>
                    </a:cubicBezTo>
                    <a:lnTo>
                      <a:pt x="7621118" y="6006659"/>
                    </a:lnTo>
                    <a:cubicBezTo>
                      <a:pt x="7621118" y="6183821"/>
                      <a:pt x="7361999" y="6327239"/>
                      <a:pt x="7041913" y="6327239"/>
                    </a:cubicBezTo>
                    <a:lnTo>
                      <a:pt x="579205" y="6327239"/>
                    </a:lnTo>
                    <a:cubicBezTo>
                      <a:pt x="260642" y="6327239"/>
                      <a:pt x="0" y="6183821"/>
                      <a:pt x="0" y="6006659"/>
                    </a:cubicBezTo>
                    <a:close/>
                  </a:path>
                </a:pathLst>
              </a:custGeom>
              <a:blipFill>
                <a:blip r:embed="rId9"/>
                <a:stretch>
                  <a:fillRect t="-26802" b="-14947"/>
                </a:stretch>
              </a:blipFill>
            </p:spPr>
          </p:sp>
        </p:grpSp>
      </p:grpSp>
      <p:sp>
        <p:nvSpPr>
          <p:cNvPr id="45" name="TextBox 45"/>
          <p:cNvSpPr txBox="1"/>
          <p:nvPr/>
        </p:nvSpPr>
        <p:spPr>
          <a:xfrm>
            <a:off x="3087210" y="740342"/>
            <a:ext cx="12113581" cy="1193800"/>
          </a:xfrm>
          <a:prstGeom prst="rect">
            <a:avLst/>
          </a:prstGeom>
        </p:spPr>
        <p:txBody>
          <a:bodyPr lIns="0" tIns="0" rIns="0" bIns="0" rtlCol="0" anchor="t">
            <a:spAutoFit/>
          </a:bodyPr>
          <a:lstStyle/>
          <a:p>
            <a:pPr algn="ctr">
              <a:lnSpc>
                <a:spcPts val="9799"/>
              </a:lnSpc>
            </a:pPr>
            <a:r>
              <a:rPr lang="en-US" sz="6999" b="1">
                <a:solidFill>
                  <a:srgbClr val="657D06"/>
                </a:solidFill>
                <a:latin typeface="Nunito Bold"/>
                <a:ea typeface="Nunito Bold"/>
                <a:cs typeface="Nunito Bold"/>
                <a:sym typeface="Nunito Bold"/>
              </a:rPr>
              <a:t>Bushing Flange Gasket Leak</a:t>
            </a:r>
          </a:p>
        </p:txBody>
      </p:sp>
      <p:sp>
        <p:nvSpPr>
          <p:cNvPr id="46" name="TextBox 46"/>
          <p:cNvSpPr txBox="1"/>
          <p:nvPr/>
        </p:nvSpPr>
        <p:spPr>
          <a:xfrm>
            <a:off x="15572752" y="3785988"/>
            <a:ext cx="1686548"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Before</a:t>
            </a:r>
          </a:p>
        </p:txBody>
      </p:sp>
      <p:sp>
        <p:nvSpPr>
          <p:cNvPr id="47" name="TextBox 47"/>
          <p:cNvSpPr txBox="1"/>
          <p:nvPr/>
        </p:nvSpPr>
        <p:spPr>
          <a:xfrm>
            <a:off x="1153910" y="7531538"/>
            <a:ext cx="1588775"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After</a:t>
            </a:r>
          </a:p>
        </p:txBody>
      </p:sp>
    </p:spTree>
    <p:extLst>
      <p:ext uri="{BB962C8B-B14F-4D97-AF65-F5344CB8AC3E}">
        <p14:creationId xmlns:p14="http://schemas.microsoft.com/office/powerpoint/2010/main" val="1281670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rot="-2371990">
            <a:off x="16691563" y="-2925627"/>
            <a:ext cx="2107962" cy="7908654"/>
            <a:chOff x="0" y="0"/>
            <a:chExt cx="555183" cy="2082938"/>
          </a:xfrm>
        </p:grpSpPr>
        <p:sp>
          <p:nvSpPr>
            <p:cNvPr id="4" name="Freeform 4"/>
            <p:cNvSpPr/>
            <p:nvPr/>
          </p:nvSpPr>
          <p:spPr>
            <a:xfrm>
              <a:off x="0" y="0"/>
              <a:ext cx="555183" cy="2082938"/>
            </a:xfrm>
            <a:custGeom>
              <a:avLst/>
              <a:gdLst/>
              <a:ahLst/>
              <a:cxnLst/>
              <a:rect l="l" t="t" r="r" b="b"/>
              <a:pathLst>
                <a:path w="555183" h="2082938">
                  <a:moveTo>
                    <a:pt x="0" y="0"/>
                  </a:moveTo>
                  <a:lnTo>
                    <a:pt x="555183" y="0"/>
                  </a:lnTo>
                  <a:lnTo>
                    <a:pt x="555183" y="2082938"/>
                  </a:lnTo>
                  <a:lnTo>
                    <a:pt x="0" y="2082938"/>
                  </a:lnTo>
                  <a:close/>
                </a:path>
              </a:pathLst>
            </a:custGeom>
            <a:solidFill>
              <a:srgbClr val="CCCFB3"/>
            </a:solidFill>
          </p:spPr>
        </p:sp>
        <p:sp>
          <p:nvSpPr>
            <p:cNvPr id="5" name="TextBox 5"/>
            <p:cNvSpPr txBox="1"/>
            <p:nvPr/>
          </p:nvSpPr>
          <p:spPr>
            <a:xfrm>
              <a:off x="0" y="-38100"/>
              <a:ext cx="555183" cy="212103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2058">
            <a:off x="18195361" y="-4402212"/>
            <a:ext cx="2107962" cy="13805645"/>
            <a:chOff x="0" y="0"/>
            <a:chExt cx="555183" cy="3636055"/>
          </a:xfrm>
        </p:grpSpPr>
        <p:sp>
          <p:nvSpPr>
            <p:cNvPr id="7" name="Freeform 7"/>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8" name="TextBox 8"/>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397737" y="2557570"/>
            <a:ext cx="5023176" cy="6220859"/>
            <a:chOff x="0" y="0"/>
            <a:chExt cx="6697568" cy="8294479"/>
          </a:xfrm>
        </p:grpSpPr>
        <p:grpSp>
          <p:nvGrpSpPr>
            <p:cNvPr id="10" name="Group 10"/>
            <p:cNvGrpSpPr/>
            <p:nvPr/>
          </p:nvGrpSpPr>
          <p:grpSpPr>
            <a:xfrm>
              <a:off x="0" y="0"/>
              <a:ext cx="6697568" cy="8294479"/>
              <a:chOff x="0" y="0"/>
              <a:chExt cx="1616200" cy="2001552"/>
            </a:xfrm>
          </p:grpSpPr>
          <p:sp>
            <p:nvSpPr>
              <p:cNvPr id="11" name="Freeform 11"/>
              <p:cNvSpPr/>
              <p:nvPr/>
            </p:nvSpPr>
            <p:spPr>
              <a:xfrm>
                <a:off x="0" y="0"/>
                <a:ext cx="1616200" cy="2001552"/>
              </a:xfrm>
              <a:custGeom>
                <a:avLst/>
                <a:gdLst/>
                <a:ahLst/>
                <a:cxnLst/>
                <a:rect l="l" t="t" r="r" b="b"/>
                <a:pathLst>
                  <a:path w="1616200" h="2001552">
                    <a:moveTo>
                      <a:pt x="78603" y="0"/>
                    </a:moveTo>
                    <a:lnTo>
                      <a:pt x="1537597" y="0"/>
                    </a:lnTo>
                    <a:cubicBezTo>
                      <a:pt x="1581008" y="0"/>
                      <a:pt x="1616200" y="35192"/>
                      <a:pt x="1616200" y="78603"/>
                    </a:cubicBezTo>
                    <a:lnTo>
                      <a:pt x="1616200" y="1922949"/>
                    </a:lnTo>
                    <a:cubicBezTo>
                      <a:pt x="1616200" y="1966361"/>
                      <a:pt x="1581008" y="2001552"/>
                      <a:pt x="1537597" y="2001552"/>
                    </a:cubicBezTo>
                    <a:lnTo>
                      <a:pt x="78603" y="2001552"/>
                    </a:lnTo>
                    <a:cubicBezTo>
                      <a:pt x="35192" y="2001552"/>
                      <a:pt x="0" y="1966361"/>
                      <a:pt x="0" y="1922949"/>
                    </a:cubicBezTo>
                    <a:lnTo>
                      <a:pt x="0" y="78603"/>
                    </a:lnTo>
                    <a:cubicBezTo>
                      <a:pt x="0" y="35192"/>
                      <a:pt x="35192" y="0"/>
                      <a:pt x="78603" y="0"/>
                    </a:cubicBezTo>
                    <a:close/>
                  </a:path>
                </a:pathLst>
              </a:custGeom>
              <a:solidFill>
                <a:srgbClr val="95A844"/>
              </a:solidFill>
            </p:spPr>
          </p:sp>
          <p:sp>
            <p:nvSpPr>
              <p:cNvPr id="12" name="TextBox 12"/>
              <p:cNvSpPr txBox="1"/>
              <p:nvPr/>
            </p:nvSpPr>
            <p:spPr>
              <a:xfrm>
                <a:off x="0" y="-38100"/>
                <a:ext cx="1616200" cy="203965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08187" y="187139"/>
              <a:ext cx="6294581" cy="7867073"/>
              <a:chOff x="0" y="0"/>
              <a:chExt cx="7621118" cy="9525000"/>
            </a:xfrm>
          </p:grpSpPr>
          <p:sp>
            <p:nvSpPr>
              <p:cNvPr id="14" name="Freeform 14"/>
              <p:cNvSpPr/>
              <p:nvPr/>
            </p:nvSpPr>
            <p:spPr>
              <a:xfrm>
                <a:off x="0" y="0"/>
                <a:ext cx="7621118" cy="9525000"/>
              </a:xfrm>
              <a:custGeom>
                <a:avLst/>
                <a:gdLst/>
                <a:ahLst/>
                <a:cxnLst/>
                <a:rect l="l" t="t" r="r" b="b"/>
                <a:pathLst>
                  <a:path w="7621118" h="9525000">
                    <a:moveTo>
                      <a:pt x="0" y="9042400"/>
                    </a:moveTo>
                    <a:lnTo>
                      <a:pt x="0" y="482600"/>
                    </a:lnTo>
                    <a:cubicBezTo>
                      <a:pt x="0" y="215900"/>
                      <a:pt x="259118" y="0"/>
                      <a:pt x="579205" y="0"/>
                    </a:cubicBezTo>
                    <a:lnTo>
                      <a:pt x="7041913" y="0"/>
                    </a:lnTo>
                    <a:cubicBezTo>
                      <a:pt x="7361999" y="0"/>
                      <a:pt x="7621118" y="217170"/>
                      <a:pt x="7621118" y="482600"/>
                    </a:cubicBezTo>
                    <a:lnTo>
                      <a:pt x="7621118" y="9042400"/>
                    </a:lnTo>
                    <a:cubicBezTo>
                      <a:pt x="7621118" y="9309100"/>
                      <a:pt x="7361999" y="9525000"/>
                      <a:pt x="7041913" y="9525000"/>
                    </a:cubicBezTo>
                    <a:lnTo>
                      <a:pt x="579205" y="9525000"/>
                    </a:lnTo>
                    <a:cubicBezTo>
                      <a:pt x="260642" y="9525000"/>
                      <a:pt x="0" y="9309100"/>
                      <a:pt x="0" y="9042400"/>
                    </a:cubicBezTo>
                    <a:close/>
                  </a:path>
                </a:pathLst>
              </a:custGeom>
              <a:blipFill>
                <a:blip r:embed="rId4"/>
                <a:stretch>
                  <a:fillRect l="-14310" r="-4911" b="-27343"/>
                </a:stretch>
              </a:blipFill>
            </p:spPr>
          </p:sp>
        </p:grpSp>
      </p:grpSp>
      <p:grpSp>
        <p:nvGrpSpPr>
          <p:cNvPr id="15" name="Group 15"/>
          <p:cNvGrpSpPr/>
          <p:nvPr/>
        </p:nvGrpSpPr>
        <p:grpSpPr>
          <a:xfrm>
            <a:off x="12847254" y="9448108"/>
            <a:ext cx="6402088" cy="838892"/>
            <a:chOff x="0" y="0"/>
            <a:chExt cx="3667786" cy="480605"/>
          </a:xfrm>
        </p:grpSpPr>
        <p:sp>
          <p:nvSpPr>
            <p:cNvPr id="16" name="Freeform 16"/>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17" name="TextBox 17"/>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grpSp>
        <p:nvGrpSpPr>
          <p:cNvPr id="18" name="Group 18"/>
          <p:cNvGrpSpPr/>
          <p:nvPr/>
        </p:nvGrpSpPr>
        <p:grpSpPr>
          <a:xfrm>
            <a:off x="8723070" y="3169027"/>
            <a:ext cx="6167193" cy="5609401"/>
            <a:chOff x="0" y="0"/>
            <a:chExt cx="8222924" cy="7479202"/>
          </a:xfrm>
        </p:grpSpPr>
        <p:grpSp>
          <p:nvGrpSpPr>
            <p:cNvPr id="19" name="Group 19"/>
            <p:cNvGrpSpPr/>
            <p:nvPr/>
          </p:nvGrpSpPr>
          <p:grpSpPr>
            <a:xfrm>
              <a:off x="0" y="0"/>
              <a:ext cx="8222924" cy="7479202"/>
              <a:chOff x="0" y="0"/>
              <a:chExt cx="1984286" cy="1804817"/>
            </a:xfrm>
          </p:grpSpPr>
          <p:sp>
            <p:nvSpPr>
              <p:cNvPr id="20" name="Freeform 20"/>
              <p:cNvSpPr/>
              <p:nvPr/>
            </p:nvSpPr>
            <p:spPr>
              <a:xfrm>
                <a:off x="0" y="0"/>
                <a:ext cx="1984286" cy="1804817"/>
              </a:xfrm>
              <a:custGeom>
                <a:avLst/>
                <a:gdLst/>
                <a:ahLst/>
                <a:cxnLst/>
                <a:rect l="l" t="t" r="r" b="b"/>
                <a:pathLst>
                  <a:path w="1984286" h="1804817">
                    <a:moveTo>
                      <a:pt x="64022" y="0"/>
                    </a:moveTo>
                    <a:lnTo>
                      <a:pt x="1920263" y="0"/>
                    </a:lnTo>
                    <a:cubicBezTo>
                      <a:pt x="1937243" y="0"/>
                      <a:pt x="1953527" y="6745"/>
                      <a:pt x="1965534" y="18752"/>
                    </a:cubicBezTo>
                    <a:cubicBezTo>
                      <a:pt x="1977541" y="30758"/>
                      <a:pt x="1984286" y="47043"/>
                      <a:pt x="1984286" y="64022"/>
                    </a:cubicBezTo>
                    <a:lnTo>
                      <a:pt x="1984286" y="1740795"/>
                    </a:lnTo>
                    <a:cubicBezTo>
                      <a:pt x="1984286" y="1757774"/>
                      <a:pt x="1977541" y="1774059"/>
                      <a:pt x="1965534" y="1786065"/>
                    </a:cubicBezTo>
                    <a:cubicBezTo>
                      <a:pt x="1953527" y="1798072"/>
                      <a:pt x="1937243" y="1804817"/>
                      <a:pt x="1920263" y="1804817"/>
                    </a:cubicBezTo>
                    <a:lnTo>
                      <a:pt x="64022" y="1804817"/>
                    </a:lnTo>
                    <a:cubicBezTo>
                      <a:pt x="47043" y="1804817"/>
                      <a:pt x="30758" y="1798072"/>
                      <a:pt x="18752" y="1786065"/>
                    </a:cubicBezTo>
                    <a:cubicBezTo>
                      <a:pt x="6745" y="1774059"/>
                      <a:pt x="0" y="1757774"/>
                      <a:pt x="0" y="1740795"/>
                    </a:cubicBezTo>
                    <a:lnTo>
                      <a:pt x="0" y="64022"/>
                    </a:lnTo>
                    <a:cubicBezTo>
                      <a:pt x="0" y="47043"/>
                      <a:pt x="6745" y="30758"/>
                      <a:pt x="18752" y="18752"/>
                    </a:cubicBezTo>
                    <a:cubicBezTo>
                      <a:pt x="30758" y="6745"/>
                      <a:pt x="47043" y="0"/>
                      <a:pt x="64022" y="0"/>
                    </a:cubicBezTo>
                    <a:close/>
                  </a:path>
                </a:pathLst>
              </a:custGeom>
              <a:solidFill>
                <a:srgbClr val="95A844"/>
              </a:solidFill>
            </p:spPr>
          </p:sp>
          <p:sp>
            <p:nvSpPr>
              <p:cNvPr id="21" name="TextBox 21"/>
              <p:cNvSpPr txBox="1"/>
              <p:nvPr/>
            </p:nvSpPr>
            <p:spPr>
              <a:xfrm>
                <a:off x="0" y="-38100"/>
                <a:ext cx="1984286" cy="1842917"/>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90328" y="207278"/>
              <a:ext cx="7728158" cy="7093807"/>
              <a:chOff x="0" y="0"/>
              <a:chExt cx="9356810" cy="8588774"/>
            </a:xfrm>
          </p:grpSpPr>
          <p:sp>
            <p:nvSpPr>
              <p:cNvPr id="23" name="Freeform 23"/>
              <p:cNvSpPr/>
              <p:nvPr/>
            </p:nvSpPr>
            <p:spPr>
              <a:xfrm>
                <a:off x="0" y="0"/>
                <a:ext cx="9356810" cy="8588773"/>
              </a:xfrm>
              <a:custGeom>
                <a:avLst/>
                <a:gdLst/>
                <a:ahLst/>
                <a:cxnLst/>
                <a:rect l="l" t="t" r="r" b="b"/>
                <a:pathLst>
                  <a:path w="9356810" h="8588773">
                    <a:moveTo>
                      <a:pt x="0" y="8153609"/>
                    </a:moveTo>
                    <a:lnTo>
                      <a:pt x="0" y="435165"/>
                    </a:lnTo>
                    <a:cubicBezTo>
                      <a:pt x="0" y="194679"/>
                      <a:pt x="318132" y="0"/>
                      <a:pt x="711118" y="0"/>
                    </a:cubicBezTo>
                    <a:lnTo>
                      <a:pt x="8645692" y="0"/>
                    </a:lnTo>
                    <a:cubicBezTo>
                      <a:pt x="9038679" y="0"/>
                      <a:pt x="9356810" y="195824"/>
                      <a:pt x="9356810" y="435165"/>
                    </a:cubicBezTo>
                    <a:lnTo>
                      <a:pt x="9356810" y="8153609"/>
                    </a:lnTo>
                    <a:cubicBezTo>
                      <a:pt x="9356810" y="8394095"/>
                      <a:pt x="9038679" y="8588773"/>
                      <a:pt x="8645692" y="8588773"/>
                    </a:cubicBezTo>
                    <a:lnTo>
                      <a:pt x="711118" y="8588773"/>
                    </a:lnTo>
                    <a:cubicBezTo>
                      <a:pt x="320003" y="8588773"/>
                      <a:pt x="0" y="8394095"/>
                      <a:pt x="0" y="8153609"/>
                    </a:cubicBezTo>
                    <a:close/>
                  </a:path>
                </a:pathLst>
              </a:custGeom>
              <a:blipFill>
                <a:blip r:embed="rId5"/>
                <a:stretch>
                  <a:fillRect t="-22628" b="-22628"/>
                </a:stretch>
              </a:blipFill>
            </p:spPr>
          </p:sp>
        </p:grpSp>
      </p:grpSp>
      <p:sp>
        <p:nvSpPr>
          <p:cNvPr id="24" name="TextBox 24"/>
          <p:cNvSpPr txBox="1"/>
          <p:nvPr/>
        </p:nvSpPr>
        <p:spPr>
          <a:xfrm>
            <a:off x="3087210" y="740342"/>
            <a:ext cx="12113581" cy="1193800"/>
          </a:xfrm>
          <a:prstGeom prst="rect">
            <a:avLst/>
          </a:prstGeom>
        </p:spPr>
        <p:txBody>
          <a:bodyPr lIns="0" tIns="0" rIns="0" bIns="0" rtlCol="0" anchor="t">
            <a:spAutoFit/>
          </a:bodyPr>
          <a:lstStyle/>
          <a:p>
            <a:pPr algn="ctr">
              <a:lnSpc>
                <a:spcPts val="9799"/>
              </a:lnSpc>
            </a:pPr>
            <a:r>
              <a:rPr lang="en-US" sz="6999" b="1">
                <a:solidFill>
                  <a:srgbClr val="657D06"/>
                </a:solidFill>
                <a:latin typeface="Nunito Bold"/>
                <a:ea typeface="Nunito Bold"/>
                <a:cs typeface="Nunito Bold"/>
                <a:sym typeface="Nunito Bold"/>
              </a:rPr>
              <a:t>Access Cover Enclosure</a:t>
            </a:r>
          </a:p>
        </p:txBody>
      </p:sp>
      <p:sp>
        <p:nvSpPr>
          <p:cNvPr id="25" name="TextBox 25"/>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26" name="TextBox 26"/>
          <p:cNvSpPr txBox="1"/>
          <p:nvPr/>
        </p:nvSpPr>
        <p:spPr>
          <a:xfrm>
            <a:off x="4222778" y="8826053"/>
            <a:ext cx="3373095"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Before</a:t>
            </a:r>
          </a:p>
        </p:txBody>
      </p:sp>
      <p:sp>
        <p:nvSpPr>
          <p:cNvPr id="27" name="TextBox 27"/>
          <p:cNvSpPr txBox="1"/>
          <p:nvPr/>
        </p:nvSpPr>
        <p:spPr>
          <a:xfrm>
            <a:off x="9601221" y="8826053"/>
            <a:ext cx="4410891"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After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rot="1086433">
            <a:off x="-434913" y="-1778644"/>
            <a:ext cx="2107962" cy="11563966"/>
            <a:chOff x="0" y="0"/>
            <a:chExt cx="555183" cy="3045654"/>
          </a:xfrm>
        </p:grpSpPr>
        <p:sp>
          <p:nvSpPr>
            <p:cNvPr id="4" name="Freeform 4"/>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5" name="TextBox 5"/>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798733">
            <a:off x="-1881486" y="917193"/>
            <a:ext cx="2107962" cy="12959964"/>
            <a:chOff x="0" y="0"/>
            <a:chExt cx="555183" cy="3413324"/>
          </a:xfrm>
        </p:grpSpPr>
        <p:sp>
          <p:nvSpPr>
            <p:cNvPr id="7" name="Freeform 7"/>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8" name="TextBox 8"/>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792394">
            <a:off x="-1469891" y="-4101917"/>
            <a:ext cx="2107962" cy="13805645"/>
            <a:chOff x="0" y="0"/>
            <a:chExt cx="555183" cy="3636055"/>
          </a:xfrm>
        </p:grpSpPr>
        <p:sp>
          <p:nvSpPr>
            <p:cNvPr id="10" name="Freeform 10"/>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11" name="TextBox 11"/>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796761">
            <a:off x="18064441" y="917193"/>
            <a:ext cx="2107962" cy="12959964"/>
            <a:chOff x="0" y="0"/>
            <a:chExt cx="555183" cy="3413324"/>
          </a:xfrm>
        </p:grpSpPr>
        <p:sp>
          <p:nvSpPr>
            <p:cNvPr id="13" name="Freeform 13"/>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14" name="TextBox 14"/>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066582">
            <a:off x="16581402" y="-1735386"/>
            <a:ext cx="2107962" cy="11563966"/>
            <a:chOff x="0" y="0"/>
            <a:chExt cx="555183" cy="3045654"/>
          </a:xfrm>
        </p:grpSpPr>
        <p:sp>
          <p:nvSpPr>
            <p:cNvPr id="16" name="Freeform 16"/>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17" name="TextBox 17"/>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802058">
            <a:off x="17634594" y="-4101917"/>
            <a:ext cx="2107962" cy="13805645"/>
            <a:chOff x="0" y="0"/>
            <a:chExt cx="555183" cy="3636055"/>
          </a:xfrm>
        </p:grpSpPr>
        <p:sp>
          <p:nvSpPr>
            <p:cNvPr id="19" name="Freeform 19"/>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0" name="TextBox 20"/>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847254" y="9448108"/>
            <a:ext cx="6402088" cy="838892"/>
            <a:chOff x="0" y="0"/>
            <a:chExt cx="3667786" cy="480605"/>
          </a:xfrm>
        </p:grpSpPr>
        <p:sp>
          <p:nvSpPr>
            <p:cNvPr id="22" name="Freeform 22"/>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23" name="TextBox 23"/>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grpSp>
        <p:nvGrpSpPr>
          <p:cNvPr id="24" name="Group 24"/>
          <p:cNvGrpSpPr/>
          <p:nvPr/>
        </p:nvGrpSpPr>
        <p:grpSpPr>
          <a:xfrm>
            <a:off x="2093704" y="2780029"/>
            <a:ext cx="6812073" cy="5194428"/>
            <a:chOff x="0" y="0"/>
            <a:chExt cx="9082765" cy="6925903"/>
          </a:xfrm>
        </p:grpSpPr>
        <p:grpSp>
          <p:nvGrpSpPr>
            <p:cNvPr id="25" name="Group 25"/>
            <p:cNvGrpSpPr/>
            <p:nvPr/>
          </p:nvGrpSpPr>
          <p:grpSpPr>
            <a:xfrm>
              <a:off x="0" y="0"/>
              <a:ext cx="9082765" cy="6925903"/>
              <a:chOff x="0" y="0"/>
              <a:chExt cx="2365611" cy="1803855"/>
            </a:xfrm>
          </p:grpSpPr>
          <p:sp>
            <p:nvSpPr>
              <p:cNvPr id="26" name="Freeform 26"/>
              <p:cNvSpPr/>
              <p:nvPr/>
            </p:nvSpPr>
            <p:spPr>
              <a:xfrm>
                <a:off x="0" y="0"/>
                <a:ext cx="2365611" cy="1803855"/>
              </a:xfrm>
              <a:custGeom>
                <a:avLst/>
                <a:gdLst/>
                <a:ahLst/>
                <a:cxnLst/>
                <a:rect l="l" t="t" r="r" b="b"/>
                <a:pathLst>
                  <a:path w="2365611" h="1803855">
                    <a:moveTo>
                      <a:pt x="47294" y="0"/>
                    </a:moveTo>
                    <a:lnTo>
                      <a:pt x="2318316" y="0"/>
                    </a:lnTo>
                    <a:cubicBezTo>
                      <a:pt x="2330860" y="0"/>
                      <a:pt x="2342889" y="4983"/>
                      <a:pt x="2351759" y="13852"/>
                    </a:cubicBezTo>
                    <a:cubicBezTo>
                      <a:pt x="2360628" y="22722"/>
                      <a:pt x="2365611" y="34751"/>
                      <a:pt x="2365611" y="47294"/>
                    </a:cubicBezTo>
                    <a:lnTo>
                      <a:pt x="2365611" y="1756561"/>
                    </a:lnTo>
                    <a:cubicBezTo>
                      <a:pt x="2365611" y="1769104"/>
                      <a:pt x="2360628" y="1781134"/>
                      <a:pt x="2351759" y="1790003"/>
                    </a:cubicBezTo>
                    <a:cubicBezTo>
                      <a:pt x="2342889" y="1798872"/>
                      <a:pt x="2330860" y="1803855"/>
                      <a:pt x="2318316" y="1803855"/>
                    </a:cubicBezTo>
                    <a:lnTo>
                      <a:pt x="47294" y="1803855"/>
                    </a:lnTo>
                    <a:cubicBezTo>
                      <a:pt x="34751" y="1803855"/>
                      <a:pt x="22722" y="1798872"/>
                      <a:pt x="13852" y="1790003"/>
                    </a:cubicBezTo>
                    <a:cubicBezTo>
                      <a:pt x="4983" y="1781134"/>
                      <a:pt x="0" y="1769104"/>
                      <a:pt x="0" y="1756561"/>
                    </a:cubicBezTo>
                    <a:lnTo>
                      <a:pt x="0" y="47294"/>
                    </a:lnTo>
                    <a:cubicBezTo>
                      <a:pt x="0" y="34751"/>
                      <a:pt x="4983" y="22722"/>
                      <a:pt x="13852" y="13852"/>
                    </a:cubicBezTo>
                    <a:cubicBezTo>
                      <a:pt x="22722" y="4983"/>
                      <a:pt x="34751" y="0"/>
                      <a:pt x="47294" y="0"/>
                    </a:cubicBezTo>
                    <a:close/>
                  </a:path>
                </a:pathLst>
              </a:custGeom>
              <a:solidFill>
                <a:srgbClr val="95A844"/>
              </a:solidFill>
            </p:spPr>
          </p:sp>
          <p:sp>
            <p:nvSpPr>
              <p:cNvPr id="27" name="TextBox 27"/>
              <p:cNvSpPr txBox="1"/>
              <p:nvPr/>
            </p:nvSpPr>
            <p:spPr>
              <a:xfrm>
                <a:off x="0" y="-38100"/>
                <a:ext cx="2365611" cy="1841955"/>
              </a:xfrm>
              <a:prstGeom prst="rect">
                <a:avLst/>
              </a:prstGeom>
            </p:spPr>
            <p:txBody>
              <a:bodyPr lIns="50800" tIns="50800" rIns="50800" bIns="50800" rtlCol="0" anchor="ctr"/>
              <a:lstStyle/>
              <a:p>
                <a:pPr algn="ctr">
                  <a:lnSpc>
                    <a:spcPts val="2660"/>
                  </a:lnSpc>
                </a:pPr>
                <a:endParaRPr/>
              </a:p>
            </p:txBody>
          </p:sp>
        </p:grpSp>
        <p:grpSp>
          <p:nvGrpSpPr>
            <p:cNvPr id="28" name="Group 28"/>
            <p:cNvGrpSpPr/>
            <p:nvPr/>
          </p:nvGrpSpPr>
          <p:grpSpPr>
            <a:xfrm>
              <a:off x="207466" y="231070"/>
              <a:ext cx="8652694" cy="6481416"/>
              <a:chOff x="0" y="0"/>
              <a:chExt cx="1232166" cy="922970"/>
            </a:xfrm>
          </p:grpSpPr>
          <p:sp>
            <p:nvSpPr>
              <p:cNvPr id="29" name="Freeform 29"/>
              <p:cNvSpPr/>
              <p:nvPr/>
            </p:nvSpPr>
            <p:spPr>
              <a:xfrm>
                <a:off x="0" y="0"/>
                <a:ext cx="1232166" cy="922970"/>
              </a:xfrm>
              <a:custGeom>
                <a:avLst/>
                <a:gdLst/>
                <a:ahLst/>
                <a:cxnLst/>
                <a:rect l="l" t="t" r="r" b="b"/>
                <a:pathLst>
                  <a:path w="1232166" h="922970">
                    <a:moveTo>
                      <a:pt x="22389" y="0"/>
                    </a:moveTo>
                    <a:lnTo>
                      <a:pt x="1209777" y="0"/>
                    </a:lnTo>
                    <a:cubicBezTo>
                      <a:pt x="1222142" y="0"/>
                      <a:pt x="1232166" y="10024"/>
                      <a:pt x="1232166" y="22389"/>
                    </a:cubicBezTo>
                    <a:lnTo>
                      <a:pt x="1232166" y="900581"/>
                    </a:lnTo>
                    <a:cubicBezTo>
                      <a:pt x="1232166" y="912946"/>
                      <a:pt x="1222142" y="922970"/>
                      <a:pt x="1209777" y="922970"/>
                    </a:cubicBezTo>
                    <a:lnTo>
                      <a:pt x="22389" y="922970"/>
                    </a:lnTo>
                    <a:cubicBezTo>
                      <a:pt x="10024" y="922970"/>
                      <a:pt x="0" y="912946"/>
                      <a:pt x="0" y="900581"/>
                    </a:cubicBezTo>
                    <a:lnTo>
                      <a:pt x="0" y="22389"/>
                    </a:lnTo>
                    <a:cubicBezTo>
                      <a:pt x="0" y="10024"/>
                      <a:pt x="10024" y="0"/>
                      <a:pt x="22389" y="0"/>
                    </a:cubicBezTo>
                    <a:close/>
                  </a:path>
                </a:pathLst>
              </a:custGeom>
              <a:blipFill>
                <a:blip r:embed="rId3"/>
                <a:stretch>
                  <a:fillRect t="-39000" b="-39000"/>
                </a:stretch>
              </a:blipFill>
            </p:spPr>
          </p:sp>
        </p:grpSp>
      </p:grpSp>
      <p:grpSp>
        <p:nvGrpSpPr>
          <p:cNvPr id="30" name="Group 30"/>
          <p:cNvGrpSpPr/>
          <p:nvPr/>
        </p:nvGrpSpPr>
        <p:grpSpPr>
          <a:xfrm>
            <a:off x="9382222" y="2780029"/>
            <a:ext cx="6812073" cy="5194428"/>
            <a:chOff x="0" y="0"/>
            <a:chExt cx="9082765" cy="6925903"/>
          </a:xfrm>
        </p:grpSpPr>
        <p:grpSp>
          <p:nvGrpSpPr>
            <p:cNvPr id="31" name="Group 31"/>
            <p:cNvGrpSpPr/>
            <p:nvPr/>
          </p:nvGrpSpPr>
          <p:grpSpPr>
            <a:xfrm>
              <a:off x="0" y="0"/>
              <a:ext cx="9082765" cy="6925903"/>
              <a:chOff x="0" y="0"/>
              <a:chExt cx="2365611" cy="1803855"/>
            </a:xfrm>
          </p:grpSpPr>
          <p:sp>
            <p:nvSpPr>
              <p:cNvPr id="32" name="Freeform 32"/>
              <p:cNvSpPr/>
              <p:nvPr/>
            </p:nvSpPr>
            <p:spPr>
              <a:xfrm>
                <a:off x="0" y="0"/>
                <a:ext cx="2365611" cy="1803855"/>
              </a:xfrm>
              <a:custGeom>
                <a:avLst/>
                <a:gdLst/>
                <a:ahLst/>
                <a:cxnLst/>
                <a:rect l="l" t="t" r="r" b="b"/>
                <a:pathLst>
                  <a:path w="2365611" h="1803855">
                    <a:moveTo>
                      <a:pt x="47294" y="0"/>
                    </a:moveTo>
                    <a:lnTo>
                      <a:pt x="2318316" y="0"/>
                    </a:lnTo>
                    <a:cubicBezTo>
                      <a:pt x="2330860" y="0"/>
                      <a:pt x="2342889" y="4983"/>
                      <a:pt x="2351759" y="13852"/>
                    </a:cubicBezTo>
                    <a:cubicBezTo>
                      <a:pt x="2360628" y="22722"/>
                      <a:pt x="2365611" y="34751"/>
                      <a:pt x="2365611" y="47294"/>
                    </a:cubicBezTo>
                    <a:lnTo>
                      <a:pt x="2365611" y="1756561"/>
                    </a:lnTo>
                    <a:cubicBezTo>
                      <a:pt x="2365611" y="1769104"/>
                      <a:pt x="2360628" y="1781134"/>
                      <a:pt x="2351759" y="1790003"/>
                    </a:cubicBezTo>
                    <a:cubicBezTo>
                      <a:pt x="2342889" y="1798872"/>
                      <a:pt x="2330860" y="1803855"/>
                      <a:pt x="2318316" y="1803855"/>
                    </a:cubicBezTo>
                    <a:lnTo>
                      <a:pt x="47294" y="1803855"/>
                    </a:lnTo>
                    <a:cubicBezTo>
                      <a:pt x="34751" y="1803855"/>
                      <a:pt x="22722" y="1798872"/>
                      <a:pt x="13852" y="1790003"/>
                    </a:cubicBezTo>
                    <a:cubicBezTo>
                      <a:pt x="4983" y="1781134"/>
                      <a:pt x="0" y="1769104"/>
                      <a:pt x="0" y="1756561"/>
                    </a:cubicBezTo>
                    <a:lnTo>
                      <a:pt x="0" y="47294"/>
                    </a:lnTo>
                    <a:cubicBezTo>
                      <a:pt x="0" y="34751"/>
                      <a:pt x="4983" y="22722"/>
                      <a:pt x="13852" y="13852"/>
                    </a:cubicBezTo>
                    <a:cubicBezTo>
                      <a:pt x="22722" y="4983"/>
                      <a:pt x="34751" y="0"/>
                      <a:pt x="47294" y="0"/>
                    </a:cubicBezTo>
                    <a:close/>
                  </a:path>
                </a:pathLst>
              </a:custGeom>
              <a:solidFill>
                <a:srgbClr val="95A844"/>
              </a:solidFill>
            </p:spPr>
          </p:sp>
          <p:sp>
            <p:nvSpPr>
              <p:cNvPr id="33" name="TextBox 33"/>
              <p:cNvSpPr txBox="1"/>
              <p:nvPr/>
            </p:nvSpPr>
            <p:spPr>
              <a:xfrm>
                <a:off x="0" y="-38100"/>
                <a:ext cx="2365611" cy="1841955"/>
              </a:xfrm>
              <a:prstGeom prst="rect">
                <a:avLst/>
              </a:prstGeom>
            </p:spPr>
            <p:txBody>
              <a:bodyPr lIns="50800" tIns="50800" rIns="50800" bIns="50800" rtlCol="0" anchor="ctr"/>
              <a:lstStyle/>
              <a:p>
                <a:pPr algn="ctr">
                  <a:lnSpc>
                    <a:spcPts val="2660"/>
                  </a:lnSpc>
                </a:pPr>
                <a:endParaRPr/>
              </a:p>
            </p:txBody>
          </p:sp>
        </p:grpSp>
        <p:grpSp>
          <p:nvGrpSpPr>
            <p:cNvPr id="34" name="Group 34"/>
            <p:cNvGrpSpPr/>
            <p:nvPr/>
          </p:nvGrpSpPr>
          <p:grpSpPr>
            <a:xfrm>
              <a:off x="207466" y="231070"/>
              <a:ext cx="8652694" cy="6481416"/>
              <a:chOff x="0" y="0"/>
              <a:chExt cx="1232166" cy="922970"/>
            </a:xfrm>
          </p:grpSpPr>
          <p:sp>
            <p:nvSpPr>
              <p:cNvPr id="35" name="Freeform 35"/>
              <p:cNvSpPr/>
              <p:nvPr/>
            </p:nvSpPr>
            <p:spPr>
              <a:xfrm>
                <a:off x="0" y="0"/>
                <a:ext cx="1232166" cy="922970"/>
              </a:xfrm>
              <a:custGeom>
                <a:avLst/>
                <a:gdLst/>
                <a:ahLst/>
                <a:cxnLst/>
                <a:rect l="l" t="t" r="r" b="b"/>
                <a:pathLst>
                  <a:path w="1232166" h="922970">
                    <a:moveTo>
                      <a:pt x="22389" y="0"/>
                    </a:moveTo>
                    <a:lnTo>
                      <a:pt x="1209777" y="0"/>
                    </a:lnTo>
                    <a:cubicBezTo>
                      <a:pt x="1222142" y="0"/>
                      <a:pt x="1232166" y="10024"/>
                      <a:pt x="1232166" y="22389"/>
                    </a:cubicBezTo>
                    <a:lnTo>
                      <a:pt x="1232166" y="900581"/>
                    </a:lnTo>
                    <a:cubicBezTo>
                      <a:pt x="1232166" y="912946"/>
                      <a:pt x="1222142" y="922970"/>
                      <a:pt x="1209777" y="922970"/>
                    </a:cubicBezTo>
                    <a:lnTo>
                      <a:pt x="22389" y="922970"/>
                    </a:lnTo>
                    <a:cubicBezTo>
                      <a:pt x="10024" y="922970"/>
                      <a:pt x="0" y="912946"/>
                      <a:pt x="0" y="900581"/>
                    </a:cubicBezTo>
                    <a:lnTo>
                      <a:pt x="0" y="22389"/>
                    </a:lnTo>
                    <a:cubicBezTo>
                      <a:pt x="0" y="10024"/>
                      <a:pt x="10024" y="0"/>
                      <a:pt x="22389" y="0"/>
                    </a:cubicBezTo>
                    <a:close/>
                  </a:path>
                </a:pathLst>
              </a:custGeom>
              <a:blipFill>
                <a:blip r:embed="rId4"/>
                <a:stretch>
                  <a:fillRect t="-39000" b="-39000"/>
                </a:stretch>
              </a:blipFill>
            </p:spPr>
          </p:sp>
        </p:grpSp>
      </p:grpSp>
      <p:sp>
        <p:nvSpPr>
          <p:cNvPr id="36" name="TextBox 36"/>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37" name="TextBox 37"/>
          <p:cNvSpPr txBox="1"/>
          <p:nvPr/>
        </p:nvSpPr>
        <p:spPr>
          <a:xfrm>
            <a:off x="4722610" y="8040455"/>
            <a:ext cx="1554263" cy="570724"/>
          </a:xfrm>
          <a:prstGeom prst="rect">
            <a:avLst/>
          </a:prstGeom>
        </p:spPr>
        <p:txBody>
          <a:bodyPr lIns="0" tIns="0" rIns="0" bIns="0" rtlCol="0" anchor="t">
            <a:spAutoFit/>
          </a:bodyPr>
          <a:lstStyle/>
          <a:p>
            <a:pPr algn="ctr">
              <a:lnSpc>
                <a:spcPts val="4630"/>
              </a:lnSpc>
            </a:pPr>
            <a:r>
              <a:rPr lang="en-US" sz="3307" b="1">
                <a:solidFill>
                  <a:srgbClr val="44494F"/>
                </a:solidFill>
                <a:latin typeface="Nunito Bold"/>
                <a:ea typeface="Nunito Bold"/>
                <a:cs typeface="Nunito Bold"/>
                <a:sym typeface="Nunito Bold"/>
              </a:rPr>
              <a:t>Before</a:t>
            </a:r>
          </a:p>
        </p:txBody>
      </p:sp>
      <p:sp>
        <p:nvSpPr>
          <p:cNvPr id="38" name="TextBox 38"/>
          <p:cNvSpPr txBox="1"/>
          <p:nvPr/>
        </p:nvSpPr>
        <p:spPr>
          <a:xfrm>
            <a:off x="10356822" y="8040455"/>
            <a:ext cx="4862875" cy="570724"/>
          </a:xfrm>
          <a:prstGeom prst="rect">
            <a:avLst/>
          </a:prstGeom>
        </p:spPr>
        <p:txBody>
          <a:bodyPr lIns="0" tIns="0" rIns="0" bIns="0" rtlCol="0" anchor="t">
            <a:spAutoFit/>
          </a:bodyPr>
          <a:lstStyle/>
          <a:p>
            <a:pPr algn="ctr">
              <a:lnSpc>
                <a:spcPts val="4630"/>
              </a:lnSpc>
            </a:pPr>
            <a:r>
              <a:rPr lang="en-US" sz="3307" b="1">
                <a:solidFill>
                  <a:srgbClr val="44494F"/>
                </a:solidFill>
                <a:latin typeface="Nunito Bold"/>
                <a:ea typeface="Nunito Bold"/>
                <a:cs typeface="Nunito Bold"/>
                <a:sym typeface="Nunito Bold"/>
              </a:rPr>
              <a:t>After</a:t>
            </a:r>
          </a:p>
        </p:txBody>
      </p:sp>
      <p:sp>
        <p:nvSpPr>
          <p:cNvPr id="39" name="TextBox 39"/>
          <p:cNvSpPr txBox="1"/>
          <p:nvPr/>
        </p:nvSpPr>
        <p:spPr>
          <a:xfrm>
            <a:off x="3087210" y="740342"/>
            <a:ext cx="12113581" cy="1193800"/>
          </a:xfrm>
          <a:prstGeom prst="rect">
            <a:avLst/>
          </a:prstGeom>
        </p:spPr>
        <p:txBody>
          <a:bodyPr lIns="0" tIns="0" rIns="0" bIns="0" rtlCol="0" anchor="t">
            <a:spAutoFit/>
          </a:bodyPr>
          <a:lstStyle/>
          <a:p>
            <a:pPr algn="ctr">
              <a:lnSpc>
                <a:spcPts val="9799"/>
              </a:lnSpc>
            </a:pPr>
            <a:r>
              <a:rPr lang="en-US" sz="6999" b="1">
                <a:solidFill>
                  <a:srgbClr val="657D06"/>
                </a:solidFill>
                <a:latin typeface="Nunito Bold"/>
                <a:ea typeface="Nunito Bold"/>
                <a:cs typeface="Nunito Bold"/>
                <a:sym typeface="Nunito Bold"/>
              </a:rPr>
              <a:t>SPR Isolation Valve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rot="-2371990">
            <a:off x="16691563" y="-2925627"/>
            <a:ext cx="2107962" cy="7908654"/>
            <a:chOff x="0" y="0"/>
            <a:chExt cx="555183" cy="2082938"/>
          </a:xfrm>
        </p:grpSpPr>
        <p:sp>
          <p:nvSpPr>
            <p:cNvPr id="4" name="Freeform 4"/>
            <p:cNvSpPr/>
            <p:nvPr/>
          </p:nvSpPr>
          <p:spPr>
            <a:xfrm>
              <a:off x="0" y="0"/>
              <a:ext cx="555183" cy="2082938"/>
            </a:xfrm>
            <a:custGeom>
              <a:avLst/>
              <a:gdLst/>
              <a:ahLst/>
              <a:cxnLst/>
              <a:rect l="l" t="t" r="r" b="b"/>
              <a:pathLst>
                <a:path w="555183" h="2082938">
                  <a:moveTo>
                    <a:pt x="0" y="0"/>
                  </a:moveTo>
                  <a:lnTo>
                    <a:pt x="555183" y="0"/>
                  </a:lnTo>
                  <a:lnTo>
                    <a:pt x="555183" y="2082938"/>
                  </a:lnTo>
                  <a:lnTo>
                    <a:pt x="0" y="2082938"/>
                  </a:lnTo>
                  <a:close/>
                </a:path>
              </a:pathLst>
            </a:custGeom>
            <a:solidFill>
              <a:srgbClr val="CCCFB3"/>
            </a:solidFill>
          </p:spPr>
        </p:sp>
        <p:sp>
          <p:nvSpPr>
            <p:cNvPr id="5" name="TextBox 5"/>
            <p:cNvSpPr txBox="1"/>
            <p:nvPr/>
          </p:nvSpPr>
          <p:spPr>
            <a:xfrm>
              <a:off x="0" y="-38100"/>
              <a:ext cx="555183" cy="212103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2058">
            <a:off x="18195361" y="-4402212"/>
            <a:ext cx="2107962" cy="13805645"/>
            <a:chOff x="0" y="0"/>
            <a:chExt cx="555183" cy="3636055"/>
          </a:xfrm>
        </p:grpSpPr>
        <p:sp>
          <p:nvSpPr>
            <p:cNvPr id="7" name="Freeform 7"/>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8" name="TextBox 8"/>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295078" y="2500610"/>
            <a:ext cx="5023176" cy="6220859"/>
            <a:chOff x="0" y="0"/>
            <a:chExt cx="6697568" cy="8294479"/>
          </a:xfrm>
        </p:grpSpPr>
        <p:grpSp>
          <p:nvGrpSpPr>
            <p:cNvPr id="10" name="Group 10"/>
            <p:cNvGrpSpPr/>
            <p:nvPr/>
          </p:nvGrpSpPr>
          <p:grpSpPr>
            <a:xfrm>
              <a:off x="0" y="0"/>
              <a:ext cx="6697568" cy="8294479"/>
              <a:chOff x="0" y="0"/>
              <a:chExt cx="1616200" cy="2001552"/>
            </a:xfrm>
          </p:grpSpPr>
          <p:sp>
            <p:nvSpPr>
              <p:cNvPr id="11" name="Freeform 11"/>
              <p:cNvSpPr/>
              <p:nvPr/>
            </p:nvSpPr>
            <p:spPr>
              <a:xfrm>
                <a:off x="0" y="0"/>
                <a:ext cx="1616200" cy="2001552"/>
              </a:xfrm>
              <a:custGeom>
                <a:avLst/>
                <a:gdLst/>
                <a:ahLst/>
                <a:cxnLst/>
                <a:rect l="l" t="t" r="r" b="b"/>
                <a:pathLst>
                  <a:path w="1616200" h="2001552">
                    <a:moveTo>
                      <a:pt x="78603" y="0"/>
                    </a:moveTo>
                    <a:lnTo>
                      <a:pt x="1537597" y="0"/>
                    </a:lnTo>
                    <a:cubicBezTo>
                      <a:pt x="1581008" y="0"/>
                      <a:pt x="1616200" y="35192"/>
                      <a:pt x="1616200" y="78603"/>
                    </a:cubicBezTo>
                    <a:lnTo>
                      <a:pt x="1616200" y="1922949"/>
                    </a:lnTo>
                    <a:cubicBezTo>
                      <a:pt x="1616200" y="1966361"/>
                      <a:pt x="1581008" y="2001552"/>
                      <a:pt x="1537597" y="2001552"/>
                    </a:cubicBezTo>
                    <a:lnTo>
                      <a:pt x="78603" y="2001552"/>
                    </a:lnTo>
                    <a:cubicBezTo>
                      <a:pt x="35192" y="2001552"/>
                      <a:pt x="0" y="1966361"/>
                      <a:pt x="0" y="1922949"/>
                    </a:cubicBezTo>
                    <a:lnTo>
                      <a:pt x="0" y="78603"/>
                    </a:lnTo>
                    <a:cubicBezTo>
                      <a:pt x="0" y="35192"/>
                      <a:pt x="35192" y="0"/>
                      <a:pt x="78603" y="0"/>
                    </a:cubicBezTo>
                    <a:close/>
                  </a:path>
                </a:pathLst>
              </a:custGeom>
              <a:solidFill>
                <a:srgbClr val="95A844"/>
              </a:solidFill>
            </p:spPr>
          </p:sp>
          <p:sp>
            <p:nvSpPr>
              <p:cNvPr id="12" name="TextBox 12"/>
              <p:cNvSpPr txBox="1"/>
              <p:nvPr/>
            </p:nvSpPr>
            <p:spPr>
              <a:xfrm>
                <a:off x="0" y="-38100"/>
                <a:ext cx="1616200" cy="203965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08187" y="187139"/>
              <a:ext cx="6294581" cy="7867073"/>
              <a:chOff x="0" y="0"/>
              <a:chExt cx="7621118" cy="9525000"/>
            </a:xfrm>
          </p:grpSpPr>
          <p:sp>
            <p:nvSpPr>
              <p:cNvPr id="14" name="Freeform 14"/>
              <p:cNvSpPr/>
              <p:nvPr/>
            </p:nvSpPr>
            <p:spPr>
              <a:xfrm>
                <a:off x="0" y="0"/>
                <a:ext cx="7621118" cy="9525000"/>
              </a:xfrm>
              <a:custGeom>
                <a:avLst/>
                <a:gdLst/>
                <a:ahLst/>
                <a:cxnLst/>
                <a:rect l="l" t="t" r="r" b="b"/>
                <a:pathLst>
                  <a:path w="7621118" h="9525000">
                    <a:moveTo>
                      <a:pt x="0" y="9042400"/>
                    </a:moveTo>
                    <a:lnTo>
                      <a:pt x="0" y="482600"/>
                    </a:lnTo>
                    <a:cubicBezTo>
                      <a:pt x="0" y="215900"/>
                      <a:pt x="259118" y="0"/>
                      <a:pt x="579205" y="0"/>
                    </a:cubicBezTo>
                    <a:lnTo>
                      <a:pt x="7041913" y="0"/>
                    </a:lnTo>
                    <a:cubicBezTo>
                      <a:pt x="7361999" y="0"/>
                      <a:pt x="7621118" y="217170"/>
                      <a:pt x="7621118" y="482600"/>
                    </a:cubicBezTo>
                    <a:lnTo>
                      <a:pt x="7621118" y="9042400"/>
                    </a:lnTo>
                    <a:cubicBezTo>
                      <a:pt x="7621118" y="9309100"/>
                      <a:pt x="7361999" y="9525000"/>
                      <a:pt x="7041913" y="9525000"/>
                    </a:cubicBezTo>
                    <a:lnTo>
                      <a:pt x="579205" y="9525000"/>
                    </a:lnTo>
                    <a:cubicBezTo>
                      <a:pt x="260642" y="9525000"/>
                      <a:pt x="0" y="9309100"/>
                      <a:pt x="0" y="9042400"/>
                    </a:cubicBezTo>
                    <a:close/>
                  </a:path>
                </a:pathLst>
              </a:custGeom>
              <a:blipFill>
                <a:blip r:embed="rId4"/>
                <a:stretch>
                  <a:fillRect t="-3341" b="-3341"/>
                </a:stretch>
              </a:blipFill>
            </p:spPr>
          </p:sp>
        </p:grpSp>
      </p:grpSp>
      <p:grpSp>
        <p:nvGrpSpPr>
          <p:cNvPr id="15" name="Group 15"/>
          <p:cNvGrpSpPr/>
          <p:nvPr/>
        </p:nvGrpSpPr>
        <p:grpSpPr>
          <a:xfrm>
            <a:off x="12847254" y="9448108"/>
            <a:ext cx="6402088" cy="838892"/>
            <a:chOff x="0" y="0"/>
            <a:chExt cx="3667786" cy="480605"/>
          </a:xfrm>
        </p:grpSpPr>
        <p:sp>
          <p:nvSpPr>
            <p:cNvPr id="16" name="Freeform 16"/>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17" name="TextBox 17"/>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grpSp>
        <p:nvGrpSpPr>
          <p:cNvPr id="18" name="Group 18"/>
          <p:cNvGrpSpPr/>
          <p:nvPr/>
        </p:nvGrpSpPr>
        <p:grpSpPr>
          <a:xfrm>
            <a:off x="2825728" y="3112068"/>
            <a:ext cx="6167193" cy="5609401"/>
            <a:chOff x="0" y="0"/>
            <a:chExt cx="8222924" cy="7479202"/>
          </a:xfrm>
        </p:grpSpPr>
        <p:grpSp>
          <p:nvGrpSpPr>
            <p:cNvPr id="19" name="Group 19"/>
            <p:cNvGrpSpPr/>
            <p:nvPr/>
          </p:nvGrpSpPr>
          <p:grpSpPr>
            <a:xfrm>
              <a:off x="0" y="0"/>
              <a:ext cx="8222924" cy="7479202"/>
              <a:chOff x="0" y="0"/>
              <a:chExt cx="1984286" cy="1804817"/>
            </a:xfrm>
          </p:grpSpPr>
          <p:sp>
            <p:nvSpPr>
              <p:cNvPr id="20" name="Freeform 20"/>
              <p:cNvSpPr/>
              <p:nvPr/>
            </p:nvSpPr>
            <p:spPr>
              <a:xfrm>
                <a:off x="0" y="0"/>
                <a:ext cx="1984286" cy="1804817"/>
              </a:xfrm>
              <a:custGeom>
                <a:avLst/>
                <a:gdLst/>
                <a:ahLst/>
                <a:cxnLst/>
                <a:rect l="l" t="t" r="r" b="b"/>
                <a:pathLst>
                  <a:path w="1984286" h="1804817">
                    <a:moveTo>
                      <a:pt x="64022" y="0"/>
                    </a:moveTo>
                    <a:lnTo>
                      <a:pt x="1920263" y="0"/>
                    </a:lnTo>
                    <a:cubicBezTo>
                      <a:pt x="1937243" y="0"/>
                      <a:pt x="1953527" y="6745"/>
                      <a:pt x="1965534" y="18752"/>
                    </a:cubicBezTo>
                    <a:cubicBezTo>
                      <a:pt x="1977541" y="30758"/>
                      <a:pt x="1984286" y="47043"/>
                      <a:pt x="1984286" y="64022"/>
                    </a:cubicBezTo>
                    <a:lnTo>
                      <a:pt x="1984286" y="1740795"/>
                    </a:lnTo>
                    <a:cubicBezTo>
                      <a:pt x="1984286" y="1757774"/>
                      <a:pt x="1977541" y="1774059"/>
                      <a:pt x="1965534" y="1786065"/>
                    </a:cubicBezTo>
                    <a:cubicBezTo>
                      <a:pt x="1953527" y="1798072"/>
                      <a:pt x="1937243" y="1804817"/>
                      <a:pt x="1920263" y="1804817"/>
                    </a:cubicBezTo>
                    <a:lnTo>
                      <a:pt x="64022" y="1804817"/>
                    </a:lnTo>
                    <a:cubicBezTo>
                      <a:pt x="47043" y="1804817"/>
                      <a:pt x="30758" y="1798072"/>
                      <a:pt x="18752" y="1786065"/>
                    </a:cubicBezTo>
                    <a:cubicBezTo>
                      <a:pt x="6745" y="1774059"/>
                      <a:pt x="0" y="1757774"/>
                      <a:pt x="0" y="1740795"/>
                    </a:cubicBezTo>
                    <a:lnTo>
                      <a:pt x="0" y="64022"/>
                    </a:lnTo>
                    <a:cubicBezTo>
                      <a:pt x="0" y="47043"/>
                      <a:pt x="6745" y="30758"/>
                      <a:pt x="18752" y="18752"/>
                    </a:cubicBezTo>
                    <a:cubicBezTo>
                      <a:pt x="30758" y="6745"/>
                      <a:pt x="47043" y="0"/>
                      <a:pt x="64022" y="0"/>
                    </a:cubicBezTo>
                    <a:close/>
                  </a:path>
                </a:pathLst>
              </a:custGeom>
              <a:solidFill>
                <a:srgbClr val="95A844"/>
              </a:solidFill>
            </p:spPr>
          </p:sp>
          <p:sp>
            <p:nvSpPr>
              <p:cNvPr id="21" name="TextBox 21"/>
              <p:cNvSpPr txBox="1"/>
              <p:nvPr/>
            </p:nvSpPr>
            <p:spPr>
              <a:xfrm>
                <a:off x="0" y="-38100"/>
                <a:ext cx="1984286" cy="1842917"/>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90328" y="207278"/>
              <a:ext cx="7728158" cy="7093807"/>
              <a:chOff x="0" y="0"/>
              <a:chExt cx="9356810" cy="8588774"/>
            </a:xfrm>
          </p:grpSpPr>
          <p:sp>
            <p:nvSpPr>
              <p:cNvPr id="23" name="Freeform 23"/>
              <p:cNvSpPr/>
              <p:nvPr/>
            </p:nvSpPr>
            <p:spPr>
              <a:xfrm>
                <a:off x="0" y="0"/>
                <a:ext cx="9356810" cy="8588773"/>
              </a:xfrm>
              <a:custGeom>
                <a:avLst/>
                <a:gdLst/>
                <a:ahLst/>
                <a:cxnLst/>
                <a:rect l="l" t="t" r="r" b="b"/>
                <a:pathLst>
                  <a:path w="9356810" h="8588773">
                    <a:moveTo>
                      <a:pt x="0" y="8153609"/>
                    </a:moveTo>
                    <a:lnTo>
                      <a:pt x="0" y="435165"/>
                    </a:lnTo>
                    <a:cubicBezTo>
                      <a:pt x="0" y="194679"/>
                      <a:pt x="318132" y="0"/>
                      <a:pt x="711118" y="0"/>
                    </a:cubicBezTo>
                    <a:lnTo>
                      <a:pt x="8645692" y="0"/>
                    </a:lnTo>
                    <a:cubicBezTo>
                      <a:pt x="9038679" y="0"/>
                      <a:pt x="9356810" y="195824"/>
                      <a:pt x="9356810" y="435165"/>
                    </a:cubicBezTo>
                    <a:lnTo>
                      <a:pt x="9356810" y="8153609"/>
                    </a:lnTo>
                    <a:cubicBezTo>
                      <a:pt x="9356810" y="8394095"/>
                      <a:pt x="9038679" y="8588773"/>
                      <a:pt x="8645692" y="8588773"/>
                    </a:cubicBezTo>
                    <a:lnTo>
                      <a:pt x="711118" y="8588773"/>
                    </a:lnTo>
                    <a:cubicBezTo>
                      <a:pt x="320003" y="8588773"/>
                      <a:pt x="0" y="8394095"/>
                      <a:pt x="0" y="8153609"/>
                    </a:cubicBezTo>
                    <a:close/>
                  </a:path>
                </a:pathLst>
              </a:custGeom>
              <a:blipFill>
                <a:blip r:embed="rId5"/>
                <a:stretch>
                  <a:fillRect l="-11194" r="-11194"/>
                </a:stretch>
              </a:blipFill>
            </p:spPr>
          </p:sp>
        </p:grpSp>
      </p:grpSp>
      <p:sp>
        <p:nvSpPr>
          <p:cNvPr id="24" name="TextBox 24"/>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25" name="TextBox 25"/>
          <p:cNvSpPr txBox="1"/>
          <p:nvPr/>
        </p:nvSpPr>
        <p:spPr>
          <a:xfrm>
            <a:off x="4222778" y="8826053"/>
            <a:ext cx="3373095"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During</a:t>
            </a:r>
          </a:p>
        </p:txBody>
      </p:sp>
      <p:sp>
        <p:nvSpPr>
          <p:cNvPr id="26" name="TextBox 26"/>
          <p:cNvSpPr txBox="1"/>
          <p:nvPr/>
        </p:nvSpPr>
        <p:spPr>
          <a:xfrm>
            <a:off x="9601221" y="8826053"/>
            <a:ext cx="4410891"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After</a:t>
            </a:r>
          </a:p>
        </p:txBody>
      </p:sp>
      <p:sp>
        <p:nvSpPr>
          <p:cNvPr id="27" name="TextBox 27"/>
          <p:cNvSpPr txBox="1"/>
          <p:nvPr/>
        </p:nvSpPr>
        <p:spPr>
          <a:xfrm>
            <a:off x="2498429" y="862120"/>
            <a:ext cx="13291142" cy="1028700"/>
          </a:xfrm>
          <a:prstGeom prst="rect">
            <a:avLst/>
          </a:prstGeom>
        </p:spPr>
        <p:txBody>
          <a:bodyPr lIns="0" tIns="0" rIns="0" bIns="0" rtlCol="0" anchor="t">
            <a:spAutoFit/>
          </a:bodyPr>
          <a:lstStyle/>
          <a:p>
            <a:pPr algn="ctr">
              <a:lnSpc>
                <a:spcPts val="8400"/>
              </a:lnSpc>
            </a:pPr>
            <a:r>
              <a:rPr lang="en-US" sz="6000" b="1">
                <a:solidFill>
                  <a:srgbClr val="657D06"/>
                </a:solidFill>
                <a:latin typeface="Nunito Bold"/>
                <a:ea typeface="Nunito Bold"/>
                <a:cs typeface="Nunito Bold"/>
                <a:sym typeface="Nunito Bold"/>
              </a:rPr>
              <a:t>5-Bore Radiator Fin Tube Enclosure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rot="-1066582">
            <a:off x="16877198" y="-940858"/>
            <a:ext cx="2107962" cy="11563966"/>
            <a:chOff x="0" y="0"/>
            <a:chExt cx="555183" cy="3045654"/>
          </a:xfrm>
        </p:grpSpPr>
        <p:sp>
          <p:nvSpPr>
            <p:cNvPr id="4" name="Freeform 4"/>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CCCFB3"/>
            </a:solidFill>
          </p:spPr>
        </p:sp>
        <p:sp>
          <p:nvSpPr>
            <p:cNvPr id="5" name="TextBox 5"/>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2058">
            <a:off x="17553944" y="-3295789"/>
            <a:ext cx="3309233" cy="13805645"/>
            <a:chOff x="0" y="0"/>
            <a:chExt cx="871568" cy="3636055"/>
          </a:xfrm>
        </p:grpSpPr>
        <p:sp>
          <p:nvSpPr>
            <p:cNvPr id="7" name="Freeform 7"/>
            <p:cNvSpPr/>
            <p:nvPr/>
          </p:nvSpPr>
          <p:spPr>
            <a:xfrm>
              <a:off x="0" y="0"/>
              <a:ext cx="871568" cy="3636055"/>
            </a:xfrm>
            <a:custGeom>
              <a:avLst/>
              <a:gdLst/>
              <a:ahLst/>
              <a:cxnLst/>
              <a:rect l="l" t="t" r="r" b="b"/>
              <a:pathLst>
                <a:path w="871568" h="3636055">
                  <a:moveTo>
                    <a:pt x="0" y="0"/>
                  </a:moveTo>
                  <a:lnTo>
                    <a:pt x="871568" y="0"/>
                  </a:lnTo>
                  <a:lnTo>
                    <a:pt x="871568" y="3636055"/>
                  </a:lnTo>
                  <a:lnTo>
                    <a:pt x="0" y="3636055"/>
                  </a:lnTo>
                  <a:close/>
                </a:path>
              </a:pathLst>
            </a:custGeom>
            <a:solidFill>
              <a:srgbClr val="657D06"/>
            </a:solidFill>
          </p:spPr>
        </p:sp>
        <p:sp>
          <p:nvSpPr>
            <p:cNvPr id="8" name="TextBox 8"/>
            <p:cNvSpPr txBox="1"/>
            <p:nvPr/>
          </p:nvSpPr>
          <p:spPr>
            <a:xfrm>
              <a:off x="0" y="-38100"/>
              <a:ext cx="871568"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9011986">
            <a:off x="66332" y="2393603"/>
            <a:ext cx="2107962" cy="11563966"/>
            <a:chOff x="0" y="0"/>
            <a:chExt cx="555183" cy="3045654"/>
          </a:xfrm>
        </p:grpSpPr>
        <p:sp>
          <p:nvSpPr>
            <p:cNvPr id="10" name="Freeform 10"/>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CCCFB3"/>
            </a:solidFill>
          </p:spPr>
        </p:sp>
        <p:sp>
          <p:nvSpPr>
            <p:cNvPr id="11" name="TextBox 11"/>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8276510">
            <a:off x="-1526576" y="2745882"/>
            <a:ext cx="3309233" cy="13805645"/>
            <a:chOff x="0" y="0"/>
            <a:chExt cx="871568" cy="3636055"/>
          </a:xfrm>
        </p:grpSpPr>
        <p:sp>
          <p:nvSpPr>
            <p:cNvPr id="13" name="Freeform 13"/>
            <p:cNvSpPr/>
            <p:nvPr/>
          </p:nvSpPr>
          <p:spPr>
            <a:xfrm>
              <a:off x="0" y="0"/>
              <a:ext cx="871568" cy="3636055"/>
            </a:xfrm>
            <a:custGeom>
              <a:avLst/>
              <a:gdLst/>
              <a:ahLst/>
              <a:cxnLst/>
              <a:rect l="l" t="t" r="r" b="b"/>
              <a:pathLst>
                <a:path w="871568" h="3636055">
                  <a:moveTo>
                    <a:pt x="0" y="0"/>
                  </a:moveTo>
                  <a:lnTo>
                    <a:pt x="871568" y="0"/>
                  </a:lnTo>
                  <a:lnTo>
                    <a:pt x="871568" y="3636055"/>
                  </a:lnTo>
                  <a:lnTo>
                    <a:pt x="0" y="3636055"/>
                  </a:lnTo>
                  <a:close/>
                </a:path>
              </a:pathLst>
            </a:custGeom>
            <a:solidFill>
              <a:srgbClr val="657D06"/>
            </a:solidFill>
          </p:spPr>
        </p:sp>
        <p:sp>
          <p:nvSpPr>
            <p:cNvPr id="14" name="TextBox 14"/>
            <p:cNvSpPr txBox="1"/>
            <p:nvPr/>
          </p:nvSpPr>
          <p:spPr>
            <a:xfrm>
              <a:off x="0" y="-38100"/>
              <a:ext cx="871568"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905444" y="926064"/>
            <a:ext cx="6524123" cy="8332236"/>
            <a:chOff x="0" y="0"/>
            <a:chExt cx="8698830" cy="11109649"/>
          </a:xfrm>
        </p:grpSpPr>
        <p:grpSp>
          <p:nvGrpSpPr>
            <p:cNvPr id="16" name="Group 16"/>
            <p:cNvGrpSpPr/>
            <p:nvPr/>
          </p:nvGrpSpPr>
          <p:grpSpPr>
            <a:xfrm>
              <a:off x="0" y="0"/>
              <a:ext cx="8698830" cy="11109649"/>
              <a:chOff x="0" y="0"/>
              <a:chExt cx="1562695" cy="1995785"/>
            </a:xfrm>
          </p:grpSpPr>
          <p:sp>
            <p:nvSpPr>
              <p:cNvPr id="17" name="Freeform 17"/>
              <p:cNvSpPr/>
              <p:nvPr/>
            </p:nvSpPr>
            <p:spPr>
              <a:xfrm>
                <a:off x="0" y="0"/>
                <a:ext cx="1562695" cy="1995785"/>
              </a:xfrm>
              <a:custGeom>
                <a:avLst/>
                <a:gdLst/>
                <a:ahLst/>
                <a:cxnLst/>
                <a:rect l="l" t="t" r="r" b="b"/>
                <a:pathLst>
                  <a:path w="1562695" h="1995785">
                    <a:moveTo>
                      <a:pt x="69878" y="0"/>
                    </a:moveTo>
                    <a:lnTo>
                      <a:pt x="1492817" y="0"/>
                    </a:lnTo>
                    <a:cubicBezTo>
                      <a:pt x="1531410" y="0"/>
                      <a:pt x="1562695" y="31285"/>
                      <a:pt x="1562695" y="69878"/>
                    </a:cubicBezTo>
                    <a:lnTo>
                      <a:pt x="1562695" y="1925907"/>
                    </a:lnTo>
                    <a:cubicBezTo>
                      <a:pt x="1562695" y="1964500"/>
                      <a:pt x="1531410" y="1995785"/>
                      <a:pt x="1492817" y="1995785"/>
                    </a:cubicBezTo>
                    <a:lnTo>
                      <a:pt x="69878" y="1995785"/>
                    </a:lnTo>
                    <a:cubicBezTo>
                      <a:pt x="31285" y="1995785"/>
                      <a:pt x="0" y="1964500"/>
                      <a:pt x="0" y="1925907"/>
                    </a:cubicBezTo>
                    <a:lnTo>
                      <a:pt x="0" y="69878"/>
                    </a:lnTo>
                    <a:cubicBezTo>
                      <a:pt x="0" y="31285"/>
                      <a:pt x="31285" y="0"/>
                      <a:pt x="69878" y="0"/>
                    </a:cubicBezTo>
                    <a:close/>
                  </a:path>
                </a:pathLst>
              </a:custGeom>
              <a:solidFill>
                <a:srgbClr val="95A844"/>
              </a:solidFill>
            </p:spPr>
          </p:sp>
          <p:sp>
            <p:nvSpPr>
              <p:cNvPr id="18" name="TextBox 18"/>
              <p:cNvSpPr txBox="1"/>
              <p:nvPr/>
            </p:nvSpPr>
            <p:spPr>
              <a:xfrm>
                <a:off x="0" y="-38100"/>
                <a:ext cx="1562695" cy="2033885"/>
              </a:xfrm>
              <a:prstGeom prst="rect">
                <a:avLst/>
              </a:prstGeom>
            </p:spPr>
            <p:txBody>
              <a:bodyPr lIns="48377" tIns="48377" rIns="48377" bIns="48377" rtlCol="0" anchor="ctr"/>
              <a:lstStyle/>
              <a:p>
                <a:pPr algn="ctr">
                  <a:lnSpc>
                    <a:spcPts val="2660"/>
                  </a:lnSpc>
                </a:pPr>
                <a:endParaRPr/>
              </a:p>
            </p:txBody>
          </p:sp>
        </p:grpSp>
        <p:grpSp>
          <p:nvGrpSpPr>
            <p:cNvPr id="19" name="Group 19"/>
            <p:cNvGrpSpPr/>
            <p:nvPr/>
          </p:nvGrpSpPr>
          <p:grpSpPr>
            <a:xfrm>
              <a:off x="167020" y="290377"/>
              <a:ext cx="8317841" cy="10500917"/>
              <a:chOff x="0" y="0"/>
              <a:chExt cx="808158" cy="1020265"/>
            </a:xfrm>
          </p:grpSpPr>
          <p:sp>
            <p:nvSpPr>
              <p:cNvPr id="20" name="Freeform 20"/>
              <p:cNvSpPr/>
              <p:nvPr/>
            </p:nvSpPr>
            <p:spPr>
              <a:xfrm>
                <a:off x="0" y="0"/>
                <a:ext cx="808158" cy="1020265"/>
              </a:xfrm>
              <a:custGeom>
                <a:avLst/>
                <a:gdLst/>
                <a:ahLst/>
                <a:cxnLst/>
                <a:rect l="l" t="t" r="r" b="b"/>
                <a:pathLst>
                  <a:path w="808158" h="1020265">
                    <a:moveTo>
                      <a:pt x="32957" y="0"/>
                    </a:moveTo>
                    <a:lnTo>
                      <a:pt x="775201" y="0"/>
                    </a:lnTo>
                    <a:cubicBezTo>
                      <a:pt x="793403" y="0"/>
                      <a:pt x="808158" y="14755"/>
                      <a:pt x="808158" y="32957"/>
                    </a:cubicBezTo>
                    <a:lnTo>
                      <a:pt x="808158" y="987308"/>
                    </a:lnTo>
                    <a:cubicBezTo>
                      <a:pt x="808158" y="1005510"/>
                      <a:pt x="793403" y="1020265"/>
                      <a:pt x="775201" y="1020265"/>
                    </a:cubicBezTo>
                    <a:lnTo>
                      <a:pt x="32957" y="1020265"/>
                    </a:lnTo>
                    <a:cubicBezTo>
                      <a:pt x="14755" y="1020265"/>
                      <a:pt x="0" y="1005510"/>
                      <a:pt x="0" y="987308"/>
                    </a:cubicBezTo>
                    <a:lnTo>
                      <a:pt x="0" y="32957"/>
                    </a:lnTo>
                    <a:cubicBezTo>
                      <a:pt x="0" y="14755"/>
                      <a:pt x="14755" y="0"/>
                      <a:pt x="32957" y="0"/>
                    </a:cubicBezTo>
                    <a:close/>
                  </a:path>
                </a:pathLst>
              </a:custGeom>
              <a:blipFill>
                <a:blip r:embed="rId4"/>
                <a:stretch>
                  <a:fillRect l="-27465" t="-12509" r="-22671" b="-46056"/>
                </a:stretch>
              </a:blipFill>
            </p:spPr>
          </p:sp>
        </p:grpSp>
      </p:grpSp>
      <p:grpSp>
        <p:nvGrpSpPr>
          <p:cNvPr id="21" name="Group 21"/>
          <p:cNvGrpSpPr/>
          <p:nvPr/>
        </p:nvGrpSpPr>
        <p:grpSpPr>
          <a:xfrm>
            <a:off x="12847254" y="9448108"/>
            <a:ext cx="6402088" cy="838892"/>
            <a:chOff x="0" y="0"/>
            <a:chExt cx="3667786" cy="480605"/>
          </a:xfrm>
        </p:grpSpPr>
        <p:sp>
          <p:nvSpPr>
            <p:cNvPr id="22" name="Freeform 22"/>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23" name="TextBox 23"/>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sp>
        <p:nvSpPr>
          <p:cNvPr id="24" name="TextBox 24"/>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25" name="TextBox 25"/>
          <p:cNvSpPr txBox="1"/>
          <p:nvPr/>
        </p:nvSpPr>
        <p:spPr>
          <a:xfrm>
            <a:off x="10277060" y="3709220"/>
            <a:ext cx="5140388" cy="2797174"/>
          </a:xfrm>
          <a:prstGeom prst="rect">
            <a:avLst/>
          </a:prstGeom>
        </p:spPr>
        <p:txBody>
          <a:bodyPr lIns="0" tIns="0" rIns="0" bIns="0" rtlCol="0" anchor="t">
            <a:spAutoFit/>
          </a:bodyPr>
          <a:lstStyle/>
          <a:p>
            <a:pPr algn="ctr">
              <a:lnSpc>
                <a:spcPts val="11200"/>
              </a:lnSpc>
            </a:pPr>
            <a:r>
              <a:rPr lang="en-US" sz="8000" b="1">
                <a:solidFill>
                  <a:srgbClr val="657D06"/>
                </a:solidFill>
                <a:latin typeface="Nunito Bold"/>
                <a:ea typeface="Nunito Bold"/>
                <a:cs typeface="Nunito Bold"/>
                <a:sym typeface="Nunito Bold"/>
              </a:rPr>
              <a:t>Rad Valve Enclosure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rot="-2371990">
            <a:off x="16691563" y="-2925627"/>
            <a:ext cx="2107962" cy="7908654"/>
            <a:chOff x="0" y="0"/>
            <a:chExt cx="555183" cy="2082938"/>
          </a:xfrm>
        </p:grpSpPr>
        <p:sp>
          <p:nvSpPr>
            <p:cNvPr id="4" name="Freeform 4"/>
            <p:cNvSpPr/>
            <p:nvPr/>
          </p:nvSpPr>
          <p:spPr>
            <a:xfrm>
              <a:off x="0" y="0"/>
              <a:ext cx="555183" cy="2082938"/>
            </a:xfrm>
            <a:custGeom>
              <a:avLst/>
              <a:gdLst/>
              <a:ahLst/>
              <a:cxnLst/>
              <a:rect l="l" t="t" r="r" b="b"/>
              <a:pathLst>
                <a:path w="555183" h="2082938">
                  <a:moveTo>
                    <a:pt x="0" y="0"/>
                  </a:moveTo>
                  <a:lnTo>
                    <a:pt x="555183" y="0"/>
                  </a:lnTo>
                  <a:lnTo>
                    <a:pt x="555183" y="2082938"/>
                  </a:lnTo>
                  <a:lnTo>
                    <a:pt x="0" y="2082938"/>
                  </a:lnTo>
                  <a:close/>
                </a:path>
              </a:pathLst>
            </a:custGeom>
            <a:solidFill>
              <a:srgbClr val="CCCFB3"/>
            </a:solidFill>
          </p:spPr>
        </p:sp>
        <p:sp>
          <p:nvSpPr>
            <p:cNvPr id="5" name="TextBox 5"/>
            <p:cNvSpPr txBox="1"/>
            <p:nvPr/>
          </p:nvSpPr>
          <p:spPr>
            <a:xfrm>
              <a:off x="0" y="-38100"/>
              <a:ext cx="555183" cy="212103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2058">
            <a:off x="18195361" y="-4402212"/>
            <a:ext cx="2107962" cy="13805645"/>
            <a:chOff x="0" y="0"/>
            <a:chExt cx="555183" cy="3636055"/>
          </a:xfrm>
        </p:grpSpPr>
        <p:sp>
          <p:nvSpPr>
            <p:cNvPr id="7" name="Freeform 7"/>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8" name="TextBox 8"/>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7380113" y="2351711"/>
            <a:ext cx="3527773" cy="6652387"/>
            <a:chOff x="0" y="0"/>
            <a:chExt cx="4703698" cy="8869850"/>
          </a:xfrm>
        </p:grpSpPr>
        <p:grpSp>
          <p:nvGrpSpPr>
            <p:cNvPr id="10" name="Group 10"/>
            <p:cNvGrpSpPr/>
            <p:nvPr/>
          </p:nvGrpSpPr>
          <p:grpSpPr>
            <a:xfrm>
              <a:off x="0" y="0"/>
              <a:ext cx="4703698" cy="8869850"/>
              <a:chOff x="0" y="0"/>
              <a:chExt cx="1405152" cy="2649721"/>
            </a:xfrm>
          </p:grpSpPr>
          <p:sp>
            <p:nvSpPr>
              <p:cNvPr id="11" name="Freeform 11"/>
              <p:cNvSpPr/>
              <p:nvPr/>
            </p:nvSpPr>
            <p:spPr>
              <a:xfrm>
                <a:off x="0" y="0"/>
                <a:ext cx="1405152" cy="2649721"/>
              </a:xfrm>
              <a:custGeom>
                <a:avLst/>
                <a:gdLst/>
                <a:ahLst/>
                <a:cxnLst/>
                <a:rect l="l" t="t" r="r" b="b"/>
                <a:pathLst>
                  <a:path w="1405152" h="2649721">
                    <a:moveTo>
                      <a:pt x="90409" y="0"/>
                    </a:moveTo>
                    <a:lnTo>
                      <a:pt x="1314743" y="0"/>
                    </a:lnTo>
                    <a:cubicBezTo>
                      <a:pt x="1364674" y="0"/>
                      <a:pt x="1405152" y="40478"/>
                      <a:pt x="1405152" y="90409"/>
                    </a:cubicBezTo>
                    <a:lnTo>
                      <a:pt x="1405152" y="2559312"/>
                    </a:lnTo>
                    <a:cubicBezTo>
                      <a:pt x="1405152" y="2609243"/>
                      <a:pt x="1364674" y="2649721"/>
                      <a:pt x="1314743" y="2649721"/>
                    </a:cubicBezTo>
                    <a:lnTo>
                      <a:pt x="90409" y="2649721"/>
                    </a:lnTo>
                    <a:cubicBezTo>
                      <a:pt x="40478" y="2649721"/>
                      <a:pt x="0" y="2609243"/>
                      <a:pt x="0" y="2559312"/>
                    </a:cubicBezTo>
                    <a:lnTo>
                      <a:pt x="0" y="90409"/>
                    </a:lnTo>
                    <a:cubicBezTo>
                      <a:pt x="0" y="40478"/>
                      <a:pt x="40478" y="0"/>
                      <a:pt x="90409" y="0"/>
                    </a:cubicBezTo>
                    <a:close/>
                  </a:path>
                </a:pathLst>
              </a:custGeom>
              <a:solidFill>
                <a:srgbClr val="95A844"/>
              </a:solidFill>
            </p:spPr>
          </p:sp>
          <p:sp>
            <p:nvSpPr>
              <p:cNvPr id="12" name="TextBox 12"/>
              <p:cNvSpPr txBox="1"/>
              <p:nvPr/>
            </p:nvSpPr>
            <p:spPr>
              <a:xfrm>
                <a:off x="0" y="-38100"/>
                <a:ext cx="1405152" cy="2687821"/>
              </a:xfrm>
              <a:prstGeom prst="rect">
                <a:avLst/>
              </a:prstGeom>
            </p:spPr>
            <p:txBody>
              <a:bodyPr lIns="50800" tIns="50800" rIns="50800" bIns="50800" rtlCol="0" anchor="ctr"/>
              <a:lstStyle/>
              <a:p>
                <a:pPr algn="ctr">
                  <a:lnSpc>
                    <a:spcPts val="2660"/>
                  </a:lnSpc>
                </a:pPr>
                <a:endParaRPr/>
              </a:p>
            </p:txBody>
          </p:sp>
        </p:grpSp>
        <p:grpSp>
          <p:nvGrpSpPr>
            <p:cNvPr id="13" name="Group 13"/>
            <p:cNvGrpSpPr/>
            <p:nvPr/>
          </p:nvGrpSpPr>
          <p:grpSpPr>
            <a:xfrm>
              <a:off x="146210" y="200121"/>
              <a:ext cx="4420680" cy="8412796"/>
              <a:chOff x="0" y="0"/>
              <a:chExt cx="6625930" cy="12609506"/>
            </a:xfrm>
          </p:grpSpPr>
          <p:sp>
            <p:nvSpPr>
              <p:cNvPr id="14" name="Freeform 14"/>
              <p:cNvSpPr/>
              <p:nvPr/>
            </p:nvSpPr>
            <p:spPr>
              <a:xfrm>
                <a:off x="0" y="0"/>
                <a:ext cx="6625930" cy="12609506"/>
              </a:xfrm>
              <a:custGeom>
                <a:avLst/>
                <a:gdLst/>
                <a:ahLst/>
                <a:cxnLst/>
                <a:rect l="l" t="t" r="r" b="b"/>
                <a:pathLst>
                  <a:path w="6625930" h="12609506">
                    <a:moveTo>
                      <a:pt x="0" y="11970624"/>
                    </a:moveTo>
                    <a:lnTo>
                      <a:pt x="0" y="638882"/>
                    </a:lnTo>
                    <a:cubicBezTo>
                      <a:pt x="0" y="285815"/>
                      <a:pt x="225282" y="0"/>
                      <a:pt x="503571" y="0"/>
                    </a:cubicBezTo>
                    <a:lnTo>
                      <a:pt x="6122360" y="0"/>
                    </a:lnTo>
                    <a:cubicBezTo>
                      <a:pt x="6400648" y="0"/>
                      <a:pt x="6625930" y="287497"/>
                      <a:pt x="6625930" y="638882"/>
                    </a:cubicBezTo>
                    <a:lnTo>
                      <a:pt x="6625930" y="11970624"/>
                    </a:lnTo>
                    <a:cubicBezTo>
                      <a:pt x="6625930" y="12323691"/>
                      <a:pt x="6400648" y="12609506"/>
                      <a:pt x="6122360" y="12609506"/>
                    </a:cubicBezTo>
                    <a:lnTo>
                      <a:pt x="503571" y="12609506"/>
                    </a:lnTo>
                    <a:cubicBezTo>
                      <a:pt x="226607" y="12609506"/>
                      <a:pt x="0" y="12323691"/>
                      <a:pt x="0" y="11970624"/>
                    </a:cubicBezTo>
                    <a:close/>
                  </a:path>
                </a:pathLst>
              </a:custGeom>
              <a:blipFill>
                <a:blip r:embed="rId4"/>
                <a:stretch>
                  <a:fillRect t="-6200" b="-6200"/>
                </a:stretch>
              </a:blipFill>
            </p:spPr>
          </p:sp>
        </p:grpSp>
      </p:grpSp>
      <p:grpSp>
        <p:nvGrpSpPr>
          <p:cNvPr id="15" name="Group 15"/>
          <p:cNvGrpSpPr/>
          <p:nvPr/>
        </p:nvGrpSpPr>
        <p:grpSpPr>
          <a:xfrm>
            <a:off x="12847254" y="9448108"/>
            <a:ext cx="6402088" cy="838892"/>
            <a:chOff x="0" y="0"/>
            <a:chExt cx="3667786" cy="480605"/>
          </a:xfrm>
        </p:grpSpPr>
        <p:sp>
          <p:nvSpPr>
            <p:cNvPr id="16" name="Freeform 16"/>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17" name="TextBox 17"/>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grpSp>
        <p:nvGrpSpPr>
          <p:cNvPr id="18" name="Group 18"/>
          <p:cNvGrpSpPr/>
          <p:nvPr/>
        </p:nvGrpSpPr>
        <p:grpSpPr>
          <a:xfrm>
            <a:off x="1028700" y="3001245"/>
            <a:ext cx="5738619" cy="5219589"/>
            <a:chOff x="0" y="0"/>
            <a:chExt cx="7651492" cy="6959453"/>
          </a:xfrm>
        </p:grpSpPr>
        <p:grpSp>
          <p:nvGrpSpPr>
            <p:cNvPr id="19" name="Group 19"/>
            <p:cNvGrpSpPr/>
            <p:nvPr/>
          </p:nvGrpSpPr>
          <p:grpSpPr>
            <a:xfrm>
              <a:off x="0" y="0"/>
              <a:ext cx="7651492" cy="6959453"/>
              <a:chOff x="0" y="0"/>
              <a:chExt cx="1984286" cy="1804817"/>
            </a:xfrm>
          </p:grpSpPr>
          <p:sp>
            <p:nvSpPr>
              <p:cNvPr id="20" name="Freeform 20"/>
              <p:cNvSpPr/>
              <p:nvPr/>
            </p:nvSpPr>
            <p:spPr>
              <a:xfrm>
                <a:off x="0" y="0"/>
                <a:ext cx="1984286" cy="1804817"/>
              </a:xfrm>
              <a:custGeom>
                <a:avLst/>
                <a:gdLst/>
                <a:ahLst/>
                <a:cxnLst/>
                <a:rect l="l" t="t" r="r" b="b"/>
                <a:pathLst>
                  <a:path w="1984286" h="1804817">
                    <a:moveTo>
                      <a:pt x="64022" y="0"/>
                    </a:moveTo>
                    <a:lnTo>
                      <a:pt x="1920263" y="0"/>
                    </a:lnTo>
                    <a:cubicBezTo>
                      <a:pt x="1937243" y="0"/>
                      <a:pt x="1953527" y="6745"/>
                      <a:pt x="1965534" y="18752"/>
                    </a:cubicBezTo>
                    <a:cubicBezTo>
                      <a:pt x="1977541" y="30758"/>
                      <a:pt x="1984286" y="47043"/>
                      <a:pt x="1984286" y="64022"/>
                    </a:cubicBezTo>
                    <a:lnTo>
                      <a:pt x="1984286" y="1740795"/>
                    </a:lnTo>
                    <a:cubicBezTo>
                      <a:pt x="1984286" y="1757774"/>
                      <a:pt x="1977541" y="1774059"/>
                      <a:pt x="1965534" y="1786065"/>
                    </a:cubicBezTo>
                    <a:cubicBezTo>
                      <a:pt x="1953527" y="1798072"/>
                      <a:pt x="1937243" y="1804817"/>
                      <a:pt x="1920263" y="1804817"/>
                    </a:cubicBezTo>
                    <a:lnTo>
                      <a:pt x="64022" y="1804817"/>
                    </a:lnTo>
                    <a:cubicBezTo>
                      <a:pt x="47043" y="1804817"/>
                      <a:pt x="30758" y="1798072"/>
                      <a:pt x="18752" y="1786065"/>
                    </a:cubicBezTo>
                    <a:cubicBezTo>
                      <a:pt x="6745" y="1774059"/>
                      <a:pt x="0" y="1757774"/>
                      <a:pt x="0" y="1740795"/>
                    </a:cubicBezTo>
                    <a:lnTo>
                      <a:pt x="0" y="64022"/>
                    </a:lnTo>
                    <a:cubicBezTo>
                      <a:pt x="0" y="47043"/>
                      <a:pt x="6745" y="30758"/>
                      <a:pt x="18752" y="18752"/>
                    </a:cubicBezTo>
                    <a:cubicBezTo>
                      <a:pt x="30758" y="6745"/>
                      <a:pt x="47043" y="0"/>
                      <a:pt x="64022" y="0"/>
                    </a:cubicBezTo>
                    <a:close/>
                  </a:path>
                </a:pathLst>
              </a:custGeom>
              <a:solidFill>
                <a:srgbClr val="95A844"/>
              </a:solidFill>
            </p:spPr>
          </p:sp>
          <p:sp>
            <p:nvSpPr>
              <p:cNvPr id="21" name="TextBox 21"/>
              <p:cNvSpPr txBox="1"/>
              <p:nvPr/>
            </p:nvSpPr>
            <p:spPr>
              <a:xfrm>
                <a:off x="0" y="-38100"/>
                <a:ext cx="1984286" cy="1842917"/>
              </a:xfrm>
              <a:prstGeom prst="rect">
                <a:avLst/>
              </a:prstGeom>
            </p:spPr>
            <p:txBody>
              <a:bodyPr lIns="50800" tIns="50800" rIns="50800" bIns="50800" rtlCol="0" anchor="ctr"/>
              <a:lstStyle/>
              <a:p>
                <a:pPr algn="ctr">
                  <a:lnSpc>
                    <a:spcPts val="2660"/>
                  </a:lnSpc>
                </a:pPr>
                <a:endParaRPr/>
              </a:p>
            </p:txBody>
          </p:sp>
        </p:grpSp>
        <p:grpSp>
          <p:nvGrpSpPr>
            <p:cNvPr id="22" name="Group 22"/>
            <p:cNvGrpSpPr/>
            <p:nvPr/>
          </p:nvGrpSpPr>
          <p:grpSpPr>
            <a:xfrm>
              <a:off x="270153" y="192874"/>
              <a:ext cx="7191108" cy="6600839"/>
              <a:chOff x="0" y="0"/>
              <a:chExt cx="9356810" cy="8588774"/>
            </a:xfrm>
          </p:grpSpPr>
          <p:sp>
            <p:nvSpPr>
              <p:cNvPr id="23" name="Freeform 23"/>
              <p:cNvSpPr/>
              <p:nvPr/>
            </p:nvSpPr>
            <p:spPr>
              <a:xfrm>
                <a:off x="0" y="0"/>
                <a:ext cx="9356810" cy="8588773"/>
              </a:xfrm>
              <a:custGeom>
                <a:avLst/>
                <a:gdLst/>
                <a:ahLst/>
                <a:cxnLst/>
                <a:rect l="l" t="t" r="r" b="b"/>
                <a:pathLst>
                  <a:path w="9356810" h="8588773">
                    <a:moveTo>
                      <a:pt x="0" y="8153609"/>
                    </a:moveTo>
                    <a:lnTo>
                      <a:pt x="0" y="435165"/>
                    </a:lnTo>
                    <a:cubicBezTo>
                      <a:pt x="0" y="194679"/>
                      <a:pt x="318132" y="0"/>
                      <a:pt x="711118" y="0"/>
                    </a:cubicBezTo>
                    <a:lnTo>
                      <a:pt x="8645692" y="0"/>
                    </a:lnTo>
                    <a:cubicBezTo>
                      <a:pt x="9038679" y="0"/>
                      <a:pt x="9356810" y="195824"/>
                      <a:pt x="9356810" y="435165"/>
                    </a:cubicBezTo>
                    <a:lnTo>
                      <a:pt x="9356810" y="8153609"/>
                    </a:lnTo>
                    <a:cubicBezTo>
                      <a:pt x="9356810" y="8394095"/>
                      <a:pt x="9038679" y="8588773"/>
                      <a:pt x="8645692" y="8588773"/>
                    </a:cubicBezTo>
                    <a:lnTo>
                      <a:pt x="711118" y="8588773"/>
                    </a:lnTo>
                    <a:cubicBezTo>
                      <a:pt x="320003" y="8588773"/>
                      <a:pt x="0" y="8394095"/>
                      <a:pt x="0" y="8153609"/>
                    </a:cubicBezTo>
                    <a:close/>
                  </a:path>
                </a:pathLst>
              </a:custGeom>
              <a:blipFill>
                <a:blip r:embed="rId5"/>
                <a:stretch>
                  <a:fillRect l="-11092" r="-11092"/>
                </a:stretch>
              </a:blipFill>
            </p:spPr>
          </p:sp>
        </p:grpSp>
      </p:grpSp>
      <p:grpSp>
        <p:nvGrpSpPr>
          <p:cNvPr id="24" name="Group 24"/>
          <p:cNvGrpSpPr/>
          <p:nvPr/>
        </p:nvGrpSpPr>
        <p:grpSpPr>
          <a:xfrm>
            <a:off x="11517487" y="3001245"/>
            <a:ext cx="5738619" cy="5219589"/>
            <a:chOff x="0" y="0"/>
            <a:chExt cx="7651492" cy="6959453"/>
          </a:xfrm>
        </p:grpSpPr>
        <p:grpSp>
          <p:nvGrpSpPr>
            <p:cNvPr id="25" name="Group 25"/>
            <p:cNvGrpSpPr/>
            <p:nvPr/>
          </p:nvGrpSpPr>
          <p:grpSpPr>
            <a:xfrm>
              <a:off x="0" y="0"/>
              <a:ext cx="7651492" cy="6959453"/>
              <a:chOff x="0" y="0"/>
              <a:chExt cx="1984286" cy="1804817"/>
            </a:xfrm>
          </p:grpSpPr>
          <p:sp>
            <p:nvSpPr>
              <p:cNvPr id="26" name="Freeform 26"/>
              <p:cNvSpPr/>
              <p:nvPr/>
            </p:nvSpPr>
            <p:spPr>
              <a:xfrm>
                <a:off x="0" y="0"/>
                <a:ext cx="1984286" cy="1804817"/>
              </a:xfrm>
              <a:custGeom>
                <a:avLst/>
                <a:gdLst/>
                <a:ahLst/>
                <a:cxnLst/>
                <a:rect l="l" t="t" r="r" b="b"/>
                <a:pathLst>
                  <a:path w="1984286" h="1804817">
                    <a:moveTo>
                      <a:pt x="64022" y="0"/>
                    </a:moveTo>
                    <a:lnTo>
                      <a:pt x="1920263" y="0"/>
                    </a:lnTo>
                    <a:cubicBezTo>
                      <a:pt x="1937243" y="0"/>
                      <a:pt x="1953527" y="6745"/>
                      <a:pt x="1965534" y="18752"/>
                    </a:cubicBezTo>
                    <a:cubicBezTo>
                      <a:pt x="1977541" y="30758"/>
                      <a:pt x="1984286" y="47043"/>
                      <a:pt x="1984286" y="64022"/>
                    </a:cubicBezTo>
                    <a:lnTo>
                      <a:pt x="1984286" y="1740795"/>
                    </a:lnTo>
                    <a:cubicBezTo>
                      <a:pt x="1984286" y="1757774"/>
                      <a:pt x="1977541" y="1774059"/>
                      <a:pt x="1965534" y="1786065"/>
                    </a:cubicBezTo>
                    <a:cubicBezTo>
                      <a:pt x="1953527" y="1798072"/>
                      <a:pt x="1937243" y="1804817"/>
                      <a:pt x="1920263" y="1804817"/>
                    </a:cubicBezTo>
                    <a:lnTo>
                      <a:pt x="64022" y="1804817"/>
                    </a:lnTo>
                    <a:cubicBezTo>
                      <a:pt x="47043" y="1804817"/>
                      <a:pt x="30758" y="1798072"/>
                      <a:pt x="18752" y="1786065"/>
                    </a:cubicBezTo>
                    <a:cubicBezTo>
                      <a:pt x="6745" y="1774059"/>
                      <a:pt x="0" y="1757774"/>
                      <a:pt x="0" y="1740795"/>
                    </a:cubicBezTo>
                    <a:lnTo>
                      <a:pt x="0" y="64022"/>
                    </a:lnTo>
                    <a:cubicBezTo>
                      <a:pt x="0" y="47043"/>
                      <a:pt x="6745" y="30758"/>
                      <a:pt x="18752" y="18752"/>
                    </a:cubicBezTo>
                    <a:cubicBezTo>
                      <a:pt x="30758" y="6745"/>
                      <a:pt x="47043" y="0"/>
                      <a:pt x="64022" y="0"/>
                    </a:cubicBezTo>
                    <a:close/>
                  </a:path>
                </a:pathLst>
              </a:custGeom>
              <a:solidFill>
                <a:srgbClr val="95A844"/>
              </a:solidFill>
            </p:spPr>
          </p:sp>
          <p:sp>
            <p:nvSpPr>
              <p:cNvPr id="27" name="TextBox 27"/>
              <p:cNvSpPr txBox="1"/>
              <p:nvPr/>
            </p:nvSpPr>
            <p:spPr>
              <a:xfrm>
                <a:off x="0" y="-38100"/>
                <a:ext cx="1984286" cy="1842917"/>
              </a:xfrm>
              <a:prstGeom prst="rect">
                <a:avLst/>
              </a:prstGeom>
            </p:spPr>
            <p:txBody>
              <a:bodyPr lIns="50800" tIns="50800" rIns="50800" bIns="50800" rtlCol="0" anchor="ctr"/>
              <a:lstStyle/>
              <a:p>
                <a:pPr algn="ctr">
                  <a:lnSpc>
                    <a:spcPts val="2660"/>
                  </a:lnSpc>
                </a:pPr>
                <a:endParaRPr/>
              </a:p>
            </p:txBody>
          </p:sp>
        </p:grpSp>
        <p:grpSp>
          <p:nvGrpSpPr>
            <p:cNvPr id="28" name="Group 28"/>
            <p:cNvGrpSpPr/>
            <p:nvPr/>
          </p:nvGrpSpPr>
          <p:grpSpPr>
            <a:xfrm>
              <a:off x="270153" y="192874"/>
              <a:ext cx="7191108" cy="6600839"/>
              <a:chOff x="0" y="0"/>
              <a:chExt cx="9356810" cy="8588774"/>
            </a:xfrm>
          </p:grpSpPr>
          <p:sp>
            <p:nvSpPr>
              <p:cNvPr id="29" name="Freeform 29"/>
              <p:cNvSpPr/>
              <p:nvPr/>
            </p:nvSpPr>
            <p:spPr>
              <a:xfrm>
                <a:off x="0" y="0"/>
                <a:ext cx="9356810" cy="8588773"/>
              </a:xfrm>
              <a:custGeom>
                <a:avLst/>
                <a:gdLst/>
                <a:ahLst/>
                <a:cxnLst/>
                <a:rect l="l" t="t" r="r" b="b"/>
                <a:pathLst>
                  <a:path w="9356810" h="8588773">
                    <a:moveTo>
                      <a:pt x="0" y="8153609"/>
                    </a:moveTo>
                    <a:lnTo>
                      <a:pt x="0" y="435165"/>
                    </a:lnTo>
                    <a:cubicBezTo>
                      <a:pt x="0" y="194679"/>
                      <a:pt x="318132" y="0"/>
                      <a:pt x="711118" y="0"/>
                    </a:cubicBezTo>
                    <a:lnTo>
                      <a:pt x="8645692" y="0"/>
                    </a:lnTo>
                    <a:cubicBezTo>
                      <a:pt x="9038679" y="0"/>
                      <a:pt x="9356810" y="195824"/>
                      <a:pt x="9356810" y="435165"/>
                    </a:cubicBezTo>
                    <a:lnTo>
                      <a:pt x="9356810" y="8153609"/>
                    </a:lnTo>
                    <a:cubicBezTo>
                      <a:pt x="9356810" y="8394095"/>
                      <a:pt x="9038679" y="8588773"/>
                      <a:pt x="8645692" y="8588773"/>
                    </a:cubicBezTo>
                    <a:lnTo>
                      <a:pt x="711118" y="8588773"/>
                    </a:lnTo>
                    <a:cubicBezTo>
                      <a:pt x="320003" y="8588773"/>
                      <a:pt x="0" y="8394095"/>
                      <a:pt x="0" y="8153609"/>
                    </a:cubicBezTo>
                    <a:close/>
                  </a:path>
                </a:pathLst>
              </a:custGeom>
              <a:blipFill>
                <a:blip r:embed="rId6"/>
                <a:stretch>
                  <a:fillRect l="-7190" r="-17051" b="-8620"/>
                </a:stretch>
              </a:blipFill>
            </p:spPr>
          </p:sp>
        </p:grpSp>
      </p:grpSp>
      <p:sp>
        <p:nvSpPr>
          <p:cNvPr id="30" name="TextBox 30"/>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31" name="TextBox 31"/>
          <p:cNvSpPr txBox="1"/>
          <p:nvPr/>
        </p:nvSpPr>
        <p:spPr>
          <a:xfrm>
            <a:off x="5747040" y="582377"/>
            <a:ext cx="6793919" cy="1393323"/>
          </a:xfrm>
          <a:prstGeom prst="rect">
            <a:avLst/>
          </a:prstGeom>
        </p:spPr>
        <p:txBody>
          <a:bodyPr lIns="0" tIns="0" rIns="0" bIns="0" rtlCol="0" anchor="t">
            <a:spAutoFit/>
          </a:bodyPr>
          <a:lstStyle/>
          <a:p>
            <a:pPr algn="ctr">
              <a:lnSpc>
                <a:spcPts val="11399"/>
              </a:lnSpc>
            </a:pPr>
            <a:r>
              <a:rPr lang="en-US" sz="8142" b="1">
                <a:solidFill>
                  <a:srgbClr val="657D06"/>
                </a:solidFill>
                <a:latin typeface="Nunito Bold"/>
                <a:ea typeface="Nunito Bold"/>
                <a:cs typeface="Nunito Bold"/>
                <a:sym typeface="Nunito Bold"/>
              </a:rPr>
              <a:t>SF6 Clamps</a:t>
            </a:r>
          </a:p>
        </p:txBody>
      </p:sp>
    </p:spTree>
    <p:extLst>
      <p:ext uri="{BB962C8B-B14F-4D97-AF65-F5344CB8AC3E}">
        <p14:creationId xmlns:p14="http://schemas.microsoft.com/office/powerpoint/2010/main" val="2458912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rot="1086433">
            <a:off x="-434913" y="-1778644"/>
            <a:ext cx="2107962" cy="11563966"/>
            <a:chOff x="0" y="0"/>
            <a:chExt cx="555183" cy="3045654"/>
          </a:xfrm>
        </p:grpSpPr>
        <p:sp>
          <p:nvSpPr>
            <p:cNvPr id="4" name="Freeform 4"/>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5" name="TextBox 5"/>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798733">
            <a:off x="-1881486" y="917193"/>
            <a:ext cx="2107962" cy="12959964"/>
            <a:chOff x="0" y="0"/>
            <a:chExt cx="555183" cy="3413324"/>
          </a:xfrm>
        </p:grpSpPr>
        <p:sp>
          <p:nvSpPr>
            <p:cNvPr id="7" name="Freeform 7"/>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8" name="TextBox 8"/>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792394">
            <a:off x="-1469891" y="-4101917"/>
            <a:ext cx="2107962" cy="13805645"/>
            <a:chOff x="0" y="0"/>
            <a:chExt cx="555183" cy="3636055"/>
          </a:xfrm>
        </p:grpSpPr>
        <p:sp>
          <p:nvSpPr>
            <p:cNvPr id="10" name="Freeform 10"/>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11" name="TextBox 11"/>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796761">
            <a:off x="18064441" y="917193"/>
            <a:ext cx="2107962" cy="12959964"/>
            <a:chOff x="0" y="0"/>
            <a:chExt cx="555183" cy="3413324"/>
          </a:xfrm>
        </p:grpSpPr>
        <p:sp>
          <p:nvSpPr>
            <p:cNvPr id="13" name="Freeform 13"/>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14" name="TextBox 14"/>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066582">
            <a:off x="16581402" y="-1735386"/>
            <a:ext cx="2107962" cy="11563966"/>
            <a:chOff x="0" y="0"/>
            <a:chExt cx="555183" cy="3045654"/>
          </a:xfrm>
        </p:grpSpPr>
        <p:sp>
          <p:nvSpPr>
            <p:cNvPr id="16" name="Freeform 16"/>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17" name="TextBox 17"/>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802058">
            <a:off x="17634594" y="-4101917"/>
            <a:ext cx="2107962" cy="13805645"/>
            <a:chOff x="0" y="0"/>
            <a:chExt cx="555183" cy="3636055"/>
          </a:xfrm>
        </p:grpSpPr>
        <p:sp>
          <p:nvSpPr>
            <p:cNvPr id="19" name="Freeform 19"/>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0" name="TextBox 20"/>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847254" y="9448108"/>
            <a:ext cx="6402088" cy="838892"/>
            <a:chOff x="0" y="0"/>
            <a:chExt cx="3667786" cy="480605"/>
          </a:xfrm>
        </p:grpSpPr>
        <p:sp>
          <p:nvSpPr>
            <p:cNvPr id="22" name="Freeform 22"/>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23" name="TextBox 23"/>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grpSp>
        <p:nvGrpSpPr>
          <p:cNvPr id="24" name="Group 24"/>
          <p:cNvGrpSpPr/>
          <p:nvPr/>
        </p:nvGrpSpPr>
        <p:grpSpPr>
          <a:xfrm>
            <a:off x="2835893" y="2393778"/>
            <a:ext cx="6308107" cy="6220678"/>
            <a:chOff x="0" y="0"/>
            <a:chExt cx="8410809" cy="8294237"/>
          </a:xfrm>
        </p:grpSpPr>
        <p:grpSp>
          <p:nvGrpSpPr>
            <p:cNvPr id="25" name="Group 25"/>
            <p:cNvGrpSpPr/>
            <p:nvPr/>
          </p:nvGrpSpPr>
          <p:grpSpPr>
            <a:xfrm>
              <a:off x="0" y="0"/>
              <a:ext cx="8410809" cy="8294237"/>
              <a:chOff x="0" y="0"/>
              <a:chExt cx="2173806" cy="2143677"/>
            </a:xfrm>
          </p:grpSpPr>
          <p:sp>
            <p:nvSpPr>
              <p:cNvPr id="26" name="Freeform 26"/>
              <p:cNvSpPr/>
              <p:nvPr/>
            </p:nvSpPr>
            <p:spPr>
              <a:xfrm>
                <a:off x="0" y="0"/>
                <a:ext cx="2173806" cy="2143677"/>
              </a:xfrm>
              <a:custGeom>
                <a:avLst/>
                <a:gdLst/>
                <a:ahLst/>
                <a:cxnLst/>
                <a:rect l="l" t="t" r="r" b="b"/>
                <a:pathLst>
                  <a:path w="2173806" h="2143677">
                    <a:moveTo>
                      <a:pt x="51467" y="0"/>
                    </a:moveTo>
                    <a:lnTo>
                      <a:pt x="2122338" y="0"/>
                    </a:lnTo>
                    <a:cubicBezTo>
                      <a:pt x="2135988" y="0"/>
                      <a:pt x="2149079" y="5422"/>
                      <a:pt x="2158731" y="15074"/>
                    </a:cubicBezTo>
                    <a:cubicBezTo>
                      <a:pt x="2168383" y="24726"/>
                      <a:pt x="2173806" y="37817"/>
                      <a:pt x="2173806" y="51467"/>
                    </a:cubicBezTo>
                    <a:lnTo>
                      <a:pt x="2173806" y="2092210"/>
                    </a:lnTo>
                    <a:cubicBezTo>
                      <a:pt x="2173806" y="2105860"/>
                      <a:pt x="2168383" y="2118951"/>
                      <a:pt x="2158731" y="2128603"/>
                    </a:cubicBezTo>
                    <a:cubicBezTo>
                      <a:pt x="2149079" y="2138255"/>
                      <a:pt x="2135988" y="2143677"/>
                      <a:pt x="2122338" y="2143677"/>
                    </a:cubicBezTo>
                    <a:lnTo>
                      <a:pt x="51467" y="2143677"/>
                    </a:lnTo>
                    <a:cubicBezTo>
                      <a:pt x="37817" y="2143677"/>
                      <a:pt x="24726" y="2138255"/>
                      <a:pt x="15074" y="2128603"/>
                    </a:cubicBezTo>
                    <a:cubicBezTo>
                      <a:pt x="5422" y="2118951"/>
                      <a:pt x="0" y="2105860"/>
                      <a:pt x="0" y="2092210"/>
                    </a:cubicBezTo>
                    <a:lnTo>
                      <a:pt x="0" y="51467"/>
                    </a:lnTo>
                    <a:cubicBezTo>
                      <a:pt x="0" y="37817"/>
                      <a:pt x="5422" y="24726"/>
                      <a:pt x="15074" y="15074"/>
                    </a:cubicBezTo>
                    <a:cubicBezTo>
                      <a:pt x="24726" y="5422"/>
                      <a:pt x="37817" y="0"/>
                      <a:pt x="51467" y="0"/>
                    </a:cubicBezTo>
                    <a:close/>
                  </a:path>
                </a:pathLst>
              </a:custGeom>
              <a:solidFill>
                <a:srgbClr val="95A844"/>
              </a:solidFill>
            </p:spPr>
          </p:sp>
          <p:sp>
            <p:nvSpPr>
              <p:cNvPr id="27" name="TextBox 27"/>
              <p:cNvSpPr txBox="1"/>
              <p:nvPr/>
            </p:nvSpPr>
            <p:spPr>
              <a:xfrm>
                <a:off x="0" y="-38100"/>
                <a:ext cx="2173806" cy="2181777"/>
              </a:xfrm>
              <a:prstGeom prst="rect">
                <a:avLst/>
              </a:prstGeom>
            </p:spPr>
            <p:txBody>
              <a:bodyPr lIns="50800" tIns="50800" rIns="50800" bIns="50800" rtlCol="0" anchor="ctr"/>
              <a:lstStyle/>
              <a:p>
                <a:pPr algn="ctr">
                  <a:lnSpc>
                    <a:spcPts val="2660"/>
                  </a:lnSpc>
                </a:pPr>
                <a:endParaRPr/>
              </a:p>
            </p:txBody>
          </p:sp>
        </p:grpSp>
        <p:grpSp>
          <p:nvGrpSpPr>
            <p:cNvPr id="28" name="Group 28"/>
            <p:cNvGrpSpPr/>
            <p:nvPr/>
          </p:nvGrpSpPr>
          <p:grpSpPr>
            <a:xfrm>
              <a:off x="192118" y="276722"/>
              <a:ext cx="8012556" cy="7761933"/>
              <a:chOff x="0" y="0"/>
              <a:chExt cx="1132261" cy="1096845"/>
            </a:xfrm>
          </p:grpSpPr>
          <p:sp>
            <p:nvSpPr>
              <p:cNvPr id="29" name="Freeform 29"/>
              <p:cNvSpPr/>
              <p:nvPr/>
            </p:nvSpPr>
            <p:spPr>
              <a:xfrm>
                <a:off x="0" y="0"/>
                <a:ext cx="1132261" cy="1096845"/>
              </a:xfrm>
              <a:custGeom>
                <a:avLst/>
                <a:gdLst/>
                <a:ahLst/>
                <a:cxnLst/>
                <a:rect l="l" t="t" r="r" b="b"/>
                <a:pathLst>
                  <a:path w="1132261" h="1096845">
                    <a:moveTo>
                      <a:pt x="24364" y="0"/>
                    </a:moveTo>
                    <a:lnTo>
                      <a:pt x="1107897" y="0"/>
                    </a:lnTo>
                    <a:cubicBezTo>
                      <a:pt x="1114358" y="0"/>
                      <a:pt x="1120556" y="2567"/>
                      <a:pt x="1125125" y="7136"/>
                    </a:cubicBezTo>
                    <a:cubicBezTo>
                      <a:pt x="1129694" y="11705"/>
                      <a:pt x="1132261" y="17903"/>
                      <a:pt x="1132261" y="24364"/>
                    </a:cubicBezTo>
                    <a:lnTo>
                      <a:pt x="1132261" y="1072481"/>
                    </a:lnTo>
                    <a:cubicBezTo>
                      <a:pt x="1132261" y="1085937"/>
                      <a:pt x="1121353" y="1096845"/>
                      <a:pt x="1107897" y="1096845"/>
                    </a:cubicBezTo>
                    <a:lnTo>
                      <a:pt x="24364" y="1096845"/>
                    </a:lnTo>
                    <a:cubicBezTo>
                      <a:pt x="17903" y="1096845"/>
                      <a:pt x="11705" y="1094278"/>
                      <a:pt x="7136" y="1089709"/>
                    </a:cubicBezTo>
                    <a:cubicBezTo>
                      <a:pt x="2567" y="1085140"/>
                      <a:pt x="0" y="1078943"/>
                      <a:pt x="0" y="1072481"/>
                    </a:cubicBezTo>
                    <a:lnTo>
                      <a:pt x="0" y="24364"/>
                    </a:lnTo>
                    <a:cubicBezTo>
                      <a:pt x="0" y="10908"/>
                      <a:pt x="10908" y="0"/>
                      <a:pt x="24364" y="0"/>
                    </a:cubicBezTo>
                    <a:close/>
                  </a:path>
                </a:pathLst>
              </a:custGeom>
              <a:blipFill>
                <a:blip r:embed="rId3"/>
                <a:stretch>
                  <a:fillRect l="-3279" r="-6434" b="-2960"/>
                </a:stretch>
              </a:blipFill>
            </p:spPr>
          </p:sp>
        </p:grpSp>
      </p:grpSp>
      <p:grpSp>
        <p:nvGrpSpPr>
          <p:cNvPr id="30" name="Group 30"/>
          <p:cNvGrpSpPr/>
          <p:nvPr/>
        </p:nvGrpSpPr>
        <p:grpSpPr>
          <a:xfrm>
            <a:off x="9891323" y="2393778"/>
            <a:ext cx="5949746" cy="6220678"/>
            <a:chOff x="0" y="0"/>
            <a:chExt cx="7932994" cy="8294237"/>
          </a:xfrm>
        </p:grpSpPr>
        <p:grpSp>
          <p:nvGrpSpPr>
            <p:cNvPr id="31" name="Group 31"/>
            <p:cNvGrpSpPr/>
            <p:nvPr/>
          </p:nvGrpSpPr>
          <p:grpSpPr>
            <a:xfrm>
              <a:off x="0" y="0"/>
              <a:ext cx="7932994" cy="8294237"/>
              <a:chOff x="0" y="0"/>
              <a:chExt cx="2365611" cy="2473333"/>
            </a:xfrm>
          </p:grpSpPr>
          <p:sp>
            <p:nvSpPr>
              <p:cNvPr id="32" name="Freeform 32"/>
              <p:cNvSpPr/>
              <p:nvPr/>
            </p:nvSpPr>
            <p:spPr>
              <a:xfrm>
                <a:off x="0" y="0"/>
                <a:ext cx="2365611" cy="2473333"/>
              </a:xfrm>
              <a:custGeom>
                <a:avLst/>
                <a:gdLst/>
                <a:ahLst/>
                <a:cxnLst/>
                <a:rect l="l" t="t" r="r" b="b"/>
                <a:pathLst>
                  <a:path w="2365611" h="2473333">
                    <a:moveTo>
                      <a:pt x="47294" y="0"/>
                    </a:moveTo>
                    <a:lnTo>
                      <a:pt x="2318316" y="0"/>
                    </a:lnTo>
                    <a:cubicBezTo>
                      <a:pt x="2330860" y="0"/>
                      <a:pt x="2342889" y="4983"/>
                      <a:pt x="2351759" y="13852"/>
                    </a:cubicBezTo>
                    <a:cubicBezTo>
                      <a:pt x="2360628" y="22722"/>
                      <a:pt x="2365611" y="34751"/>
                      <a:pt x="2365611" y="47294"/>
                    </a:cubicBezTo>
                    <a:lnTo>
                      <a:pt x="2365611" y="2426039"/>
                    </a:lnTo>
                    <a:cubicBezTo>
                      <a:pt x="2365611" y="2452159"/>
                      <a:pt x="2344436" y="2473333"/>
                      <a:pt x="2318316" y="2473333"/>
                    </a:cubicBezTo>
                    <a:lnTo>
                      <a:pt x="47294" y="2473333"/>
                    </a:lnTo>
                    <a:cubicBezTo>
                      <a:pt x="34751" y="2473333"/>
                      <a:pt x="22722" y="2468350"/>
                      <a:pt x="13852" y="2459481"/>
                    </a:cubicBezTo>
                    <a:cubicBezTo>
                      <a:pt x="4983" y="2450611"/>
                      <a:pt x="0" y="2438582"/>
                      <a:pt x="0" y="2426039"/>
                    </a:cubicBezTo>
                    <a:lnTo>
                      <a:pt x="0" y="47294"/>
                    </a:lnTo>
                    <a:cubicBezTo>
                      <a:pt x="0" y="34751"/>
                      <a:pt x="4983" y="22722"/>
                      <a:pt x="13852" y="13852"/>
                    </a:cubicBezTo>
                    <a:cubicBezTo>
                      <a:pt x="22722" y="4983"/>
                      <a:pt x="34751" y="0"/>
                      <a:pt x="47294" y="0"/>
                    </a:cubicBezTo>
                    <a:close/>
                  </a:path>
                </a:pathLst>
              </a:custGeom>
              <a:solidFill>
                <a:srgbClr val="95A844"/>
              </a:solidFill>
            </p:spPr>
          </p:sp>
          <p:sp>
            <p:nvSpPr>
              <p:cNvPr id="33" name="TextBox 33"/>
              <p:cNvSpPr txBox="1"/>
              <p:nvPr/>
            </p:nvSpPr>
            <p:spPr>
              <a:xfrm>
                <a:off x="0" y="-38100"/>
                <a:ext cx="2365611" cy="2511433"/>
              </a:xfrm>
              <a:prstGeom prst="rect">
                <a:avLst/>
              </a:prstGeom>
            </p:spPr>
            <p:txBody>
              <a:bodyPr lIns="50800" tIns="50800" rIns="50800" bIns="50800" rtlCol="0" anchor="ctr"/>
              <a:lstStyle/>
              <a:p>
                <a:pPr algn="ctr">
                  <a:lnSpc>
                    <a:spcPts val="2660"/>
                  </a:lnSpc>
                </a:pPr>
                <a:endParaRPr/>
              </a:p>
            </p:txBody>
          </p:sp>
        </p:grpSp>
        <p:grpSp>
          <p:nvGrpSpPr>
            <p:cNvPr id="34" name="Group 34"/>
            <p:cNvGrpSpPr/>
            <p:nvPr/>
          </p:nvGrpSpPr>
          <p:grpSpPr>
            <a:xfrm>
              <a:off x="181204" y="276722"/>
              <a:ext cx="7557366" cy="7761933"/>
              <a:chOff x="0" y="0"/>
              <a:chExt cx="1232166" cy="1265519"/>
            </a:xfrm>
          </p:grpSpPr>
          <p:sp>
            <p:nvSpPr>
              <p:cNvPr id="35" name="Freeform 35"/>
              <p:cNvSpPr/>
              <p:nvPr/>
            </p:nvSpPr>
            <p:spPr>
              <a:xfrm>
                <a:off x="0" y="0"/>
                <a:ext cx="1232166" cy="1265519"/>
              </a:xfrm>
              <a:custGeom>
                <a:avLst/>
                <a:gdLst/>
                <a:ahLst/>
                <a:cxnLst/>
                <a:rect l="l" t="t" r="r" b="b"/>
                <a:pathLst>
                  <a:path w="1232166" h="1265519">
                    <a:moveTo>
                      <a:pt x="22389" y="0"/>
                    </a:moveTo>
                    <a:lnTo>
                      <a:pt x="1209777" y="0"/>
                    </a:lnTo>
                    <a:cubicBezTo>
                      <a:pt x="1222142" y="0"/>
                      <a:pt x="1232166" y="10024"/>
                      <a:pt x="1232166" y="22389"/>
                    </a:cubicBezTo>
                    <a:lnTo>
                      <a:pt x="1232166" y="1243130"/>
                    </a:lnTo>
                    <a:cubicBezTo>
                      <a:pt x="1232166" y="1255495"/>
                      <a:pt x="1222142" y="1265519"/>
                      <a:pt x="1209777" y="1265519"/>
                    </a:cubicBezTo>
                    <a:lnTo>
                      <a:pt x="22389" y="1265519"/>
                    </a:lnTo>
                    <a:cubicBezTo>
                      <a:pt x="10024" y="1265519"/>
                      <a:pt x="0" y="1255495"/>
                      <a:pt x="0" y="1243130"/>
                    </a:cubicBezTo>
                    <a:lnTo>
                      <a:pt x="0" y="22389"/>
                    </a:lnTo>
                    <a:cubicBezTo>
                      <a:pt x="0" y="10024"/>
                      <a:pt x="10024" y="0"/>
                      <a:pt x="22389" y="0"/>
                    </a:cubicBezTo>
                    <a:close/>
                  </a:path>
                </a:pathLst>
              </a:custGeom>
              <a:blipFill>
                <a:blip r:embed="rId4"/>
                <a:stretch>
                  <a:fillRect t="-317" b="-317"/>
                </a:stretch>
              </a:blipFill>
            </p:spPr>
          </p:sp>
        </p:grpSp>
      </p:grpSp>
      <p:sp>
        <p:nvSpPr>
          <p:cNvPr id="36" name="TextBox 36"/>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37" name="TextBox 37"/>
          <p:cNvSpPr txBox="1"/>
          <p:nvPr/>
        </p:nvSpPr>
        <p:spPr>
          <a:xfrm>
            <a:off x="3087210" y="740342"/>
            <a:ext cx="12113581" cy="1193800"/>
          </a:xfrm>
          <a:prstGeom prst="rect">
            <a:avLst/>
          </a:prstGeom>
        </p:spPr>
        <p:txBody>
          <a:bodyPr lIns="0" tIns="0" rIns="0" bIns="0" rtlCol="0" anchor="t">
            <a:spAutoFit/>
          </a:bodyPr>
          <a:lstStyle/>
          <a:p>
            <a:pPr algn="ctr">
              <a:lnSpc>
                <a:spcPts val="9799"/>
              </a:lnSpc>
            </a:pPr>
            <a:r>
              <a:rPr lang="en-US" sz="6999" b="1">
                <a:solidFill>
                  <a:srgbClr val="657D06"/>
                </a:solidFill>
                <a:latin typeface="Nunito Bold"/>
                <a:ea typeface="Nunito Bold"/>
                <a:cs typeface="Nunito Bold"/>
                <a:sym typeface="Nunito Bold"/>
              </a:rPr>
              <a:t>Technician Measure-Up Data</a:t>
            </a:r>
          </a:p>
        </p:txBody>
      </p:sp>
    </p:spTree>
    <p:extLst>
      <p:ext uri="{BB962C8B-B14F-4D97-AF65-F5344CB8AC3E}">
        <p14:creationId xmlns:p14="http://schemas.microsoft.com/office/powerpoint/2010/main" val="3973612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rot="1086433">
            <a:off x="-434913" y="-1778644"/>
            <a:ext cx="2107962" cy="11563966"/>
            <a:chOff x="0" y="0"/>
            <a:chExt cx="555183" cy="3045654"/>
          </a:xfrm>
        </p:grpSpPr>
        <p:sp>
          <p:nvSpPr>
            <p:cNvPr id="4" name="Freeform 4"/>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5" name="TextBox 5"/>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798733">
            <a:off x="-1881486" y="917193"/>
            <a:ext cx="2107962" cy="12959964"/>
            <a:chOff x="0" y="0"/>
            <a:chExt cx="555183" cy="3413324"/>
          </a:xfrm>
        </p:grpSpPr>
        <p:sp>
          <p:nvSpPr>
            <p:cNvPr id="7" name="Freeform 7"/>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8" name="TextBox 8"/>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792394">
            <a:off x="-1469891" y="-4101917"/>
            <a:ext cx="2107962" cy="13805645"/>
            <a:chOff x="0" y="0"/>
            <a:chExt cx="555183" cy="3636055"/>
          </a:xfrm>
        </p:grpSpPr>
        <p:sp>
          <p:nvSpPr>
            <p:cNvPr id="10" name="Freeform 10"/>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11" name="TextBox 11"/>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796761">
            <a:off x="18064441" y="917193"/>
            <a:ext cx="2107962" cy="12959964"/>
            <a:chOff x="0" y="0"/>
            <a:chExt cx="555183" cy="3413324"/>
          </a:xfrm>
        </p:grpSpPr>
        <p:sp>
          <p:nvSpPr>
            <p:cNvPr id="13" name="Freeform 13"/>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14" name="TextBox 14"/>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066582">
            <a:off x="16581402" y="-1735386"/>
            <a:ext cx="2107962" cy="11563966"/>
            <a:chOff x="0" y="0"/>
            <a:chExt cx="555183" cy="3045654"/>
          </a:xfrm>
        </p:grpSpPr>
        <p:sp>
          <p:nvSpPr>
            <p:cNvPr id="16" name="Freeform 16"/>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17" name="TextBox 17"/>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802058">
            <a:off x="17634594" y="-4101917"/>
            <a:ext cx="2107962" cy="13805645"/>
            <a:chOff x="0" y="0"/>
            <a:chExt cx="555183" cy="3636055"/>
          </a:xfrm>
        </p:grpSpPr>
        <p:sp>
          <p:nvSpPr>
            <p:cNvPr id="19" name="Freeform 19"/>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0" name="TextBox 20"/>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847254" y="9448108"/>
            <a:ext cx="6402088" cy="838892"/>
            <a:chOff x="0" y="0"/>
            <a:chExt cx="3667786" cy="480605"/>
          </a:xfrm>
        </p:grpSpPr>
        <p:sp>
          <p:nvSpPr>
            <p:cNvPr id="22" name="Freeform 22"/>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23" name="TextBox 23"/>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sp>
        <p:nvSpPr>
          <p:cNvPr id="24" name="TextBox 24"/>
          <p:cNvSpPr txBox="1"/>
          <p:nvPr/>
        </p:nvSpPr>
        <p:spPr>
          <a:xfrm>
            <a:off x="4607624" y="645212"/>
            <a:ext cx="9072753" cy="1404526"/>
          </a:xfrm>
          <a:prstGeom prst="rect">
            <a:avLst/>
          </a:prstGeom>
        </p:spPr>
        <p:txBody>
          <a:bodyPr lIns="0" tIns="0" rIns="0" bIns="0" rtlCol="0" anchor="t">
            <a:spAutoFit/>
          </a:bodyPr>
          <a:lstStyle/>
          <a:p>
            <a:pPr algn="ctr">
              <a:lnSpc>
                <a:spcPts val="5663"/>
              </a:lnSpc>
            </a:pPr>
            <a:r>
              <a:rPr lang="en-US" sz="4045" b="1">
                <a:solidFill>
                  <a:srgbClr val="657D06"/>
                </a:solidFill>
                <a:latin typeface="Nunito Bold"/>
                <a:ea typeface="Nunito Bold"/>
                <a:cs typeface="Nunito Bold"/>
                <a:sym typeface="Nunito Bold"/>
              </a:rPr>
              <a:t>Conceptual Drawing from Engineer after Measurements were taken</a:t>
            </a:r>
          </a:p>
        </p:txBody>
      </p:sp>
      <p:grpSp>
        <p:nvGrpSpPr>
          <p:cNvPr id="25" name="Group 25"/>
          <p:cNvGrpSpPr/>
          <p:nvPr/>
        </p:nvGrpSpPr>
        <p:grpSpPr>
          <a:xfrm>
            <a:off x="4785915" y="2290473"/>
            <a:ext cx="8716169" cy="6916899"/>
            <a:chOff x="0" y="0"/>
            <a:chExt cx="11621559" cy="9222532"/>
          </a:xfrm>
        </p:grpSpPr>
        <p:grpSp>
          <p:nvGrpSpPr>
            <p:cNvPr id="26" name="Group 26"/>
            <p:cNvGrpSpPr/>
            <p:nvPr/>
          </p:nvGrpSpPr>
          <p:grpSpPr>
            <a:xfrm>
              <a:off x="0" y="0"/>
              <a:ext cx="11621559" cy="9222532"/>
              <a:chOff x="0" y="0"/>
              <a:chExt cx="2087747" cy="1656775"/>
            </a:xfrm>
          </p:grpSpPr>
          <p:sp>
            <p:nvSpPr>
              <p:cNvPr id="27" name="Freeform 27"/>
              <p:cNvSpPr/>
              <p:nvPr/>
            </p:nvSpPr>
            <p:spPr>
              <a:xfrm>
                <a:off x="0" y="0"/>
                <a:ext cx="2087747" cy="1656775"/>
              </a:xfrm>
              <a:custGeom>
                <a:avLst/>
                <a:gdLst/>
                <a:ahLst/>
                <a:cxnLst/>
                <a:rect l="l" t="t" r="r" b="b"/>
                <a:pathLst>
                  <a:path w="2087747" h="1656775">
                    <a:moveTo>
                      <a:pt x="52304" y="0"/>
                    </a:moveTo>
                    <a:lnTo>
                      <a:pt x="2035443" y="0"/>
                    </a:lnTo>
                    <a:cubicBezTo>
                      <a:pt x="2049315" y="0"/>
                      <a:pt x="2062618" y="5511"/>
                      <a:pt x="2072427" y="15320"/>
                    </a:cubicBezTo>
                    <a:cubicBezTo>
                      <a:pt x="2082236" y="25128"/>
                      <a:pt x="2087747" y="38432"/>
                      <a:pt x="2087747" y="52304"/>
                    </a:cubicBezTo>
                    <a:lnTo>
                      <a:pt x="2087747" y="1604471"/>
                    </a:lnTo>
                    <a:cubicBezTo>
                      <a:pt x="2087747" y="1618343"/>
                      <a:pt x="2082236" y="1631647"/>
                      <a:pt x="2072427" y="1641456"/>
                    </a:cubicBezTo>
                    <a:cubicBezTo>
                      <a:pt x="2062618" y="1651265"/>
                      <a:pt x="2049315" y="1656775"/>
                      <a:pt x="2035443" y="1656775"/>
                    </a:cubicBezTo>
                    <a:lnTo>
                      <a:pt x="52304" y="1656775"/>
                    </a:lnTo>
                    <a:cubicBezTo>
                      <a:pt x="38432" y="1656775"/>
                      <a:pt x="25128" y="1651265"/>
                      <a:pt x="15320" y="1641456"/>
                    </a:cubicBezTo>
                    <a:cubicBezTo>
                      <a:pt x="5511" y="1631647"/>
                      <a:pt x="0" y="1618343"/>
                      <a:pt x="0" y="1604471"/>
                    </a:cubicBezTo>
                    <a:lnTo>
                      <a:pt x="0" y="52304"/>
                    </a:lnTo>
                    <a:cubicBezTo>
                      <a:pt x="0" y="38432"/>
                      <a:pt x="5511" y="25128"/>
                      <a:pt x="15320" y="15320"/>
                    </a:cubicBezTo>
                    <a:cubicBezTo>
                      <a:pt x="25128" y="5511"/>
                      <a:pt x="38432" y="0"/>
                      <a:pt x="52304" y="0"/>
                    </a:cubicBezTo>
                    <a:close/>
                  </a:path>
                </a:pathLst>
              </a:custGeom>
              <a:solidFill>
                <a:srgbClr val="95A844"/>
              </a:solidFill>
            </p:spPr>
          </p:sp>
          <p:sp>
            <p:nvSpPr>
              <p:cNvPr id="28" name="TextBox 28"/>
              <p:cNvSpPr txBox="1"/>
              <p:nvPr/>
            </p:nvSpPr>
            <p:spPr>
              <a:xfrm>
                <a:off x="0" y="-38100"/>
                <a:ext cx="2087747" cy="1694875"/>
              </a:xfrm>
              <a:prstGeom prst="rect">
                <a:avLst/>
              </a:prstGeom>
            </p:spPr>
            <p:txBody>
              <a:bodyPr lIns="48377" tIns="48377" rIns="48377" bIns="48377" rtlCol="0" anchor="ctr"/>
              <a:lstStyle/>
              <a:p>
                <a:pPr algn="ctr">
                  <a:lnSpc>
                    <a:spcPts val="2660"/>
                  </a:lnSpc>
                </a:pPr>
                <a:endParaRPr/>
              </a:p>
            </p:txBody>
          </p:sp>
        </p:grpSp>
        <p:grpSp>
          <p:nvGrpSpPr>
            <p:cNvPr id="29" name="Group 29"/>
            <p:cNvGrpSpPr/>
            <p:nvPr/>
          </p:nvGrpSpPr>
          <p:grpSpPr>
            <a:xfrm>
              <a:off x="223137" y="241053"/>
              <a:ext cx="11112561" cy="8717201"/>
              <a:chOff x="0" y="0"/>
              <a:chExt cx="1079692" cy="846960"/>
            </a:xfrm>
          </p:grpSpPr>
          <p:sp>
            <p:nvSpPr>
              <p:cNvPr id="30" name="Freeform 30"/>
              <p:cNvSpPr/>
              <p:nvPr/>
            </p:nvSpPr>
            <p:spPr>
              <a:xfrm>
                <a:off x="0" y="0"/>
                <a:ext cx="1079692" cy="846960"/>
              </a:xfrm>
              <a:custGeom>
                <a:avLst/>
                <a:gdLst/>
                <a:ahLst/>
                <a:cxnLst/>
                <a:rect l="l" t="t" r="r" b="b"/>
                <a:pathLst>
                  <a:path w="1079692" h="846960">
                    <a:moveTo>
                      <a:pt x="24669" y="0"/>
                    </a:moveTo>
                    <a:lnTo>
                      <a:pt x="1055024" y="0"/>
                    </a:lnTo>
                    <a:cubicBezTo>
                      <a:pt x="1061566" y="0"/>
                      <a:pt x="1067841" y="2599"/>
                      <a:pt x="1072467" y="7225"/>
                    </a:cubicBezTo>
                    <a:cubicBezTo>
                      <a:pt x="1077093" y="11852"/>
                      <a:pt x="1079692" y="18126"/>
                      <a:pt x="1079692" y="24669"/>
                    </a:cubicBezTo>
                    <a:lnTo>
                      <a:pt x="1079692" y="822291"/>
                    </a:lnTo>
                    <a:cubicBezTo>
                      <a:pt x="1079692" y="828834"/>
                      <a:pt x="1077093" y="835109"/>
                      <a:pt x="1072467" y="839735"/>
                    </a:cubicBezTo>
                    <a:cubicBezTo>
                      <a:pt x="1067841" y="844361"/>
                      <a:pt x="1061566" y="846960"/>
                      <a:pt x="1055024" y="846960"/>
                    </a:cubicBezTo>
                    <a:lnTo>
                      <a:pt x="24669" y="846960"/>
                    </a:lnTo>
                    <a:cubicBezTo>
                      <a:pt x="18126" y="846960"/>
                      <a:pt x="11852" y="844361"/>
                      <a:pt x="7225" y="839735"/>
                    </a:cubicBezTo>
                    <a:cubicBezTo>
                      <a:pt x="2599" y="835109"/>
                      <a:pt x="0" y="828834"/>
                      <a:pt x="0" y="822291"/>
                    </a:cubicBezTo>
                    <a:lnTo>
                      <a:pt x="0" y="24669"/>
                    </a:lnTo>
                    <a:cubicBezTo>
                      <a:pt x="0" y="18126"/>
                      <a:pt x="2599" y="11852"/>
                      <a:pt x="7225" y="7225"/>
                    </a:cubicBezTo>
                    <a:cubicBezTo>
                      <a:pt x="11852" y="2599"/>
                      <a:pt x="18126" y="0"/>
                      <a:pt x="24669" y="0"/>
                    </a:cubicBezTo>
                    <a:close/>
                  </a:path>
                </a:pathLst>
              </a:custGeom>
              <a:blipFill>
                <a:blip r:embed="rId3"/>
                <a:stretch>
                  <a:fillRect l="-2296" r="-2296"/>
                </a:stretch>
              </a:blipFill>
            </p:spPr>
          </p:sp>
        </p:grpSp>
      </p:grpSp>
      <p:sp>
        <p:nvSpPr>
          <p:cNvPr id="31" name="TextBox 31"/>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Tree>
    <p:extLst>
      <p:ext uri="{BB962C8B-B14F-4D97-AF65-F5344CB8AC3E}">
        <p14:creationId xmlns:p14="http://schemas.microsoft.com/office/powerpoint/2010/main" val="818089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rot="1796761">
            <a:off x="18064441" y="917193"/>
            <a:ext cx="2107962" cy="12959964"/>
            <a:chOff x="0" y="0"/>
            <a:chExt cx="555183" cy="3413324"/>
          </a:xfrm>
        </p:grpSpPr>
        <p:sp>
          <p:nvSpPr>
            <p:cNvPr id="4" name="Freeform 4"/>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5" name="TextBox 5"/>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066582">
            <a:off x="16581402" y="-1735386"/>
            <a:ext cx="2107962" cy="11563966"/>
            <a:chOff x="0" y="0"/>
            <a:chExt cx="555183" cy="3045654"/>
          </a:xfrm>
        </p:grpSpPr>
        <p:sp>
          <p:nvSpPr>
            <p:cNvPr id="7" name="Freeform 7"/>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8" name="TextBox 8"/>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086433">
            <a:off x="-434913" y="-1778644"/>
            <a:ext cx="2107962" cy="11563966"/>
            <a:chOff x="0" y="0"/>
            <a:chExt cx="555183" cy="3045654"/>
          </a:xfrm>
        </p:grpSpPr>
        <p:sp>
          <p:nvSpPr>
            <p:cNvPr id="10" name="Freeform 10"/>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11" name="TextBox 11"/>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798733">
            <a:off x="-1881486" y="917193"/>
            <a:ext cx="2107962" cy="12959964"/>
            <a:chOff x="0" y="0"/>
            <a:chExt cx="555183" cy="3413324"/>
          </a:xfrm>
        </p:grpSpPr>
        <p:sp>
          <p:nvSpPr>
            <p:cNvPr id="13" name="Freeform 13"/>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14" name="TextBox 14"/>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802058">
            <a:off x="17634594" y="-4101917"/>
            <a:ext cx="2107962" cy="13805645"/>
            <a:chOff x="0" y="0"/>
            <a:chExt cx="555183" cy="3636055"/>
          </a:xfrm>
        </p:grpSpPr>
        <p:sp>
          <p:nvSpPr>
            <p:cNvPr id="16" name="Freeform 16"/>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17" name="TextBox 17"/>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792394">
            <a:off x="-1469891" y="-4101917"/>
            <a:ext cx="2107962" cy="13805645"/>
            <a:chOff x="0" y="0"/>
            <a:chExt cx="555183" cy="3636055"/>
          </a:xfrm>
        </p:grpSpPr>
        <p:sp>
          <p:nvSpPr>
            <p:cNvPr id="19" name="Freeform 19"/>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0" name="TextBox 20"/>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5296902" y="416117"/>
            <a:ext cx="7694196" cy="9169017"/>
            <a:chOff x="0" y="0"/>
            <a:chExt cx="10258927" cy="12225355"/>
          </a:xfrm>
        </p:grpSpPr>
        <p:sp>
          <p:nvSpPr>
            <p:cNvPr id="22" name="Freeform 22"/>
            <p:cNvSpPr/>
            <p:nvPr/>
          </p:nvSpPr>
          <p:spPr>
            <a:xfrm>
              <a:off x="0" y="6274284"/>
              <a:ext cx="9716034" cy="5951071"/>
            </a:xfrm>
            <a:custGeom>
              <a:avLst/>
              <a:gdLst/>
              <a:ahLst/>
              <a:cxnLst/>
              <a:rect l="l" t="t" r="r" b="b"/>
              <a:pathLst>
                <a:path w="9716034" h="5951071">
                  <a:moveTo>
                    <a:pt x="0" y="0"/>
                  </a:moveTo>
                  <a:lnTo>
                    <a:pt x="9716034" y="0"/>
                  </a:lnTo>
                  <a:lnTo>
                    <a:pt x="9716034" y="5951071"/>
                  </a:lnTo>
                  <a:lnTo>
                    <a:pt x="0" y="5951071"/>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23" name="Freeform 23"/>
            <p:cNvSpPr/>
            <p:nvPr/>
          </p:nvSpPr>
          <p:spPr>
            <a:xfrm rot="-224816">
              <a:off x="461672" y="302777"/>
              <a:ext cx="9537043" cy="8275630"/>
            </a:xfrm>
            <a:custGeom>
              <a:avLst/>
              <a:gdLst/>
              <a:ahLst/>
              <a:cxnLst/>
              <a:rect l="l" t="t" r="r" b="b"/>
              <a:pathLst>
                <a:path w="9537043" h="8275630">
                  <a:moveTo>
                    <a:pt x="0" y="0"/>
                  </a:moveTo>
                  <a:lnTo>
                    <a:pt x="9537043" y="0"/>
                  </a:lnTo>
                  <a:lnTo>
                    <a:pt x="9537043" y="8275630"/>
                  </a:lnTo>
                  <a:lnTo>
                    <a:pt x="0" y="8275630"/>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grpSp>
      <p:sp>
        <p:nvSpPr>
          <p:cNvPr id="24" name="TextBox 24"/>
          <p:cNvSpPr txBox="1"/>
          <p:nvPr/>
        </p:nvSpPr>
        <p:spPr>
          <a:xfrm>
            <a:off x="4500637" y="3763963"/>
            <a:ext cx="9286726" cy="771525"/>
          </a:xfrm>
          <a:prstGeom prst="rect">
            <a:avLst/>
          </a:prstGeom>
        </p:spPr>
        <p:txBody>
          <a:bodyPr lIns="0" tIns="0" rIns="0" bIns="0" rtlCol="0" anchor="t">
            <a:spAutoFit/>
          </a:bodyPr>
          <a:lstStyle/>
          <a:p>
            <a:pPr algn="ctr">
              <a:lnSpc>
                <a:spcPts val="6050"/>
              </a:lnSpc>
            </a:pPr>
            <a:r>
              <a:rPr lang="en-US" sz="5041" b="1">
                <a:solidFill>
                  <a:srgbClr val="6D5FA8"/>
                </a:solidFill>
                <a:latin typeface="Nunito Bold"/>
                <a:ea typeface="Nunito Bold"/>
                <a:cs typeface="Nunito Bold"/>
                <a:sym typeface="Nunito Bold"/>
              </a:rPr>
              <a:t>SAMPLES OF OUR PROJECTS</a:t>
            </a:r>
          </a:p>
        </p:txBody>
      </p:sp>
      <p:sp>
        <p:nvSpPr>
          <p:cNvPr id="25" name="TextBox 25"/>
          <p:cNvSpPr txBox="1"/>
          <p:nvPr/>
        </p:nvSpPr>
        <p:spPr>
          <a:xfrm>
            <a:off x="1656122" y="4344988"/>
            <a:ext cx="14975756" cy="1250950"/>
          </a:xfrm>
          <a:prstGeom prst="rect">
            <a:avLst/>
          </a:prstGeom>
        </p:spPr>
        <p:txBody>
          <a:bodyPr lIns="0" tIns="0" rIns="0" bIns="0" rtlCol="0" anchor="t">
            <a:spAutoFit/>
          </a:bodyPr>
          <a:lstStyle/>
          <a:p>
            <a:pPr algn="ctr">
              <a:lnSpc>
                <a:spcPts val="9799"/>
              </a:lnSpc>
            </a:pPr>
            <a:r>
              <a:rPr lang="en-US" sz="6999" b="1">
                <a:solidFill>
                  <a:srgbClr val="657D06"/>
                </a:solidFill>
                <a:latin typeface="Poppins 1 Bold"/>
                <a:ea typeface="Poppins 1 Bold"/>
                <a:cs typeface="Poppins 1 Bold"/>
                <a:sym typeface="Poppins 1 Bold"/>
              </a:rPr>
              <a:t>Injectable Cap Nuts/Washers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8191860" y="0"/>
            <a:ext cx="14483006" cy="10287000"/>
            <a:chOff x="0" y="0"/>
            <a:chExt cx="676641" cy="480605"/>
          </a:xfrm>
        </p:grpSpPr>
        <p:sp>
          <p:nvSpPr>
            <p:cNvPr id="4" name="Freeform 4"/>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001E61"/>
            </a:solidFill>
          </p:spPr>
        </p:sp>
        <p:sp>
          <p:nvSpPr>
            <p:cNvPr id="5" name="TextBox 5"/>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6" name="Group 6"/>
          <p:cNvGrpSpPr/>
          <p:nvPr/>
        </p:nvGrpSpPr>
        <p:grpSpPr>
          <a:xfrm>
            <a:off x="9477339" y="1028700"/>
            <a:ext cx="7781961" cy="7781961"/>
            <a:chOff x="0" y="0"/>
            <a:chExt cx="6350000" cy="6350000"/>
          </a:xfrm>
        </p:grpSpPr>
        <p:sp>
          <p:nvSpPr>
            <p:cNvPr id="7" name="Freeform 7"/>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l="-45194" t="-8107" r="-46959"/>
              </a:stretch>
            </a:blipFill>
          </p:spPr>
        </p:sp>
      </p:grpSp>
      <p:sp>
        <p:nvSpPr>
          <p:cNvPr id="8" name="AutoShape 8"/>
          <p:cNvSpPr/>
          <p:nvPr/>
        </p:nvSpPr>
        <p:spPr>
          <a:xfrm>
            <a:off x="1028700" y="3833431"/>
            <a:ext cx="1494277" cy="0"/>
          </a:xfrm>
          <a:prstGeom prst="line">
            <a:avLst/>
          </a:prstGeom>
          <a:ln w="114300" cap="flat">
            <a:solidFill>
              <a:srgbClr val="E0B750"/>
            </a:solidFill>
            <a:prstDash val="solid"/>
            <a:headEnd type="none" w="sm" len="sm"/>
            <a:tailEnd type="none" w="sm" len="sm"/>
          </a:ln>
        </p:spPr>
      </p:sp>
      <p:grpSp>
        <p:nvGrpSpPr>
          <p:cNvPr id="9" name="Group 9"/>
          <p:cNvGrpSpPr/>
          <p:nvPr/>
        </p:nvGrpSpPr>
        <p:grpSpPr>
          <a:xfrm>
            <a:off x="-1020273" y="0"/>
            <a:ext cx="7226805" cy="1303133"/>
            <a:chOff x="0" y="0"/>
            <a:chExt cx="3380667" cy="609600"/>
          </a:xfrm>
        </p:grpSpPr>
        <p:sp>
          <p:nvSpPr>
            <p:cNvPr id="10" name="Freeform 10"/>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E0B750"/>
            </a:solidFill>
          </p:spPr>
        </p:sp>
        <p:sp>
          <p:nvSpPr>
            <p:cNvPr id="11" name="TextBox 11"/>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2" name="Group 12"/>
          <p:cNvGrpSpPr/>
          <p:nvPr/>
        </p:nvGrpSpPr>
        <p:grpSpPr>
          <a:xfrm>
            <a:off x="11644903" y="9448108"/>
            <a:ext cx="7359397" cy="838892"/>
            <a:chOff x="0" y="0"/>
            <a:chExt cx="4216233" cy="480605"/>
          </a:xfrm>
        </p:grpSpPr>
        <p:sp>
          <p:nvSpPr>
            <p:cNvPr id="13" name="Freeform 13"/>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4" name="TextBox 14"/>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sp>
        <p:nvSpPr>
          <p:cNvPr id="15" name="TextBox 15"/>
          <p:cNvSpPr txBox="1"/>
          <p:nvPr/>
        </p:nvSpPr>
        <p:spPr>
          <a:xfrm>
            <a:off x="1028700" y="1909502"/>
            <a:ext cx="8115300" cy="1784350"/>
          </a:xfrm>
          <a:prstGeom prst="rect">
            <a:avLst/>
          </a:prstGeom>
        </p:spPr>
        <p:txBody>
          <a:bodyPr lIns="0" tIns="0" rIns="0" bIns="0" rtlCol="0" anchor="t">
            <a:spAutoFit/>
          </a:bodyPr>
          <a:lstStyle/>
          <a:p>
            <a:pPr algn="l">
              <a:lnSpc>
                <a:spcPts val="14300"/>
              </a:lnSpc>
            </a:pPr>
            <a:r>
              <a:rPr lang="en-US" sz="11000">
                <a:solidFill>
                  <a:srgbClr val="001E61"/>
                </a:solidFill>
                <a:latin typeface="Bebas Neue Cyrillic"/>
                <a:ea typeface="Bebas Neue Cyrillic"/>
                <a:cs typeface="Bebas Neue Cyrillic"/>
                <a:sym typeface="Bebas Neue Cyrillic"/>
              </a:rPr>
              <a:t>ABOUT US</a:t>
            </a:r>
          </a:p>
        </p:txBody>
      </p:sp>
      <p:grpSp>
        <p:nvGrpSpPr>
          <p:cNvPr id="16" name="Group 16"/>
          <p:cNvGrpSpPr/>
          <p:nvPr/>
        </p:nvGrpSpPr>
        <p:grpSpPr>
          <a:xfrm>
            <a:off x="368116" y="348862"/>
            <a:ext cx="5209910" cy="679838"/>
            <a:chOff x="0" y="0"/>
            <a:chExt cx="6946546" cy="906451"/>
          </a:xfrm>
        </p:grpSpPr>
        <p:sp>
          <p:nvSpPr>
            <p:cNvPr id="17" name="TextBox 17"/>
            <p:cNvSpPr txBox="1"/>
            <p:nvPr/>
          </p:nvSpPr>
          <p:spPr>
            <a:xfrm>
              <a:off x="881813" y="177100"/>
              <a:ext cx="6064733" cy="729351"/>
            </a:xfrm>
            <a:prstGeom prst="rect">
              <a:avLst/>
            </a:prstGeom>
          </p:spPr>
          <p:txBody>
            <a:bodyPr lIns="0" tIns="0" rIns="0" bIns="0" rtlCol="0" anchor="t">
              <a:spAutoFit/>
            </a:bodyPr>
            <a:lstStyle/>
            <a:p>
              <a:pPr marL="0" lvl="1" indent="0" algn="l">
                <a:lnSpc>
                  <a:spcPts val="4089"/>
                </a:lnSpc>
                <a:spcBef>
                  <a:spcPct val="0"/>
                </a:spcBef>
              </a:pPr>
              <a:r>
                <a:rPr lang="en-US" sz="3821" spc="107">
                  <a:solidFill>
                    <a:srgbClr val="231F20"/>
                  </a:solidFill>
                  <a:latin typeface="Bebas Neue Cyrillic"/>
                  <a:ea typeface="Bebas Neue Cyrillic"/>
                  <a:cs typeface="Bebas Neue Cyrillic"/>
                  <a:sym typeface="Bebas Neue Cyrillic"/>
                </a:rPr>
                <a:t>MG POWER ASSOCIATES</a:t>
              </a:r>
            </a:p>
          </p:txBody>
        </p:sp>
        <p:sp>
          <p:nvSpPr>
            <p:cNvPr id="18" name="Freeform 18"/>
            <p:cNvSpPr/>
            <p:nvPr/>
          </p:nvSpPr>
          <p:spPr>
            <a:xfrm>
              <a:off x="0" y="0"/>
              <a:ext cx="881813" cy="906451"/>
            </a:xfrm>
            <a:custGeom>
              <a:avLst/>
              <a:gdLst/>
              <a:ahLst/>
              <a:cxnLst/>
              <a:rect l="l" t="t" r="r" b="b"/>
              <a:pathLst>
                <a:path w="881813" h="906451">
                  <a:moveTo>
                    <a:pt x="0" y="0"/>
                  </a:moveTo>
                  <a:lnTo>
                    <a:pt x="881813" y="0"/>
                  </a:lnTo>
                  <a:lnTo>
                    <a:pt x="881813" y="906451"/>
                  </a:lnTo>
                  <a:lnTo>
                    <a:pt x="0" y="906451"/>
                  </a:lnTo>
                  <a:lnTo>
                    <a:pt x="0" y="0"/>
                  </a:lnTo>
                  <a:close/>
                </a:path>
              </a:pathLst>
            </a:custGeom>
            <a:blipFill>
              <a:blip r:embed="rId5"/>
              <a:stretch>
                <a:fillRect l="-2387" t="-44072" b="-55616"/>
              </a:stretch>
            </a:blipFill>
          </p:spPr>
        </p:sp>
      </p:grpSp>
      <p:sp>
        <p:nvSpPr>
          <p:cNvPr id="19" name="TextBox 19"/>
          <p:cNvSpPr txBox="1"/>
          <p:nvPr/>
        </p:nvSpPr>
        <p:spPr>
          <a:xfrm>
            <a:off x="1028700" y="4424045"/>
            <a:ext cx="8115300" cy="1914896"/>
          </a:xfrm>
          <a:prstGeom prst="rect">
            <a:avLst/>
          </a:prstGeom>
        </p:spPr>
        <p:txBody>
          <a:bodyPr lIns="0" tIns="0" rIns="0" bIns="0" rtlCol="0" anchor="t">
            <a:spAutoFit/>
          </a:bodyPr>
          <a:lstStyle/>
          <a:p>
            <a:pPr marL="0" lvl="1" indent="0" algn="l">
              <a:lnSpc>
                <a:spcPts val="3745"/>
              </a:lnSpc>
              <a:spcBef>
                <a:spcPct val="0"/>
              </a:spcBef>
            </a:pPr>
            <a:r>
              <a:rPr lang="en-US" sz="3500" spc="-245">
                <a:solidFill>
                  <a:srgbClr val="001E61"/>
                </a:solidFill>
                <a:latin typeface="Poppins 1"/>
                <a:ea typeface="Poppins 1"/>
                <a:cs typeface="Poppins 1"/>
                <a:sym typeface="Poppins 1"/>
              </a:rPr>
              <a:t>MG Power Associates Inc. is a high voltage service provider to the North American power transmission, generation and distribution market. </a:t>
            </a:r>
          </a:p>
        </p:txBody>
      </p:sp>
      <p:sp>
        <p:nvSpPr>
          <p:cNvPr id="20" name="TextBox 20"/>
          <p:cNvSpPr txBox="1"/>
          <p:nvPr/>
        </p:nvSpPr>
        <p:spPr>
          <a:xfrm>
            <a:off x="1028700" y="6614664"/>
            <a:ext cx="7391588" cy="2265156"/>
          </a:xfrm>
          <a:prstGeom prst="rect">
            <a:avLst/>
          </a:prstGeom>
        </p:spPr>
        <p:txBody>
          <a:bodyPr lIns="0" tIns="0" rIns="0" bIns="0" rtlCol="0" anchor="t">
            <a:spAutoFit/>
          </a:bodyPr>
          <a:lstStyle/>
          <a:p>
            <a:pPr algn="l">
              <a:lnSpc>
                <a:spcPts val="2995"/>
              </a:lnSpc>
              <a:spcBef>
                <a:spcPct val="0"/>
              </a:spcBef>
            </a:pPr>
            <a:r>
              <a:rPr lang="en-US" sz="2799" spc="-27">
                <a:solidFill>
                  <a:srgbClr val="E0B750"/>
                </a:solidFill>
                <a:latin typeface="Poppins 1"/>
                <a:ea typeface="Poppins 1"/>
                <a:cs typeface="Poppins 1"/>
                <a:sym typeface="Poppins 1"/>
              </a:rPr>
              <a:t>Our team and strategic alliance partners are specially trained, accredited and experienced, tradespersons and technicians with decades of experience working with and for some of North America’s largest utilities and OEM’s. </a:t>
            </a:r>
          </a:p>
        </p:txBody>
      </p:sp>
      <p:sp>
        <p:nvSpPr>
          <p:cNvPr id="21" name="TextBox 21"/>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rot="-1798733">
            <a:off x="-1956613" y="602748"/>
            <a:ext cx="2327425" cy="12959964"/>
            <a:chOff x="0" y="0"/>
            <a:chExt cx="612984" cy="3413324"/>
          </a:xfrm>
        </p:grpSpPr>
        <p:sp>
          <p:nvSpPr>
            <p:cNvPr id="4" name="Freeform 4"/>
            <p:cNvSpPr/>
            <p:nvPr/>
          </p:nvSpPr>
          <p:spPr>
            <a:xfrm>
              <a:off x="0" y="0"/>
              <a:ext cx="612984" cy="3413324"/>
            </a:xfrm>
            <a:custGeom>
              <a:avLst/>
              <a:gdLst/>
              <a:ahLst/>
              <a:cxnLst/>
              <a:rect l="l" t="t" r="r" b="b"/>
              <a:pathLst>
                <a:path w="612984" h="3413324">
                  <a:moveTo>
                    <a:pt x="0" y="0"/>
                  </a:moveTo>
                  <a:lnTo>
                    <a:pt x="612984" y="0"/>
                  </a:lnTo>
                  <a:lnTo>
                    <a:pt x="612984" y="3413324"/>
                  </a:lnTo>
                  <a:lnTo>
                    <a:pt x="0" y="3413324"/>
                  </a:lnTo>
                  <a:close/>
                </a:path>
              </a:pathLst>
            </a:custGeom>
            <a:solidFill>
              <a:srgbClr val="CCCFB3"/>
            </a:solidFill>
          </p:spPr>
        </p:sp>
        <p:sp>
          <p:nvSpPr>
            <p:cNvPr id="5" name="TextBox 5"/>
            <p:cNvSpPr txBox="1"/>
            <p:nvPr/>
          </p:nvSpPr>
          <p:spPr>
            <a:xfrm>
              <a:off x="0" y="-38100"/>
              <a:ext cx="612984"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893211" y="2051313"/>
            <a:ext cx="5119659" cy="6690552"/>
            <a:chOff x="0" y="0"/>
            <a:chExt cx="6826213" cy="8920736"/>
          </a:xfrm>
        </p:grpSpPr>
        <p:grpSp>
          <p:nvGrpSpPr>
            <p:cNvPr id="7" name="Group 7"/>
            <p:cNvGrpSpPr/>
            <p:nvPr/>
          </p:nvGrpSpPr>
          <p:grpSpPr>
            <a:xfrm>
              <a:off x="0" y="0"/>
              <a:ext cx="6826213" cy="8920736"/>
              <a:chOff x="0" y="0"/>
              <a:chExt cx="1450686" cy="1895807"/>
            </a:xfrm>
          </p:grpSpPr>
          <p:sp>
            <p:nvSpPr>
              <p:cNvPr id="8" name="Freeform 8"/>
              <p:cNvSpPr/>
              <p:nvPr/>
            </p:nvSpPr>
            <p:spPr>
              <a:xfrm>
                <a:off x="0" y="0"/>
                <a:ext cx="1450686" cy="1895807"/>
              </a:xfrm>
              <a:custGeom>
                <a:avLst/>
                <a:gdLst/>
                <a:ahLst/>
                <a:cxnLst/>
                <a:rect l="l" t="t" r="r" b="b"/>
                <a:pathLst>
                  <a:path w="1450686" h="1895807">
                    <a:moveTo>
                      <a:pt x="77122" y="0"/>
                    </a:moveTo>
                    <a:lnTo>
                      <a:pt x="1373564" y="0"/>
                    </a:lnTo>
                    <a:cubicBezTo>
                      <a:pt x="1394018" y="0"/>
                      <a:pt x="1413634" y="8125"/>
                      <a:pt x="1428097" y="22588"/>
                    </a:cubicBezTo>
                    <a:cubicBezTo>
                      <a:pt x="1442560" y="37052"/>
                      <a:pt x="1450686" y="56668"/>
                      <a:pt x="1450686" y="77122"/>
                    </a:cubicBezTo>
                    <a:lnTo>
                      <a:pt x="1450686" y="1818686"/>
                    </a:lnTo>
                    <a:cubicBezTo>
                      <a:pt x="1450686" y="1839139"/>
                      <a:pt x="1442560" y="1858756"/>
                      <a:pt x="1428097" y="1873219"/>
                    </a:cubicBezTo>
                    <a:cubicBezTo>
                      <a:pt x="1413634" y="1887682"/>
                      <a:pt x="1394018" y="1895807"/>
                      <a:pt x="1373564" y="1895807"/>
                    </a:cubicBezTo>
                    <a:lnTo>
                      <a:pt x="77122" y="1895807"/>
                    </a:lnTo>
                    <a:cubicBezTo>
                      <a:pt x="56668" y="1895807"/>
                      <a:pt x="37052" y="1887682"/>
                      <a:pt x="22588" y="1873219"/>
                    </a:cubicBezTo>
                    <a:cubicBezTo>
                      <a:pt x="8125" y="1858756"/>
                      <a:pt x="0" y="1839139"/>
                      <a:pt x="0" y="1818686"/>
                    </a:cubicBezTo>
                    <a:lnTo>
                      <a:pt x="0" y="77122"/>
                    </a:lnTo>
                    <a:cubicBezTo>
                      <a:pt x="0" y="56668"/>
                      <a:pt x="8125" y="37052"/>
                      <a:pt x="22588" y="22588"/>
                    </a:cubicBezTo>
                    <a:cubicBezTo>
                      <a:pt x="37052" y="8125"/>
                      <a:pt x="56668" y="0"/>
                      <a:pt x="77122" y="0"/>
                    </a:cubicBezTo>
                    <a:close/>
                  </a:path>
                </a:pathLst>
              </a:custGeom>
              <a:solidFill>
                <a:srgbClr val="95A844"/>
              </a:solidFill>
            </p:spPr>
          </p:sp>
          <p:sp>
            <p:nvSpPr>
              <p:cNvPr id="9" name="TextBox 9"/>
              <p:cNvSpPr txBox="1"/>
              <p:nvPr/>
            </p:nvSpPr>
            <p:spPr>
              <a:xfrm>
                <a:off x="0" y="-38100"/>
                <a:ext cx="1450686" cy="193390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28748" y="221218"/>
              <a:ext cx="6364041" cy="8440896"/>
              <a:chOff x="0" y="0"/>
              <a:chExt cx="739467" cy="980787"/>
            </a:xfrm>
          </p:grpSpPr>
          <p:sp>
            <p:nvSpPr>
              <p:cNvPr id="11" name="Freeform 11"/>
              <p:cNvSpPr/>
              <p:nvPr/>
            </p:nvSpPr>
            <p:spPr>
              <a:xfrm>
                <a:off x="0" y="0"/>
                <a:ext cx="739467" cy="980787"/>
              </a:xfrm>
              <a:custGeom>
                <a:avLst/>
                <a:gdLst/>
                <a:ahLst/>
                <a:cxnLst/>
                <a:rect l="l" t="t" r="r" b="b"/>
                <a:pathLst>
                  <a:path w="739467" h="980787">
                    <a:moveTo>
                      <a:pt x="37306" y="0"/>
                    </a:moveTo>
                    <a:lnTo>
                      <a:pt x="702161" y="0"/>
                    </a:lnTo>
                    <a:cubicBezTo>
                      <a:pt x="712055" y="0"/>
                      <a:pt x="721544" y="3930"/>
                      <a:pt x="728541" y="10927"/>
                    </a:cubicBezTo>
                    <a:cubicBezTo>
                      <a:pt x="735537" y="17923"/>
                      <a:pt x="739467" y="27412"/>
                      <a:pt x="739467" y="37306"/>
                    </a:cubicBezTo>
                    <a:lnTo>
                      <a:pt x="739467" y="943480"/>
                    </a:lnTo>
                    <a:cubicBezTo>
                      <a:pt x="739467" y="953375"/>
                      <a:pt x="735537" y="962864"/>
                      <a:pt x="728541" y="969860"/>
                    </a:cubicBezTo>
                    <a:cubicBezTo>
                      <a:pt x="721544" y="976856"/>
                      <a:pt x="712055" y="980787"/>
                      <a:pt x="702161" y="980787"/>
                    </a:cubicBezTo>
                    <a:lnTo>
                      <a:pt x="37306" y="980787"/>
                    </a:lnTo>
                    <a:cubicBezTo>
                      <a:pt x="27412" y="980787"/>
                      <a:pt x="17923" y="976856"/>
                      <a:pt x="10927" y="969860"/>
                    </a:cubicBezTo>
                    <a:cubicBezTo>
                      <a:pt x="3930" y="962864"/>
                      <a:pt x="0" y="953375"/>
                      <a:pt x="0" y="943480"/>
                    </a:cubicBezTo>
                    <a:lnTo>
                      <a:pt x="0" y="37306"/>
                    </a:lnTo>
                    <a:cubicBezTo>
                      <a:pt x="0" y="27412"/>
                      <a:pt x="3930" y="17923"/>
                      <a:pt x="10927" y="10927"/>
                    </a:cubicBezTo>
                    <a:cubicBezTo>
                      <a:pt x="17923" y="3930"/>
                      <a:pt x="27412" y="0"/>
                      <a:pt x="37306" y="0"/>
                    </a:cubicBezTo>
                    <a:close/>
                  </a:path>
                </a:pathLst>
              </a:custGeom>
              <a:blipFill>
                <a:blip r:embed="rId4"/>
                <a:stretch>
                  <a:fillRect t="-324" b="-324"/>
                </a:stretch>
              </a:blipFill>
            </p:spPr>
          </p:sp>
        </p:grpSp>
      </p:grpSp>
      <p:grpSp>
        <p:nvGrpSpPr>
          <p:cNvPr id="12" name="Group 12"/>
          <p:cNvGrpSpPr/>
          <p:nvPr/>
        </p:nvGrpSpPr>
        <p:grpSpPr>
          <a:xfrm>
            <a:off x="6706019" y="2051313"/>
            <a:ext cx="5119659" cy="6690552"/>
            <a:chOff x="0" y="0"/>
            <a:chExt cx="6826213" cy="8920736"/>
          </a:xfrm>
        </p:grpSpPr>
        <p:grpSp>
          <p:nvGrpSpPr>
            <p:cNvPr id="13" name="Group 13"/>
            <p:cNvGrpSpPr/>
            <p:nvPr/>
          </p:nvGrpSpPr>
          <p:grpSpPr>
            <a:xfrm>
              <a:off x="0" y="0"/>
              <a:ext cx="6826213" cy="8920736"/>
              <a:chOff x="0" y="0"/>
              <a:chExt cx="1450686" cy="1895807"/>
            </a:xfrm>
          </p:grpSpPr>
          <p:sp>
            <p:nvSpPr>
              <p:cNvPr id="14" name="Freeform 14"/>
              <p:cNvSpPr/>
              <p:nvPr/>
            </p:nvSpPr>
            <p:spPr>
              <a:xfrm>
                <a:off x="0" y="0"/>
                <a:ext cx="1450686" cy="1895807"/>
              </a:xfrm>
              <a:custGeom>
                <a:avLst/>
                <a:gdLst/>
                <a:ahLst/>
                <a:cxnLst/>
                <a:rect l="l" t="t" r="r" b="b"/>
                <a:pathLst>
                  <a:path w="1450686" h="1895807">
                    <a:moveTo>
                      <a:pt x="77122" y="0"/>
                    </a:moveTo>
                    <a:lnTo>
                      <a:pt x="1373564" y="0"/>
                    </a:lnTo>
                    <a:cubicBezTo>
                      <a:pt x="1394018" y="0"/>
                      <a:pt x="1413634" y="8125"/>
                      <a:pt x="1428097" y="22588"/>
                    </a:cubicBezTo>
                    <a:cubicBezTo>
                      <a:pt x="1442560" y="37052"/>
                      <a:pt x="1450686" y="56668"/>
                      <a:pt x="1450686" y="77122"/>
                    </a:cubicBezTo>
                    <a:lnTo>
                      <a:pt x="1450686" y="1818686"/>
                    </a:lnTo>
                    <a:cubicBezTo>
                      <a:pt x="1450686" y="1839139"/>
                      <a:pt x="1442560" y="1858756"/>
                      <a:pt x="1428097" y="1873219"/>
                    </a:cubicBezTo>
                    <a:cubicBezTo>
                      <a:pt x="1413634" y="1887682"/>
                      <a:pt x="1394018" y="1895807"/>
                      <a:pt x="1373564" y="1895807"/>
                    </a:cubicBezTo>
                    <a:lnTo>
                      <a:pt x="77122" y="1895807"/>
                    </a:lnTo>
                    <a:cubicBezTo>
                      <a:pt x="56668" y="1895807"/>
                      <a:pt x="37052" y="1887682"/>
                      <a:pt x="22588" y="1873219"/>
                    </a:cubicBezTo>
                    <a:cubicBezTo>
                      <a:pt x="8125" y="1858756"/>
                      <a:pt x="0" y="1839139"/>
                      <a:pt x="0" y="1818686"/>
                    </a:cubicBezTo>
                    <a:lnTo>
                      <a:pt x="0" y="77122"/>
                    </a:lnTo>
                    <a:cubicBezTo>
                      <a:pt x="0" y="56668"/>
                      <a:pt x="8125" y="37052"/>
                      <a:pt x="22588" y="22588"/>
                    </a:cubicBezTo>
                    <a:cubicBezTo>
                      <a:pt x="37052" y="8125"/>
                      <a:pt x="56668" y="0"/>
                      <a:pt x="77122" y="0"/>
                    </a:cubicBezTo>
                    <a:close/>
                  </a:path>
                </a:pathLst>
              </a:custGeom>
              <a:solidFill>
                <a:srgbClr val="95A844"/>
              </a:solidFill>
            </p:spPr>
          </p:sp>
          <p:sp>
            <p:nvSpPr>
              <p:cNvPr id="15" name="TextBox 15"/>
              <p:cNvSpPr txBox="1"/>
              <p:nvPr/>
            </p:nvSpPr>
            <p:spPr>
              <a:xfrm>
                <a:off x="0" y="-38100"/>
                <a:ext cx="1450686" cy="1933907"/>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31086" y="203694"/>
              <a:ext cx="6364041" cy="8440896"/>
              <a:chOff x="0" y="0"/>
              <a:chExt cx="739467" cy="980787"/>
            </a:xfrm>
          </p:grpSpPr>
          <p:sp>
            <p:nvSpPr>
              <p:cNvPr id="17" name="Freeform 17"/>
              <p:cNvSpPr/>
              <p:nvPr/>
            </p:nvSpPr>
            <p:spPr>
              <a:xfrm>
                <a:off x="0" y="0"/>
                <a:ext cx="739467" cy="980787"/>
              </a:xfrm>
              <a:custGeom>
                <a:avLst/>
                <a:gdLst/>
                <a:ahLst/>
                <a:cxnLst/>
                <a:rect l="l" t="t" r="r" b="b"/>
                <a:pathLst>
                  <a:path w="739467" h="980787">
                    <a:moveTo>
                      <a:pt x="37306" y="0"/>
                    </a:moveTo>
                    <a:lnTo>
                      <a:pt x="702161" y="0"/>
                    </a:lnTo>
                    <a:cubicBezTo>
                      <a:pt x="712055" y="0"/>
                      <a:pt x="721544" y="3930"/>
                      <a:pt x="728541" y="10927"/>
                    </a:cubicBezTo>
                    <a:cubicBezTo>
                      <a:pt x="735537" y="17923"/>
                      <a:pt x="739467" y="27412"/>
                      <a:pt x="739467" y="37306"/>
                    </a:cubicBezTo>
                    <a:lnTo>
                      <a:pt x="739467" y="943480"/>
                    </a:lnTo>
                    <a:cubicBezTo>
                      <a:pt x="739467" y="953375"/>
                      <a:pt x="735537" y="962864"/>
                      <a:pt x="728541" y="969860"/>
                    </a:cubicBezTo>
                    <a:cubicBezTo>
                      <a:pt x="721544" y="976856"/>
                      <a:pt x="712055" y="980787"/>
                      <a:pt x="702161" y="980787"/>
                    </a:cubicBezTo>
                    <a:lnTo>
                      <a:pt x="37306" y="980787"/>
                    </a:lnTo>
                    <a:cubicBezTo>
                      <a:pt x="27412" y="980787"/>
                      <a:pt x="17923" y="976856"/>
                      <a:pt x="10927" y="969860"/>
                    </a:cubicBezTo>
                    <a:cubicBezTo>
                      <a:pt x="3930" y="962864"/>
                      <a:pt x="0" y="953375"/>
                      <a:pt x="0" y="943480"/>
                    </a:cubicBezTo>
                    <a:lnTo>
                      <a:pt x="0" y="37306"/>
                    </a:lnTo>
                    <a:cubicBezTo>
                      <a:pt x="0" y="27412"/>
                      <a:pt x="3930" y="17923"/>
                      <a:pt x="10927" y="10927"/>
                    </a:cubicBezTo>
                    <a:cubicBezTo>
                      <a:pt x="17923" y="3930"/>
                      <a:pt x="27412" y="0"/>
                      <a:pt x="37306" y="0"/>
                    </a:cubicBezTo>
                    <a:close/>
                  </a:path>
                </a:pathLst>
              </a:custGeom>
              <a:blipFill>
                <a:blip r:embed="rId5"/>
                <a:stretch>
                  <a:fillRect t="-263" b="-263"/>
                </a:stretch>
              </a:blipFill>
            </p:spPr>
          </p:sp>
        </p:grpSp>
      </p:grpSp>
      <p:grpSp>
        <p:nvGrpSpPr>
          <p:cNvPr id="18" name="Group 18"/>
          <p:cNvGrpSpPr/>
          <p:nvPr/>
        </p:nvGrpSpPr>
        <p:grpSpPr>
          <a:xfrm>
            <a:off x="12275129" y="2051313"/>
            <a:ext cx="5119659" cy="6690552"/>
            <a:chOff x="0" y="0"/>
            <a:chExt cx="6826213" cy="8920736"/>
          </a:xfrm>
        </p:grpSpPr>
        <p:grpSp>
          <p:nvGrpSpPr>
            <p:cNvPr id="19" name="Group 19"/>
            <p:cNvGrpSpPr/>
            <p:nvPr/>
          </p:nvGrpSpPr>
          <p:grpSpPr>
            <a:xfrm>
              <a:off x="0" y="0"/>
              <a:ext cx="6826213" cy="8920736"/>
              <a:chOff x="0" y="0"/>
              <a:chExt cx="1450686" cy="1895807"/>
            </a:xfrm>
          </p:grpSpPr>
          <p:sp>
            <p:nvSpPr>
              <p:cNvPr id="20" name="Freeform 20"/>
              <p:cNvSpPr/>
              <p:nvPr/>
            </p:nvSpPr>
            <p:spPr>
              <a:xfrm>
                <a:off x="0" y="0"/>
                <a:ext cx="1450686" cy="1895807"/>
              </a:xfrm>
              <a:custGeom>
                <a:avLst/>
                <a:gdLst/>
                <a:ahLst/>
                <a:cxnLst/>
                <a:rect l="l" t="t" r="r" b="b"/>
                <a:pathLst>
                  <a:path w="1450686" h="1895807">
                    <a:moveTo>
                      <a:pt x="77122" y="0"/>
                    </a:moveTo>
                    <a:lnTo>
                      <a:pt x="1373564" y="0"/>
                    </a:lnTo>
                    <a:cubicBezTo>
                      <a:pt x="1394018" y="0"/>
                      <a:pt x="1413634" y="8125"/>
                      <a:pt x="1428097" y="22588"/>
                    </a:cubicBezTo>
                    <a:cubicBezTo>
                      <a:pt x="1442560" y="37052"/>
                      <a:pt x="1450686" y="56668"/>
                      <a:pt x="1450686" y="77122"/>
                    </a:cubicBezTo>
                    <a:lnTo>
                      <a:pt x="1450686" y="1818686"/>
                    </a:lnTo>
                    <a:cubicBezTo>
                      <a:pt x="1450686" y="1839139"/>
                      <a:pt x="1442560" y="1858756"/>
                      <a:pt x="1428097" y="1873219"/>
                    </a:cubicBezTo>
                    <a:cubicBezTo>
                      <a:pt x="1413634" y="1887682"/>
                      <a:pt x="1394018" y="1895807"/>
                      <a:pt x="1373564" y="1895807"/>
                    </a:cubicBezTo>
                    <a:lnTo>
                      <a:pt x="77122" y="1895807"/>
                    </a:lnTo>
                    <a:cubicBezTo>
                      <a:pt x="56668" y="1895807"/>
                      <a:pt x="37052" y="1887682"/>
                      <a:pt x="22588" y="1873219"/>
                    </a:cubicBezTo>
                    <a:cubicBezTo>
                      <a:pt x="8125" y="1858756"/>
                      <a:pt x="0" y="1839139"/>
                      <a:pt x="0" y="1818686"/>
                    </a:cubicBezTo>
                    <a:lnTo>
                      <a:pt x="0" y="77122"/>
                    </a:lnTo>
                    <a:cubicBezTo>
                      <a:pt x="0" y="56668"/>
                      <a:pt x="8125" y="37052"/>
                      <a:pt x="22588" y="22588"/>
                    </a:cubicBezTo>
                    <a:cubicBezTo>
                      <a:pt x="37052" y="8125"/>
                      <a:pt x="56668" y="0"/>
                      <a:pt x="77122" y="0"/>
                    </a:cubicBezTo>
                    <a:close/>
                  </a:path>
                </a:pathLst>
              </a:custGeom>
              <a:solidFill>
                <a:srgbClr val="95A844"/>
              </a:solidFill>
            </p:spPr>
          </p:sp>
          <p:sp>
            <p:nvSpPr>
              <p:cNvPr id="21" name="TextBox 21"/>
              <p:cNvSpPr txBox="1"/>
              <p:nvPr/>
            </p:nvSpPr>
            <p:spPr>
              <a:xfrm>
                <a:off x="0" y="-38100"/>
                <a:ext cx="1450686" cy="1933907"/>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31086" y="257444"/>
              <a:ext cx="6364041" cy="8440896"/>
              <a:chOff x="0" y="0"/>
              <a:chExt cx="739467" cy="980787"/>
            </a:xfrm>
          </p:grpSpPr>
          <p:sp>
            <p:nvSpPr>
              <p:cNvPr id="23" name="Freeform 23"/>
              <p:cNvSpPr/>
              <p:nvPr/>
            </p:nvSpPr>
            <p:spPr>
              <a:xfrm>
                <a:off x="0" y="0"/>
                <a:ext cx="739467" cy="980787"/>
              </a:xfrm>
              <a:custGeom>
                <a:avLst/>
                <a:gdLst/>
                <a:ahLst/>
                <a:cxnLst/>
                <a:rect l="l" t="t" r="r" b="b"/>
                <a:pathLst>
                  <a:path w="739467" h="980787">
                    <a:moveTo>
                      <a:pt x="37306" y="0"/>
                    </a:moveTo>
                    <a:lnTo>
                      <a:pt x="702161" y="0"/>
                    </a:lnTo>
                    <a:cubicBezTo>
                      <a:pt x="712055" y="0"/>
                      <a:pt x="721544" y="3930"/>
                      <a:pt x="728541" y="10927"/>
                    </a:cubicBezTo>
                    <a:cubicBezTo>
                      <a:pt x="735537" y="17923"/>
                      <a:pt x="739467" y="27412"/>
                      <a:pt x="739467" y="37306"/>
                    </a:cubicBezTo>
                    <a:lnTo>
                      <a:pt x="739467" y="943480"/>
                    </a:lnTo>
                    <a:cubicBezTo>
                      <a:pt x="739467" y="953375"/>
                      <a:pt x="735537" y="962864"/>
                      <a:pt x="728541" y="969860"/>
                    </a:cubicBezTo>
                    <a:cubicBezTo>
                      <a:pt x="721544" y="976856"/>
                      <a:pt x="712055" y="980787"/>
                      <a:pt x="702161" y="980787"/>
                    </a:cubicBezTo>
                    <a:lnTo>
                      <a:pt x="37306" y="980787"/>
                    </a:lnTo>
                    <a:cubicBezTo>
                      <a:pt x="27412" y="980787"/>
                      <a:pt x="17923" y="976856"/>
                      <a:pt x="10927" y="969860"/>
                    </a:cubicBezTo>
                    <a:cubicBezTo>
                      <a:pt x="3930" y="962864"/>
                      <a:pt x="0" y="953375"/>
                      <a:pt x="0" y="943480"/>
                    </a:cubicBezTo>
                    <a:lnTo>
                      <a:pt x="0" y="37306"/>
                    </a:lnTo>
                    <a:cubicBezTo>
                      <a:pt x="0" y="27412"/>
                      <a:pt x="3930" y="17923"/>
                      <a:pt x="10927" y="10927"/>
                    </a:cubicBezTo>
                    <a:cubicBezTo>
                      <a:pt x="17923" y="3930"/>
                      <a:pt x="27412" y="0"/>
                      <a:pt x="37306" y="0"/>
                    </a:cubicBezTo>
                    <a:close/>
                  </a:path>
                </a:pathLst>
              </a:custGeom>
              <a:blipFill>
                <a:blip r:embed="rId6"/>
                <a:stretch>
                  <a:fillRect t="-220" b="-220"/>
                </a:stretch>
              </a:blipFill>
            </p:spPr>
          </p:sp>
        </p:grpSp>
      </p:grpSp>
      <p:grpSp>
        <p:nvGrpSpPr>
          <p:cNvPr id="24" name="Group 24"/>
          <p:cNvGrpSpPr/>
          <p:nvPr/>
        </p:nvGrpSpPr>
        <p:grpSpPr>
          <a:xfrm rot="-2371990">
            <a:off x="16691563" y="-2925627"/>
            <a:ext cx="2107962" cy="7908654"/>
            <a:chOff x="0" y="0"/>
            <a:chExt cx="555183" cy="2082938"/>
          </a:xfrm>
        </p:grpSpPr>
        <p:sp>
          <p:nvSpPr>
            <p:cNvPr id="25" name="Freeform 25"/>
            <p:cNvSpPr/>
            <p:nvPr/>
          </p:nvSpPr>
          <p:spPr>
            <a:xfrm>
              <a:off x="0" y="0"/>
              <a:ext cx="555183" cy="2082938"/>
            </a:xfrm>
            <a:custGeom>
              <a:avLst/>
              <a:gdLst/>
              <a:ahLst/>
              <a:cxnLst/>
              <a:rect l="l" t="t" r="r" b="b"/>
              <a:pathLst>
                <a:path w="555183" h="2082938">
                  <a:moveTo>
                    <a:pt x="0" y="0"/>
                  </a:moveTo>
                  <a:lnTo>
                    <a:pt x="555183" y="0"/>
                  </a:lnTo>
                  <a:lnTo>
                    <a:pt x="555183" y="2082938"/>
                  </a:lnTo>
                  <a:lnTo>
                    <a:pt x="0" y="2082938"/>
                  </a:lnTo>
                  <a:close/>
                </a:path>
              </a:pathLst>
            </a:custGeom>
            <a:solidFill>
              <a:srgbClr val="CCCFB3"/>
            </a:solidFill>
          </p:spPr>
        </p:sp>
        <p:sp>
          <p:nvSpPr>
            <p:cNvPr id="26" name="TextBox 26"/>
            <p:cNvSpPr txBox="1"/>
            <p:nvPr/>
          </p:nvSpPr>
          <p:spPr>
            <a:xfrm>
              <a:off x="0" y="-38100"/>
              <a:ext cx="555183" cy="2121038"/>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rot="-1802058">
            <a:off x="18195361" y="-4402212"/>
            <a:ext cx="2107962" cy="13805645"/>
            <a:chOff x="0" y="0"/>
            <a:chExt cx="555183" cy="3636055"/>
          </a:xfrm>
        </p:grpSpPr>
        <p:sp>
          <p:nvSpPr>
            <p:cNvPr id="28" name="Freeform 28"/>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9" name="TextBox 29"/>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12847254" y="9448108"/>
            <a:ext cx="6402088" cy="838892"/>
            <a:chOff x="0" y="0"/>
            <a:chExt cx="3667786" cy="480605"/>
          </a:xfrm>
        </p:grpSpPr>
        <p:sp>
          <p:nvSpPr>
            <p:cNvPr id="31" name="Freeform 31"/>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32" name="TextBox 32"/>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sp>
        <p:nvSpPr>
          <p:cNvPr id="33" name="Freeform 33"/>
          <p:cNvSpPr/>
          <p:nvPr/>
        </p:nvSpPr>
        <p:spPr>
          <a:xfrm>
            <a:off x="6858419" y="2203713"/>
            <a:ext cx="4736914" cy="6310450"/>
          </a:xfrm>
          <a:custGeom>
            <a:avLst/>
            <a:gdLst/>
            <a:ahLst/>
            <a:cxnLst/>
            <a:rect l="l" t="t" r="r" b="b"/>
            <a:pathLst>
              <a:path w="4736914" h="6310450">
                <a:moveTo>
                  <a:pt x="0" y="0"/>
                </a:moveTo>
                <a:lnTo>
                  <a:pt x="4736914" y="0"/>
                </a:lnTo>
                <a:lnTo>
                  <a:pt x="4736914" y="6310450"/>
                </a:lnTo>
                <a:lnTo>
                  <a:pt x="0" y="6310450"/>
                </a:lnTo>
                <a:lnTo>
                  <a:pt x="0" y="0"/>
                </a:lnTo>
                <a:close/>
              </a:path>
            </a:pathLst>
          </a:custGeom>
          <a:blipFill>
            <a:blip r:embed="rId7"/>
            <a:stretch>
              <a:fillRect/>
            </a:stretch>
          </a:blipFill>
        </p:spPr>
      </p:sp>
      <p:sp>
        <p:nvSpPr>
          <p:cNvPr id="34" name="TextBox 34"/>
          <p:cNvSpPr txBox="1"/>
          <p:nvPr/>
        </p:nvSpPr>
        <p:spPr>
          <a:xfrm>
            <a:off x="2748141" y="8743950"/>
            <a:ext cx="1409800"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Before</a:t>
            </a:r>
          </a:p>
        </p:txBody>
      </p:sp>
      <p:sp>
        <p:nvSpPr>
          <p:cNvPr id="35" name="TextBox 35"/>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36" name="TextBox 36"/>
          <p:cNvSpPr txBox="1"/>
          <p:nvPr/>
        </p:nvSpPr>
        <p:spPr>
          <a:xfrm>
            <a:off x="4355068" y="656431"/>
            <a:ext cx="9577864" cy="978608"/>
          </a:xfrm>
          <a:prstGeom prst="rect">
            <a:avLst/>
          </a:prstGeom>
        </p:spPr>
        <p:txBody>
          <a:bodyPr lIns="0" tIns="0" rIns="0" bIns="0" rtlCol="0" anchor="t">
            <a:spAutoFit/>
          </a:bodyPr>
          <a:lstStyle/>
          <a:p>
            <a:pPr algn="ctr">
              <a:lnSpc>
                <a:spcPts val="8010"/>
              </a:lnSpc>
            </a:pPr>
            <a:r>
              <a:rPr lang="en-US" sz="5722" b="1">
                <a:solidFill>
                  <a:srgbClr val="657D06"/>
                </a:solidFill>
                <a:latin typeface="Nunito Bold"/>
                <a:ea typeface="Nunito Bold"/>
                <a:cs typeface="Nunito Bold"/>
                <a:sym typeface="Nunito Bold"/>
              </a:rPr>
              <a:t>Transformer Access Hatch</a:t>
            </a:r>
          </a:p>
        </p:txBody>
      </p:sp>
      <p:sp>
        <p:nvSpPr>
          <p:cNvPr id="37" name="TextBox 37"/>
          <p:cNvSpPr txBox="1"/>
          <p:nvPr/>
        </p:nvSpPr>
        <p:spPr>
          <a:xfrm>
            <a:off x="8560948" y="8743950"/>
            <a:ext cx="1409800"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During</a:t>
            </a:r>
          </a:p>
        </p:txBody>
      </p:sp>
      <p:sp>
        <p:nvSpPr>
          <p:cNvPr id="38" name="TextBox 38"/>
          <p:cNvSpPr txBox="1"/>
          <p:nvPr/>
        </p:nvSpPr>
        <p:spPr>
          <a:xfrm>
            <a:off x="13763240" y="8743950"/>
            <a:ext cx="2237305"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Completed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rot="1796761">
            <a:off x="18064441" y="917193"/>
            <a:ext cx="2107962" cy="12959964"/>
            <a:chOff x="0" y="0"/>
            <a:chExt cx="555183" cy="3413324"/>
          </a:xfrm>
        </p:grpSpPr>
        <p:sp>
          <p:nvSpPr>
            <p:cNvPr id="4" name="Freeform 4"/>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5" name="TextBox 5"/>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066582">
            <a:off x="16581402" y="-1735386"/>
            <a:ext cx="2107962" cy="11563966"/>
            <a:chOff x="0" y="0"/>
            <a:chExt cx="555183" cy="3045654"/>
          </a:xfrm>
        </p:grpSpPr>
        <p:sp>
          <p:nvSpPr>
            <p:cNvPr id="7" name="Freeform 7"/>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8" name="TextBox 8"/>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086433">
            <a:off x="-434913" y="-1778644"/>
            <a:ext cx="2107962" cy="11563966"/>
            <a:chOff x="0" y="0"/>
            <a:chExt cx="555183" cy="3045654"/>
          </a:xfrm>
        </p:grpSpPr>
        <p:sp>
          <p:nvSpPr>
            <p:cNvPr id="10" name="Freeform 10"/>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BCC097"/>
            </a:solidFill>
          </p:spPr>
        </p:sp>
        <p:sp>
          <p:nvSpPr>
            <p:cNvPr id="11" name="TextBox 11"/>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798733">
            <a:off x="-1881486" y="917193"/>
            <a:ext cx="2107962" cy="12959964"/>
            <a:chOff x="0" y="0"/>
            <a:chExt cx="555183" cy="3413324"/>
          </a:xfrm>
        </p:grpSpPr>
        <p:sp>
          <p:nvSpPr>
            <p:cNvPr id="13" name="Freeform 13"/>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CCCFB3"/>
            </a:solidFill>
          </p:spPr>
        </p:sp>
        <p:sp>
          <p:nvSpPr>
            <p:cNvPr id="14" name="TextBox 14"/>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802058">
            <a:off x="17634594" y="-4101917"/>
            <a:ext cx="2107962" cy="13805645"/>
            <a:chOff x="0" y="0"/>
            <a:chExt cx="555183" cy="3636055"/>
          </a:xfrm>
        </p:grpSpPr>
        <p:sp>
          <p:nvSpPr>
            <p:cNvPr id="16" name="Freeform 16"/>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17" name="TextBox 17"/>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792394">
            <a:off x="-1469891" y="-4101917"/>
            <a:ext cx="2107962" cy="13805645"/>
            <a:chOff x="0" y="0"/>
            <a:chExt cx="555183" cy="3636055"/>
          </a:xfrm>
        </p:grpSpPr>
        <p:sp>
          <p:nvSpPr>
            <p:cNvPr id="19" name="Freeform 19"/>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657D06"/>
            </a:solidFill>
          </p:spPr>
        </p:sp>
        <p:sp>
          <p:nvSpPr>
            <p:cNvPr id="20" name="TextBox 20"/>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5296902" y="416117"/>
            <a:ext cx="7694196" cy="9169017"/>
            <a:chOff x="0" y="0"/>
            <a:chExt cx="10258927" cy="12225355"/>
          </a:xfrm>
        </p:grpSpPr>
        <p:sp>
          <p:nvSpPr>
            <p:cNvPr id="22" name="Freeform 22"/>
            <p:cNvSpPr/>
            <p:nvPr/>
          </p:nvSpPr>
          <p:spPr>
            <a:xfrm>
              <a:off x="0" y="6274284"/>
              <a:ext cx="9716034" cy="5951071"/>
            </a:xfrm>
            <a:custGeom>
              <a:avLst/>
              <a:gdLst/>
              <a:ahLst/>
              <a:cxnLst/>
              <a:rect l="l" t="t" r="r" b="b"/>
              <a:pathLst>
                <a:path w="9716034" h="5951071">
                  <a:moveTo>
                    <a:pt x="0" y="0"/>
                  </a:moveTo>
                  <a:lnTo>
                    <a:pt x="9716034" y="0"/>
                  </a:lnTo>
                  <a:lnTo>
                    <a:pt x="9716034" y="5951071"/>
                  </a:lnTo>
                  <a:lnTo>
                    <a:pt x="0" y="5951071"/>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23" name="Freeform 23"/>
            <p:cNvSpPr/>
            <p:nvPr/>
          </p:nvSpPr>
          <p:spPr>
            <a:xfrm rot="-224816">
              <a:off x="461672" y="302777"/>
              <a:ext cx="9537043" cy="8275630"/>
            </a:xfrm>
            <a:custGeom>
              <a:avLst/>
              <a:gdLst/>
              <a:ahLst/>
              <a:cxnLst/>
              <a:rect l="l" t="t" r="r" b="b"/>
              <a:pathLst>
                <a:path w="9537043" h="8275630">
                  <a:moveTo>
                    <a:pt x="0" y="0"/>
                  </a:moveTo>
                  <a:lnTo>
                    <a:pt x="9537043" y="0"/>
                  </a:lnTo>
                  <a:lnTo>
                    <a:pt x="9537043" y="8275630"/>
                  </a:lnTo>
                  <a:lnTo>
                    <a:pt x="0" y="8275630"/>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grpSp>
      <p:sp>
        <p:nvSpPr>
          <p:cNvPr id="24" name="TextBox 24"/>
          <p:cNvSpPr txBox="1"/>
          <p:nvPr/>
        </p:nvSpPr>
        <p:spPr>
          <a:xfrm>
            <a:off x="4500637" y="3763963"/>
            <a:ext cx="9286726" cy="771525"/>
          </a:xfrm>
          <a:prstGeom prst="rect">
            <a:avLst/>
          </a:prstGeom>
        </p:spPr>
        <p:txBody>
          <a:bodyPr lIns="0" tIns="0" rIns="0" bIns="0" rtlCol="0" anchor="t">
            <a:spAutoFit/>
          </a:bodyPr>
          <a:lstStyle/>
          <a:p>
            <a:pPr algn="ctr">
              <a:lnSpc>
                <a:spcPts val="6050"/>
              </a:lnSpc>
            </a:pPr>
            <a:r>
              <a:rPr lang="en-US" sz="5041" b="1">
                <a:solidFill>
                  <a:srgbClr val="6D5FA8"/>
                </a:solidFill>
                <a:latin typeface="Nunito Bold"/>
                <a:ea typeface="Nunito Bold"/>
                <a:cs typeface="Nunito Bold"/>
                <a:sym typeface="Nunito Bold"/>
              </a:rPr>
              <a:t>SAMPLES OF OUR PROJECTS</a:t>
            </a:r>
          </a:p>
        </p:txBody>
      </p:sp>
      <p:sp>
        <p:nvSpPr>
          <p:cNvPr id="25" name="TextBox 25"/>
          <p:cNvSpPr txBox="1"/>
          <p:nvPr/>
        </p:nvSpPr>
        <p:spPr>
          <a:xfrm>
            <a:off x="4998591" y="4249738"/>
            <a:ext cx="8290818" cy="1803401"/>
          </a:xfrm>
          <a:prstGeom prst="rect">
            <a:avLst/>
          </a:prstGeom>
        </p:spPr>
        <p:txBody>
          <a:bodyPr lIns="0" tIns="0" rIns="0" bIns="0" rtlCol="0" anchor="t">
            <a:spAutoFit/>
          </a:bodyPr>
          <a:lstStyle/>
          <a:p>
            <a:pPr algn="ctr">
              <a:lnSpc>
                <a:spcPts val="13999"/>
              </a:lnSpc>
            </a:pPr>
            <a:r>
              <a:rPr lang="en-US" sz="9999" b="1">
                <a:solidFill>
                  <a:srgbClr val="657D06"/>
                </a:solidFill>
                <a:latin typeface="Poppins 1 Bold"/>
                <a:ea typeface="Poppins 1 Bold"/>
                <a:cs typeface="Poppins 1 Bold"/>
                <a:sym typeface="Poppins 1 Bold"/>
              </a:rPr>
              <a:t>Drill &amp; Inject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666" b="-14666"/>
            </a:stretch>
          </a:blipFill>
        </p:spPr>
      </p:sp>
      <p:grpSp>
        <p:nvGrpSpPr>
          <p:cNvPr id="3" name="Group 3"/>
          <p:cNvGrpSpPr/>
          <p:nvPr/>
        </p:nvGrpSpPr>
        <p:grpSpPr>
          <a:xfrm rot="-1066582">
            <a:off x="16877198" y="-940858"/>
            <a:ext cx="2107962" cy="11563966"/>
            <a:chOff x="0" y="0"/>
            <a:chExt cx="555183" cy="3045654"/>
          </a:xfrm>
        </p:grpSpPr>
        <p:sp>
          <p:nvSpPr>
            <p:cNvPr id="4" name="Freeform 4"/>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CCCFB3"/>
            </a:solidFill>
          </p:spPr>
        </p:sp>
        <p:sp>
          <p:nvSpPr>
            <p:cNvPr id="5" name="TextBox 5"/>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2058">
            <a:off x="17553944" y="-3295789"/>
            <a:ext cx="3309233" cy="13805645"/>
            <a:chOff x="0" y="0"/>
            <a:chExt cx="871568" cy="3636055"/>
          </a:xfrm>
        </p:grpSpPr>
        <p:sp>
          <p:nvSpPr>
            <p:cNvPr id="7" name="Freeform 7"/>
            <p:cNvSpPr/>
            <p:nvPr/>
          </p:nvSpPr>
          <p:spPr>
            <a:xfrm>
              <a:off x="0" y="0"/>
              <a:ext cx="871568" cy="3636055"/>
            </a:xfrm>
            <a:custGeom>
              <a:avLst/>
              <a:gdLst/>
              <a:ahLst/>
              <a:cxnLst/>
              <a:rect l="l" t="t" r="r" b="b"/>
              <a:pathLst>
                <a:path w="871568" h="3636055">
                  <a:moveTo>
                    <a:pt x="0" y="0"/>
                  </a:moveTo>
                  <a:lnTo>
                    <a:pt x="871568" y="0"/>
                  </a:lnTo>
                  <a:lnTo>
                    <a:pt x="871568" y="3636055"/>
                  </a:lnTo>
                  <a:lnTo>
                    <a:pt x="0" y="3636055"/>
                  </a:lnTo>
                  <a:close/>
                </a:path>
              </a:pathLst>
            </a:custGeom>
            <a:solidFill>
              <a:srgbClr val="657D06"/>
            </a:solidFill>
          </p:spPr>
        </p:sp>
        <p:sp>
          <p:nvSpPr>
            <p:cNvPr id="8" name="TextBox 8"/>
            <p:cNvSpPr txBox="1"/>
            <p:nvPr/>
          </p:nvSpPr>
          <p:spPr>
            <a:xfrm>
              <a:off x="0" y="-38100"/>
              <a:ext cx="871568"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9011986">
            <a:off x="66332" y="2393603"/>
            <a:ext cx="2107962" cy="11563966"/>
            <a:chOff x="0" y="0"/>
            <a:chExt cx="555183" cy="3045654"/>
          </a:xfrm>
        </p:grpSpPr>
        <p:sp>
          <p:nvSpPr>
            <p:cNvPr id="10" name="Freeform 10"/>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CCCFB3"/>
            </a:solidFill>
          </p:spPr>
        </p:sp>
        <p:sp>
          <p:nvSpPr>
            <p:cNvPr id="11" name="TextBox 11"/>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8276510">
            <a:off x="-1526576" y="2745882"/>
            <a:ext cx="3309233" cy="13805645"/>
            <a:chOff x="0" y="0"/>
            <a:chExt cx="871568" cy="3636055"/>
          </a:xfrm>
        </p:grpSpPr>
        <p:sp>
          <p:nvSpPr>
            <p:cNvPr id="13" name="Freeform 13"/>
            <p:cNvSpPr/>
            <p:nvPr/>
          </p:nvSpPr>
          <p:spPr>
            <a:xfrm>
              <a:off x="0" y="0"/>
              <a:ext cx="871568" cy="3636055"/>
            </a:xfrm>
            <a:custGeom>
              <a:avLst/>
              <a:gdLst/>
              <a:ahLst/>
              <a:cxnLst/>
              <a:rect l="l" t="t" r="r" b="b"/>
              <a:pathLst>
                <a:path w="871568" h="3636055">
                  <a:moveTo>
                    <a:pt x="0" y="0"/>
                  </a:moveTo>
                  <a:lnTo>
                    <a:pt x="871568" y="0"/>
                  </a:lnTo>
                  <a:lnTo>
                    <a:pt x="871568" y="3636055"/>
                  </a:lnTo>
                  <a:lnTo>
                    <a:pt x="0" y="3636055"/>
                  </a:lnTo>
                  <a:close/>
                </a:path>
              </a:pathLst>
            </a:custGeom>
            <a:solidFill>
              <a:srgbClr val="657D06"/>
            </a:solidFill>
          </p:spPr>
        </p:sp>
        <p:sp>
          <p:nvSpPr>
            <p:cNvPr id="14" name="TextBox 14"/>
            <p:cNvSpPr txBox="1"/>
            <p:nvPr/>
          </p:nvSpPr>
          <p:spPr>
            <a:xfrm>
              <a:off x="0" y="-38100"/>
              <a:ext cx="871568"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712999" y="2634388"/>
            <a:ext cx="4801801" cy="6219144"/>
            <a:chOff x="0" y="0"/>
            <a:chExt cx="6402401" cy="8292191"/>
          </a:xfrm>
        </p:grpSpPr>
        <p:grpSp>
          <p:nvGrpSpPr>
            <p:cNvPr id="16" name="Group 16"/>
            <p:cNvGrpSpPr/>
            <p:nvPr/>
          </p:nvGrpSpPr>
          <p:grpSpPr>
            <a:xfrm>
              <a:off x="0" y="0"/>
              <a:ext cx="6402401" cy="8292191"/>
              <a:chOff x="0" y="0"/>
              <a:chExt cx="1907532" cy="2470576"/>
            </a:xfrm>
          </p:grpSpPr>
          <p:sp>
            <p:nvSpPr>
              <p:cNvPr id="17" name="Freeform 17"/>
              <p:cNvSpPr/>
              <p:nvPr/>
            </p:nvSpPr>
            <p:spPr>
              <a:xfrm>
                <a:off x="0" y="0"/>
                <a:ext cx="1907532" cy="2470576"/>
              </a:xfrm>
              <a:custGeom>
                <a:avLst/>
                <a:gdLst/>
                <a:ahLst/>
                <a:cxnLst/>
                <a:rect l="l" t="t" r="r" b="b"/>
                <a:pathLst>
                  <a:path w="1907532" h="2470576">
                    <a:moveTo>
                      <a:pt x="57246" y="0"/>
                    </a:moveTo>
                    <a:lnTo>
                      <a:pt x="1850286" y="0"/>
                    </a:lnTo>
                    <a:cubicBezTo>
                      <a:pt x="1881902" y="0"/>
                      <a:pt x="1907532" y="25630"/>
                      <a:pt x="1907532" y="57246"/>
                    </a:cubicBezTo>
                    <a:lnTo>
                      <a:pt x="1907532" y="2413330"/>
                    </a:lnTo>
                    <a:cubicBezTo>
                      <a:pt x="1907532" y="2444946"/>
                      <a:pt x="1881902" y="2470576"/>
                      <a:pt x="1850286" y="2470576"/>
                    </a:cubicBezTo>
                    <a:lnTo>
                      <a:pt x="57246" y="2470576"/>
                    </a:lnTo>
                    <a:cubicBezTo>
                      <a:pt x="25630" y="2470576"/>
                      <a:pt x="0" y="2444946"/>
                      <a:pt x="0" y="2413330"/>
                    </a:cubicBezTo>
                    <a:lnTo>
                      <a:pt x="0" y="57246"/>
                    </a:lnTo>
                    <a:cubicBezTo>
                      <a:pt x="0" y="25630"/>
                      <a:pt x="25630" y="0"/>
                      <a:pt x="57246" y="0"/>
                    </a:cubicBezTo>
                    <a:close/>
                  </a:path>
                </a:pathLst>
              </a:custGeom>
              <a:solidFill>
                <a:srgbClr val="95A844"/>
              </a:solidFill>
            </p:spPr>
          </p:sp>
          <p:sp>
            <p:nvSpPr>
              <p:cNvPr id="18" name="TextBox 18"/>
              <p:cNvSpPr txBox="1"/>
              <p:nvPr/>
            </p:nvSpPr>
            <p:spPr>
              <a:xfrm>
                <a:off x="0" y="-38100"/>
                <a:ext cx="1907532" cy="2508676"/>
              </a:xfrm>
              <a:prstGeom prst="rect">
                <a:avLst/>
              </a:prstGeom>
            </p:spPr>
            <p:txBody>
              <a:bodyPr lIns="48377" tIns="48377" rIns="48377" bIns="48377" rtlCol="0" anchor="ctr"/>
              <a:lstStyle/>
              <a:p>
                <a:pPr algn="ctr">
                  <a:lnSpc>
                    <a:spcPts val="2659"/>
                  </a:lnSpc>
                </a:pPr>
                <a:endParaRPr/>
              </a:p>
            </p:txBody>
          </p:sp>
        </p:grpSp>
        <p:grpSp>
          <p:nvGrpSpPr>
            <p:cNvPr id="19" name="Group 19"/>
            <p:cNvGrpSpPr/>
            <p:nvPr/>
          </p:nvGrpSpPr>
          <p:grpSpPr>
            <a:xfrm>
              <a:off x="152549" y="174945"/>
              <a:ext cx="6119506" cy="7868046"/>
              <a:chOff x="0" y="0"/>
              <a:chExt cx="1044344" cy="1342746"/>
            </a:xfrm>
          </p:grpSpPr>
          <p:sp>
            <p:nvSpPr>
              <p:cNvPr id="20" name="Freeform 20"/>
              <p:cNvSpPr/>
              <p:nvPr/>
            </p:nvSpPr>
            <p:spPr>
              <a:xfrm>
                <a:off x="0" y="0"/>
                <a:ext cx="1044344" cy="1342746"/>
              </a:xfrm>
              <a:custGeom>
                <a:avLst/>
                <a:gdLst/>
                <a:ahLst/>
                <a:cxnLst/>
                <a:rect l="l" t="t" r="r" b="b"/>
                <a:pathLst>
                  <a:path w="1044344" h="1342746">
                    <a:moveTo>
                      <a:pt x="27010" y="0"/>
                    </a:moveTo>
                    <a:lnTo>
                      <a:pt x="1017333" y="0"/>
                    </a:lnTo>
                    <a:cubicBezTo>
                      <a:pt x="1024497" y="0"/>
                      <a:pt x="1031367" y="2846"/>
                      <a:pt x="1036432" y="7911"/>
                    </a:cubicBezTo>
                    <a:cubicBezTo>
                      <a:pt x="1041498" y="12976"/>
                      <a:pt x="1044344" y="19847"/>
                      <a:pt x="1044344" y="27010"/>
                    </a:cubicBezTo>
                    <a:lnTo>
                      <a:pt x="1044344" y="1315736"/>
                    </a:lnTo>
                    <a:cubicBezTo>
                      <a:pt x="1044344" y="1330653"/>
                      <a:pt x="1032251" y="1342746"/>
                      <a:pt x="1017333" y="1342746"/>
                    </a:cubicBezTo>
                    <a:lnTo>
                      <a:pt x="27010" y="1342746"/>
                    </a:lnTo>
                    <a:cubicBezTo>
                      <a:pt x="19847" y="1342746"/>
                      <a:pt x="12976" y="1339900"/>
                      <a:pt x="7911" y="1334835"/>
                    </a:cubicBezTo>
                    <a:cubicBezTo>
                      <a:pt x="2846" y="1329770"/>
                      <a:pt x="0" y="1322900"/>
                      <a:pt x="0" y="1315736"/>
                    </a:cubicBezTo>
                    <a:lnTo>
                      <a:pt x="0" y="27010"/>
                    </a:lnTo>
                    <a:cubicBezTo>
                      <a:pt x="0" y="12093"/>
                      <a:pt x="12093" y="0"/>
                      <a:pt x="27010" y="0"/>
                    </a:cubicBezTo>
                    <a:close/>
                  </a:path>
                </a:pathLst>
              </a:custGeom>
              <a:blipFill>
                <a:blip r:embed="rId4"/>
                <a:stretch>
                  <a:fillRect t="-1918" b="-1918"/>
                </a:stretch>
              </a:blipFill>
            </p:spPr>
          </p:sp>
        </p:grpSp>
      </p:grpSp>
      <p:grpSp>
        <p:nvGrpSpPr>
          <p:cNvPr id="21" name="Group 21"/>
          <p:cNvGrpSpPr/>
          <p:nvPr/>
        </p:nvGrpSpPr>
        <p:grpSpPr>
          <a:xfrm>
            <a:off x="12847254" y="9448108"/>
            <a:ext cx="6402088" cy="838892"/>
            <a:chOff x="0" y="0"/>
            <a:chExt cx="3667786" cy="480605"/>
          </a:xfrm>
        </p:grpSpPr>
        <p:sp>
          <p:nvSpPr>
            <p:cNvPr id="22" name="Freeform 22"/>
            <p:cNvSpPr/>
            <p:nvPr/>
          </p:nvSpPr>
          <p:spPr>
            <a:xfrm>
              <a:off x="0" y="0"/>
              <a:ext cx="3667786" cy="480605"/>
            </a:xfrm>
            <a:custGeom>
              <a:avLst/>
              <a:gdLst/>
              <a:ahLst/>
              <a:cxnLst/>
              <a:rect l="l" t="t" r="r" b="b"/>
              <a:pathLst>
                <a:path w="3667786" h="480605">
                  <a:moveTo>
                    <a:pt x="203200" y="0"/>
                  </a:moveTo>
                  <a:lnTo>
                    <a:pt x="3667786" y="0"/>
                  </a:lnTo>
                  <a:lnTo>
                    <a:pt x="3464586" y="480605"/>
                  </a:lnTo>
                  <a:lnTo>
                    <a:pt x="0" y="480605"/>
                  </a:lnTo>
                  <a:lnTo>
                    <a:pt x="203200" y="0"/>
                  </a:lnTo>
                  <a:close/>
                </a:path>
              </a:pathLst>
            </a:custGeom>
            <a:solidFill>
              <a:srgbClr val="657D06"/>
            </a:solidFill>
          </p:spPr>
        </p:sp>
        <p:sp>
          <p:nvSpPr>
            <p:cNvPr id="23" name="TextBox 23"/>
            <p:cNvSpPr txBox="1"/>
            <p:nvPr/>
          </p:nvSpPr>
          <p:spPr>
            <a:xfrm>
              <a:off x="101600" y="-66675"/>
              <a:ext cx="3464586" cy="547280"/>
            </a:xfrm>
            <a:prstGeom prst="rect">
              <a:avLst/>
            </a:prstGeom>
          </p:spPr>
          <p:txBody>
            <a:bodyPr lIns="50800" tIns="50800" rIns="50800" bIns="50800" rtlCol="0" anchor="ctr"/>
            <a:lstStyle/>
            <a:p>
              <a:pPr algn="ctr">
                <a:lnSpc>
                  <a:spcPts val="3319"/>
                </a:lnSpc>
              </a:pPr>
              <a:endParaRPr/>
            </a:p>
          </p:txBody>
        </p:sp>
      </p:grpSp>
      <p:grpSp>
        <p:nvGrpSpPr>
          <p:cNvPr id="24" name="Group 24"/>
          <p:cNvGrpSpPr/>
          <p:nvPr/>
        </p:nvGrpSpPr>
        <p:grpSpPr>
          <a:xfrm>
            <a:off x="10564251" y="2590346"/>
            <a:ext cx="4520307" cy="4221669"/>
            <a:chOff x="0" y="0"/>
            <a:chExt cx="6027077" cy="5628892"/>
          </a:xfrm>
        </p:grpSpPr>
        <p:grpSp>
          <p:nvGrpSpPr>
            <p:cNvPr id="25" name="Group 25"/>
            <p:cNvGrpSpPr/>
            <p:nvPr/>
          </p:nvGrpSpPr>
          <p:grpSpPr>
            <a:xfrm>
              <a:off x="0" y="0"/>
              <a:ext cx="6027077" cy="5628892"/>
              <a:chOff x="0" y="0"/>
              <a:chExt cx="2703675" cy="2525054"/>
            </a:xfrm>
          </p:grpSpPr>
          <p:sp>
            <p:nvSpPr>
              <p:cNvPr id="26" name="Freeform 26"/>
              <p:cNvSpPr/>
              <p:nvPr/>
            </p:nvSpPr>
            <p:spPr>
              <a:xfrm>
                <a:off x="0" y="0"/>
                <a:ext cx="2703675" cy="2525054"/>
              </a:xfrm>
              <a:custGeom>
                <a:avLst/>
                <a:gdLst/>
                <a:ahLst/>
                <a:cxnLst/>
                <a:rect l="l" t="t" r="r" b="b"/>
                <a:pathLst>
                  <a:path w="2703675" h="2525054">
                    <a:moveTo>
                      <a:pt x="40389" y="0"/>
                    </a:moveTo>
                    <a:lnTo>
                      <a:pt x="2663287" y="0"/>
                    </a:lnTo>
                    <a:cubicBezTo>
                      <a:pt x="2685593" y="0"/>
                      <a:pt x="2703675" y="18083"/>
                      <a:pt x="2703675" y="40389"/>
                    </a:cubicBezTo>
                    <a:lnTo>
                      <a:pt x="2703675" y="2484666"/>
                    </a:lnTo>
                    <a:cubicBezTo>
                      <a:pt x="2703675" y="2506972"/>
                      <a:pt x="2685593" y="2525054"/>
                      <a:pt x="2663287" y="2525054"/>
                    </a:cubicBezTo>
                    <a:lnTo>
                      <a:pt x="40389" y="2525054"/>
                    </a:lnTo>
                    <a:cubicBezTo>
                      <a:pt x="18083" y="2525054"/>
                      <a:pt x="0" y="2506972"/>
                      <a:pt x="0" y="2484666"/>
                    </a:cubicBezTo>
                    <a:lnTo>
                      <a:pt x="0" y="40389"/>
                    </a:lnTo>
                    <a:cubicBezTo>
                      <a:pt x="0" y="18083"/>
                      <a:pt x="18083" y="0"/>
                      <a:pt x="40389" y="0"/>
                    </a:cubicBezTo>
                    <a:close/>
                  </a:path>
                </a:pathLst>
              </a:custGeom>
              <a:solidFill>
                <a:srgbClr val="95A844"/>
              </a:solidFill>
            </p:spPr>
          </p:sp>
          <p:sp>
            <p:nvSpPr>
              <p:cNvPr id="27" name="TextBox 27"/>
              <p:cNvSpPr txBox="1"/>
              <p:nvPr/>
            </p:nvSpPr>
            <p:spPr>
              <a:xfrm>
                <a:off x="0" y="-38100"/>
                <a:ext cx="2703675" cy="2563154"/>
              </a:xfrm>
              <a:prstGeom prst="rect">
                <a:avLst/>
              </a:prstGeom>
            </p:spPr>
            <p:txBody>
              <a:bodyPr lIns="48377" tIns="48377" rIns="48377" bIns="48377" rtlCol="0" anchor="ctr"/>
              <a:lstStyle/>
              <a:p>
                <a:pPr algn="ctr">
                  <a:lnSpc>
                    <a:spcPts val="2659"/>
                  </a:lnSpc>
                </a:pPr>
                <a:endParaRPr/>
              </a:p>
            </p:txBody>
          </p:sp>
        </p:grpSp>
        <p:grpSp>
          <p:nvGrpSpPr>
            <p:cNvPr id="28" name="Group 28"/>
            <p:cNvGrpSpPr/>
            <p:nvPr/>
          </p:nvGrpSpPr>
          <p:grpSpPr>
            <a:xfrm>
              <a:off x="143606" y="118756"/>
              <a:ext cx="5760765" cy="5340974"/>
              <a:chOff x="0" y="0"/>
              <a:chExt cx="1480220" cy="1372355"/>
            </a:xfrm>
          </p:grpSpPr>
          <p:sp>
            <p:nvSpPr>
              <p:cNvPr id="29" name="Freeform 29"/>
              <p:cNvSpPr/>
              <p:nvPr/>
            </p:nvSpPr>
            <p:spPr>
              <a:xfrm>
                <a:off x="0" y="0"/>
                <a:ext cx="1480220" cy="1372355"/>
              </a:xfrm>
              <a:custGeom>
                <a:avLst/>
                <a:gdLst/>
                <a:ahLst/>
                <a:cxnLst/>
                <a:rect l="l" t="t" r="r" b="b"/>
                <a:pathLst>
                  <a:path w="1480220" h="1372355">
                    <a:moveTo>
                      <a:pt x="19057" y="0"/>
                    </a:moveTo>
                    <a:lnTo>
                      <a:pt x="1461163" y="0"/>
                    </a:lnTo>
                    <a:cubicBezTo>
                      <a:pt x="1466217" y="0"/>
                      <a:pt x="1471064" y="2008"/>
                      <a:pt x="1474638" y="5582"/>
                    </a:cubicBezTo>
                    <a:cubicBezTo>
                      <a:pt x="1478212" y="9155"/>
                      <a:pt x="1480220" y="14002"/>
                      <a:pt x="1480220" y="19057"/>
                    </a:cubicBezTo>
                    <a:lnTo>
                      <a:pt x="1480220" y="1353299"/>
                    </a:lnTo>
                    <a:cubicBezTo>
                      <a:pt x="1480220" y="1358353"/>
                      <a:pt x="1478212" y="1363200"/>
                      <a:pt x="1474638" y="1366774"/>
                    </a:cubicBezTo>
                    <a:cubicBezTo>
                      <a:pt x="1471064" y="1370347"/>
                      <a:pt x="1466217" y="1372355"/>
                      <a:pt x="1461163" y="1372355"/>
                    </a:cubicBezTo>
                    <a:lnTo>
                      <a:pt x="19057" y="1372355"/>
                    </a:lnTo>
                    <a:cubicBezTo>
                      <a:pt x="14002" y="1372355"/>
                      <a:pt x="9155" y="1370347"/>
                      <a:pt x="5582" y="1366774"/>
                    </a:cubicBezTo>
                    <a:cubicBezTo>
                      <a:pt x="2008" y="1363200"/>
                      <a:pt x="0" y="1358353"/>
                      <a:pt x="0" y="1353299"/>
                    </a:cubicBezTo>
                    <a:lnTo>
                      <a:pt x="0" y="19057"/>
                    </a:lnTo>
                    <a:cubicBezTo>
                      <a:pt x="0" y="14002"/>
                      <a:pt x="2008" y="9155"/>
                      <a:pt x="5582" y="5582"/>
                    </a:cubicBezTo>
                    <a:cubicBezTo>
                      <a:pt x="9155" y="2008"/>
                      <a:pt x="14002" y="0"/>
                      <a:pt x="19057" y="0"/>
                    </a:cubicBezTo>
                    <a:close/>
                  </a:path>
                </a:pathLst>
              </a:custGeom>
              <a:blipFill>
                <a:blip r:embed="rId5"/>
                <a:stretch>
                  <a:fillRect l="-15995" t="-32584" r="-136529" b="-71970"/>
                </a:stretch>
              </a:blipFill>
            </p:spPr>
          </p:sp>
        </p:grpSp>
      </p:grpSp>
      <p:grpSp>
        <p:nvGrpSpPr>
          <p:cNvPr id="30" name="Group 30"/>
          <p:cNvGrpSpPr/>
          <p:nvPr/>
        </p:nvGrpSpPr>
        <p:grpSpPr>
          <a:xfrm>
            <a:off x="5591000" y="2590346"/>
            <a:ext cx="4801801" cy="6219144"/>
            <a:chOff x="0" y="0"/>
            <a:chExt cx="6402401" cy="8292191"/>
          </a:xfrm>
        </p:grpSpPr>
        <p:grpSp>
          <p:nvGrpSpPr>
            <p:cNvPr id="31" name="Group 31"/>
            <p:cNvGrpSpPr/>
            <p:nvPr/>
          </p:nvGrpSpPr>
          <p:grpSpPr>
            <a:xfrm>
              <a:off x="0" y="0"/>
              <a:ext cx="6402401" cy="8292191"/>
              <a:chOff x="0" y="0"/>
              <a:chExt cx="1907532" cy="2470576"/>
            </a:xfrm>
          </p:grpSpPr>
          <p:sp>
            <p:nvSpPr>
              <p:cNvPr id="32" name="Freeform 32"/>
              <p:cNvSpPr/>
              <p:nvPr/>
            </p:nvSpPr>
            <p:spPr>
              <a:xfrm>
                <a:off x="0" y="0"/>
                <a:ext cx="1907532" cy="2470576"/>
              </a:xfrm>
              <a:custGeom>
                <a:avLst/>
                <a:gdLst/>
                <a:ahLst/>
                <a:cxnLst/>
                <a:rect l="l" t="t" r="r" b="b"/>
                <a:pathLst>
                  <a:path w="1907532" h="2470576">
                    <a:moveTo>
                      <a:pt x="57246" y="0"/>
                    </a:moveTo>
                    <a:lnTo>
                      <a:pt x="1850286" y="0"/>
                    </a:lnTo>
                    <a:cubicBezTo>
                      <a:pt x="1881902" y="0"/>
                      <a:pt x="1907532" y="25630"/>
                      <a:pt x="1907532" y="57246"/>
                    </a:cubicBezTo>
                    <a:lnTo>
                      <a:pt x="1907532" y="2413330"/>
                    </a:lnTo>
                    <a:cubicBezTo>
                      <a:pt x="1907532" y="2444946"/>
                      <a:pt x="1881902" y="2470576"/>
                      <a:pt x="1850286" y="2470576"/>
                    </a:cubicBezTo>
                    <a:lnTo>
                      <a:pt x="57246" y="2470576"/>
                    </a:lnTo>
                    <a:cubicBezTo>
                      <a:pt x="25630" y="2470576"/>
                      <a:pt x="0" y="2444946"/>
                      <a:pt x="0" y="2413330"/>
                    </a:cubicBezTo>
                    <a:lnTo>
                      <a:pt x="0" y="57246"/>
                    </a:lnTo>
                    <a:cubicBezTo>
                      <a:pt x="0" y="25630"/>
                      <a:pt x="25630" y="0"/>
                      <a:pt x="57246" y="0"/>
                    </a:cubicBezTo>
                    <a:close/>
                  </a:path>
                </a:pathLst>
              </a:custGeom>
              <a:solidFill>
                <a:srgbClr val="95A844"/>
              </a:solidFill>
            </p:spPr>
          </p:sp>
          <p:sp>
            <p:nvSpPr>
              <p:cNvPr id="33" name="TextBox 33"/>
              <p:cNvSpPr txBox="1"/>
              <p:nvPr/>
            </p:nvSpPr>
            <p:spPr>
              <a:xfrm>
                <a:off x="0" y="-38100"/>
                <a:ext cx="1907532" cy="2508676"/>
              </a:xfrm>
              <a:prstGeom prst="rect">
                <a:avLst/>
              </a:prstGeom>
            </p:spPr>
            <p:txBody>
              <a:bodyPr lIns="48377" tIns="48377" rIns="48377" bIns="48377" rtlCol="0" anchor="ctr"/>
              <a:lstStyle/>
              <a:p>
                <a:pPr algn="ctr">
                  <a:lnSpc>
                    <a:spcPts val="2659"/>
                  </a:lnSpc>
                </a:pPr>
                <a:endParaRPr/>
              </a:p>
            </p:txBody>
          </p:sp>
        </p:grpSp>
        <p:grpSp>
          <p:nvGrpSpPr>
            <p:cNvPr id="34" name="Group 34"/>
            <p:cNvGrpSpPr/>
            <p:nvPr/>
          </p:nvGrpSpPr>
          <p:grpSpPr>
            <a:xfrm>
              <a:off x="152549" y="174945"/>
              <a:ext cx="6119506" cy="7868046"/>
              <a:chOff x="0" y="0"/>
              <a:chExt cx="1044344" cy="1342746"/>
            </a:xfrm>
          </p:grpSpPr>
          <p:sp>
            <p:nvSpPr>
              <p:cNvPr id="35" name="Freeform 35"/>
              <p:cNvSpPr/>
              <p:nvPr/>
            </p:nvSpPr>
            <p:spPr>
              <a:xfrm>
                <a:off x="0" y="0"/>
                <a:ext cx="1044344" cy="1342746"/>
              </a:xfrm>
              <a:custGeom>
                <a:avLst/>
                <a:gdLst/>
                <a:ahLst/>
                <a:cxnLst/>
                <a:rect l="l" t="t" r="r" b="b"/>
                <a:pathLst>
                  <a:path w="1044344" h="1342746">
                    <a:moveTo>
                      <a:pt x="27010" y="0"/>
                    </a:moveTo>
                    <a:lnTo>
                      <a:pt x="1017333" y="0"/>
                    </a:lnTo>
                    <a:cubicBezTo>
                      <a:pt x="1024497" y="0"/>
                      <a:pt x="1031367" y="2846"/>
                      <a:pt x="1036432" y="7911"/>
                    </a:cubicBezTo>
                    <a:cubicBezTo>
                      <a:pt x="1041498" y="12976"/>
                      <a:pt x="1044344" y="19847"/>
                      <a:pt x="1044344" y="27010"/>
                    </a:cubicBezTo>
                    <a:lnTo>
                      <a:pt x="1044344" y="1315736"/>
                    </a:lnTo>
                    <a:cubicBezTo>
                      <a:pt x="1044344" y="1330653"/>
                      <a:pt x="1032251" y="1342746"/>
                      <a:pt x="1017333" y="1342746"/>
                    </a:cubicBezTo>
                    <a:lnTo>
                      <a:pt x="27010" y="1342746"/>
                    </a:lnTo>
                    <a:cubicBezTo>
                      <a:pt x="19847" y="1342746"/>
                      <a:pt x="12976" y="1339900"/>
                      <a:pt x="7911" y="1334835"/>
                    </a:cubicBezTo>
                    <a:cubicBezTo>
                      <a:pt x="2846" y="1329770"/>
                      <a:pt x="0" y="1322900"/>
                      <a:pt x="0" y="1315736"/>
                    </a:cubicBezTo>
                    <a:lnTo>
                      <a:pt x="0" y="27010"/>
                    </a:lnTo>
                    <a:cubicBezTo>
                      <a:pt x="0" y="12093"/>
                      <a:pt x="12093" y="0"/>
                      <a:pt x="27010" y="0"/>
                    </a:cubicBezTo>
                    <a:close/>
                  </a:path>
                </a:pathLst>
              </a:custGeom>
              <a:blipFill>
                <a:blip r:embed="rId6"/>
                <a:stretch>
                  <a:fillRect l="-13249" t="-5591" b="-11900"/>
                </a:stretch>
              </a:blipFill>
            </p:spPr>
          </p:sp>
        </p:grpSp>
      </p:grpSp>
      <p:sp>
        <p:nvSpPr>
          <p:cNvPr id="36" name="TextBox 36"/>
          <p:cNvSpPr txBox="1"/>
          <p:nvPr/>
        </p:nvSpPr>
        <p:spPr>
          <a:xfrm>
            <a:off x="2699991" y="1037364"/>
            <a:ext cx="12888018" cy="686207"/>
          </a:xfrm>
          <a:prstGeom prst="rect">
            <a:avLst/>
          </a:prstGeom>
        </p:spPr>
        <p:txBody>
          <a:bodyPr lIns="0" tIns="0" rIns="0" bIns="0" rtlCol="0" anchor="t">
            <a:spAutoFit/>
          </a:bodyPr>
          <a:lstStyle/>
          <a:p>
            <a:pPr algn="ctr">
              <a:lnSpc>
                <a:spcPts val="5637"/>
              </a:lnSpc>
            </a:pPr>
            <a:r>
              <a:rPr lang="en-US" sz="4026" b="1">
                <a:solidFill>
                  <a:srgbClr val="657D06"/>
                </a:solidFill>
                <a:latin typeface="Nunito Bold"/>
                <a:ea typeface="Nunito Bold"/>
                <a:cs typeface="Nunito Bold"/>
                <a:sym typeface="Nunito Bold"/>
              </a:rPr>
              <a:t>Drill and Inject Lower Radiator Isolation Valve Flange </a:t>
            </a:r>
          </a:p>
        </p:txBody>
      </p:sp>
      <p:sp>
        <p:nvSpPr>
          <p:cNvPr id="37" name="TextBox 37"/>
          <p:cNvSpPr txBox="1"/>
          <p:nvPr/>
        </p:nvSpPr>
        <p:spPr>
          <a:xfrm>
            <a:off x="13322878" y="9632604"/>
            <a:ext cx="4644176" cy="422275"/>
          </a:xfrm>
          <a:prstGeom prst="rect">
            <a:avLst/>
          </a:prstGeom>
        </p:spPr>
        <p:txBody>
          <a:bodyPr lIns="0" tIns="0" rIns="0" bIns="0" rtlCol="0" anchor="t">
            <a:spAutoFit/>
          </a:bodyPr>
          <a:lstStyle/>
          <a:p>
            <a:pPr algn="ctr">
              <a:lnSpc>
                <a:spcPts val="3499"/>
              </a:lnSpc>
            </a:pPr>
            <a:r>
              <a:rPr lang="en-US" sz="2499">
                <a:solidFill>
                  <a:srgbClr val="FFFFFF"/>
                </a:solidFill>
                <a:latin typeface="Nunito"/>
                <a:ea typeface="Nunito"/>
                <a:cs typeface="Nunito"/>
                <a:sym typeface="Nunito"/>
              </a:rPr>
              <a:t>www.appliedleakseal.com</a:t>
            </a:r>
          </a:p>
        </p:txBody>
      </p:sp>
      <p:sp>
        <p:nvSpPr>
          <p:cNvPr id="38" name="TextBox 38"/>
          <p:cNvSpPr txBox="1"/>
          <p:nvPr/>
        </p:nvSpPr>
        <p:spPr>
          <a:xfrm>
            <a:off x="9835674" y="8988079"/>
            <a:ext cx="5326591" cy="692150"/>
          </a:xfrm>
          <a:prstGeom prst="rect">
            <a:avLst/>
          </a:prstGeom>
        </p:spPr>
        <p:txBody>
          <a:bodyPr lIns="0" tIns="0" rIns="0" bIns="0" rtlCol="0" anchor="t">
            <a:spAutoFit/>
          </a:bodyPr>
          <a:lstStyle/>
          <a:p>
            <a:pPr algn="just">
              <a:lnSpc>
                <a:spcPts val="2800"/>
              </a:lnSpc>
            </a:pPr>
            <a:r>
              <a:rPr lang="en-US" sz="2000">
                <a:solidFill>
                  <a:srgbClr val="000000"/>
                </a:solidFill>
                <a:latin typeface="Nunito"/>
                <a:ea typeface="Nunito"/>
                <a:cs typeface="Nunito"/>
                <a:sym typeface="Nunito"/>
              </a:rPr>
              <a:t>Note: Sealant travel through gasket grove to injection port.</a:t>
            </a:r>
          </a:p>
        </p:txBody>
      </p:sp>
      <p:sp>
        <p:nvSpPr>
          <p:cNvPr id="39" name="TextBox 39"/>
          <p:cNvSpPr txBox="1"/>
          <p:nvPr/>
        </p:nvSpPr>
        <p:spPr>
          <a:xfrm>
            <a:off x="7455908" y="1685471"/>
            <a:ext cx="4206879" cy="348015"/>
          </a:xfrm>
          <a:prstGeom prst="rect">
            <a:avLst/>
          </a:prstGeom>
        </p:spPr>
        <p:txBody>
          <a:bodyPr lIns="0" tIns="0" rIns="0" bIns="0" rtlCol="0" anchor="t">
            <a:spAutoFit/>
          </a:bodyPr>
          <a:lstStyle/>
          <a:p>
            <a:pPr algn="ctr">
              <a:lnSpc>
                <a:spcPts val="2868"/>
              </a:lnSpc>
            </a:pPr>
            <a:r>
              <a:rPr lang="en-US" sz="2048" i="1">
                <a:solidFill>
                  <a:srgbClr val="000000"/>
                </a:solidFill>
                <a:latin typeface="Nunito Italics"/>
                <a:ea typeface="Nunito Italics"/>
                <a:cs typeface="Nunito Italics"/>
                <a:sym typeface="Nunito Italics"/>
              </a:rPr>
              <a:t>Drill &amp; Inject Process</a:t>
            </a:r>
          </a:p>
        </p:txBody>
      </p:sp>
      <p:sp>
        <p:nvSpPr>
          <p:cNvPr id="40" name="TextBox 40"/>
          <p:cNvSpPr txBox="1"/>
          <p:nvPr/>
        </p:nvSpPr>
        <p:spPr>
          <a:xfrm>
            <a:off x="2748141" y="8743950"/>
            <a:ext cx="1409800"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Before</a:t>
            </a:r>
          </a:p>
        </p:txBody>
      </p:sp>
      <p:sp>
        <p:nvSpPr>
          <p:cNvPr id="41" name="TextBox 41"/>
          <p:cNvSpPr txBox="1"/>
          <p:nvPr/>
        </p:nvSpPr>
        <p:spPr>
          <a:xfrm>
            <a:off x="7455908" y="8752339"/>
            <a:ext cx="1409800"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During</a:t>
            </a:r>
          </a:p>
        </p:txBody>
      </p:sp>
      <p:sp>
        <p:nvSpPr>
          <p:cNvPr id="42" name="TextBox 42"/>
          <p:cNvSpPr txBox="1"/>
          <p:nvPr/>
        </p:nvSpPr>
        <p:spPr>
          <a:xfrm>
            <a:off x="12847254" y="6880367"/>
            <a:ext cx="2237305" cy="514350"/>
          </a:xfrm>
          <a:prstGeom prst="rect">
            <a:avLst/>
          </a:prstGeom>
        </p:spPr>
        <p:txBody>
          <a:bodyPr lIns="0" tIns="0" rIns="0" bIns="0" rtlCol="0" anchor="t">
            <a:spAutoFit/>
          </a:bodyPr>
          <a:lstStyle/>
          <a:p>
            <a:pPr algn="ctr">
              <a:lnSpc>
                <a:spcPts val="4200"/>
              </a:lnSpc>
            </a:pPr>
            <a:r>
              <a:rPr lang="en-US" sz="3000" b="1">
                <a:solidFill>
                  <a:srgbClr val="44494F"/>
                </a:solidFill>
                <a:latin typeface="Nunito Bold"/>
                <a:ea typeface="Nunito Bold"/>
                <a:cs typeface="Nunito Bold"/>
                <a:sym typeface="Nunito Bold"/>
              </a:rPr>
              <a:t>Completed</a:t>
            </a:r>
          </a:p>
        </p:txBody>
      </p:sp>
      <p:sp>
        <p:nvSpPr>
          <p:cNvPr id="43" name="AutoShape 43"/>
          <p:cNvSpPr/>
          <p:nvPr/>
        </p:nvSpPr>
        <p:spPr>
          <a:xfrm flipH="1" flipV="1">
            <a:off x="9297830" y="7328649"/>
            <a:ext cx="1333568" cy="1414700"/>
          </a:xfrm>
          <a:prstGeom prst="line">
            <a:avLst/>
          </a:prstGeom>
          <a:ln w="95250" cap="flat">
            <a:solidFill>
              <a:srgbClr val="CCCFB3"/>
            </a:solidFill>
            <a:prstDash val="solid"/>
            <a:headEnd type="none" w="sm" len="sm"/>
            <a:tailEnd type="triangle" w="lg" len="med"/>
          </a:ln>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3910-9ADB-E861-4728-FC20E5583BAB}"/>
              </a:ext>
            </a:extLst>
          </p:cNvPr>
          <p:cNvSpPr>
            <a:spLocks noGrp="1"/>
          </p:cNvSpPr>
          <p:nvPr>
            <p:ph type="title"/>
          </p:nvPr>
        </p:nvSpPr>
        <p:spPr>
          <a:xfrm>
            <a:off x="0" y="342900"/>
            <a:ext cx="14372564" cy="1638300"/>
          </a:xfrm>
        </p:spPr>
        <p:txBody>
          <a:bodyPr>
            <a:normAutofit/>
          </a:bodyPr>
          <a:lstStyle/>
          <a:p>
            <a:r>
              <a:rPr lang="en-US" sz="4800" dirty="0"/>
              <a:t>Drill Inject 10 Bolt Manway Flange - During</a:t>
            </a:r>
            <a:endParaRPr lang="en-CA" sz="4800" dirty="0"/>
          </a:p>
        </p:txBody>
      </p:sp>
      <p:pic>
        <p:nvPicPr>
          <p:cNvPr id="4" name="Picture 3">
            <a:extLst>
              <a:ext uri="{FF2B5EF4-FFF2-40B4-BE49-F238E27FC236}">
                <a16:creationId xmlns:a16="http://schemas.microsoft.com/office/drawing/2014/main" id="{7645103B-8F26-6E9A-1575-82181A6ED1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46819" y="8926498"/>
            <a:ext cx="2660165" cy="1012160"/>
          </a:xfrm>
          <a:prstGeom prst="rect">
            <a:avLst/>
          </a:prstGeom>
        </p:spPr>
      </p:pic>
      <p:pic>
        <p:nvPicPr>
          <p:cNvPr id="5" name="Picture 4">
            <a:extLst>
              <a:ext uri="{FF2B5EF4-FFF2-40B4-BE49-F238E27FC236}">
                <a16:creationId xmlns:a16="http://schemas.microsoft.com/office/drawing/2014/main" id="{06C9E8FE-E46B-1138-029A-F640E24DA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3399" y="2400301"/>
            <a:ext cx="6096001" cy="4572001"/>
          </a:xfrm>
          <a:prstGeom prst="rect">
            <a:avLst/>
          </a:prstGeom>
        </p:spPr>
      </p:pic>
      <p:pic>
        <p:nvPicPr>
          <p:cNvPr id="6" name="Picture 5">
            <a:extLst>
              <a:ext uri="{FF2B5EF4-FFF2-40B4-BE49-F238E27FC236}">
                <a16:creationId xmlns:a16="http://schemas.microsoft.com/office/drawing/2014/main" id="{C1734F81-5039-B24A-3098-0F0CA25F6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001003" y="2400300"/>
            <a:ext cx="6095999" cy="4572000"/>
          </a:xfrm>
          <a:prstGeom prst="rect">
            <a:avLst/>
          </a:prstGeom>
        </p:spPr>
      </p:pic>
    </p:spTree>
    <p:extLst>
      <p:ext uri="{BB962C8B-B14F-4D97-AF65-F5344CB8AC3E}">
        <p14:creationId xmlns:p14="http://schemas.microsoft.com/office/powerpoint/2010/main" val="1492374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051FFC-DC73-182D-C212-59D5ACBFDEB4}"/>
              </a:ext>
            </a:extLst>
          </p:cNvPr>
          <p:cNvSpPr>
            <a:spLocks noGrp="1"/>
          </p:cNvSpPr>
          <p:nvPr>
            <p:ph type="title"/>
          </p:nvPr>
        </p:nvSpPr>
        <p:spPr>
          <a:xfrm>
            <a:off x="287819" y="325482"/>
            <a:ext cx="14859000" cy="1041404"/>
          </a:xfrm>
        </p:spPr>
        <p:txBody>
          <a:bodyPr>
            <a:normAutofit/>
          </a:bodyPr>
          <a:lstStyle/>
          <a:p>
            <a:r>
              <a:rPr lang="en-US" sz="4400" dirty="0"/>
              <a:t>Drill Inject 10 Bolt Manway Flange - Completed</a:t>
            </a:r>
            <a:endParaRPr lang="en-CA" sz="4400" dirty="0"/>
          </a:p>
        </p:txBody>
      </p:sp>
      <p:pic>
        <p:nvPicPr>
          <p:cNvPr id="4" name="Picture 3">
            <a:extLst>
              <a:ext uri="{FF2B5EF4-FFF2-40B4-BE49-F238E27FC236}">
                <a16:creationId xmlns:a16="http://schemas.microsoft.com/office/drawing/2014/main" id="{F50B62B2-8EE6-DAC1-A5D0-118C15E99C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46819" y="8926498"/>
            <a:ext cx="2660165" cy="1012160"/>
          </a:xfrm>
          <a:prstGeom prst="rect">
            <a:avLst/>
          </a:prstGeom>
        </p:spPr>
      </p:pic>
      <p:pic>
        <p:nvPicPr>
          <p:cNvPr id="7" name="Picture 6">
            <a:extLst>
              <a:ext uri="{FF2B5EF4-FFF2-40B4-BE49-F238E27FC236}">
                <a16:creationId xmlns:a16="http://schemas.microsoft.com/office/drawing/2014/main" id="{4E988F2D-8A9F-A1BD-9DEF-10B501052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866900"/>
            <a:ext cx="5534022" cy="7378695"/>
          </a:xfrm>
          <a:prstGeom prst="rect">
            <a:avLst/>
          </a:prstGeom>
        </p:spPr>
      </p:pic>
      <p:pic>
        <p:nvPicPr>
          <p:cNvPr id="9" name="Picture 8">
            <a:extLst>
              <a:ext uri="{FF2B5EF4-FFF2-40B4-BE49-F238E27FC236}">
                <a16:creationId xmlns:a16="http://schemas.microsoft.com/office/drawing/2014/main" id="{7FEBDE87-EB05-D273-EF3F-DABE4D9214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78663" y="2789235"/>
            <a:ext cx="7378697" cy="5534024"/>
          </a:xfrm>
          <a:prstGeom prst="rect">
            <a:avLst/>
          </a:prstGeom>
        </p:spPr>
      </p:pic>
    </p:spTree>
    <p:extLst>
      <p:ext uri="{BB962C8B-B14F-4D97-AF65-F5344CB8AC3E}">
        <p14:creationId xmlns:p14="http://schemas.microsoft.com/office/powerpoint/2010/main" val="61787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333" b="-10333"/>
            </a:stretch>
          </a:blipFill>
        </p:spPr>
      </p:sp>
      <p:grpSp>
        <p:nvGrpSpPr>
          <p:cNvPr id="3" name="Group 3"/>
          <p:cNvGrpSpPr/>
          <p:nvPr/>
        </p:nvGrpSpPr>
        <p:grpSpPr>
          <a:xfrm rot="1037749">
            <a:off x="-320400" y="-1490479"/>
            <a:ext cx="2107962" cy="11992214"/>
            <a:chOff x="0" y="0"/>
            <a:chExt cx="555183" cy="3158443"/>
          </a:xfrm>
        </p:grpSpPr>
        <p:sp>
          <p:nvSpPr>
            <p:cNvPr id="4" name="Freeform 4"/>
            <p:cNvSpPr/>
            <p:nvPr/>
          </p:nvSpPr>
          <p:spPr>
            <a:xfrm>
              <a:off x="0" y="0"/>
              <a:ext cx="555183" cy="3158443"/>
            </a:xfrm>
            <a:custGeom>
              <a:avLst/>
              <a:gdLst/>
              <a:ahLst/>
              <a:cxnLst/>
              <a:rect l="l" t="t" r="r" b="b"/>
              <a:pathLst>
                <a:path w="555183" h="3158443">
                  <a:moveTo>
                    <a:pt x="0" y="0"/>
                  </a:moveTo>
                  <a:lnTo>
                    <a:pt x="555183" y="0"/>
                  </a:lnTo>
                  <a:lnTo>
                    <a:pt x="555183" y="3158443"/>
                  </a:lnTo>
                  <a:lnTo>
                    <a:pt x="0" y="3158443"/>
                  </a:lnTo>
                  <a:close/>
                </a:path>
              </a:pathLst>
            </a:custGeom>
            <a:solidFill>
              <a:srgbClr val="657D06"/>
            </a:solidFill>
          </p:spPr>
        </p:sp>
        <p:sp>
          <p:nvSpPr>
            <p:cNvPr id="5" name="TextBox 5"/>
            <p:cNvSpPr txBox="1"/>
            <p:nvPr/>
          </p:nvSpPr>
          <p:spPr>
            <a:xfrm>
              <a:off x="0" y="-38100"/>
              <a:ext cx="555183" cy="319654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043188">
            <a:off x="16511479" y="-1318643"/>
            <a:ext cx="2107962" cy="11992214"/>
            <a:chOff x="0" y="0"/>
            <a:chExt cx="555183" cy="3158443"/>
          </a:xfrm>
        </p:grpSpPr>
        <p:sp>
          <p:nvSpPr>
            <p:cNvPr id="7" name="Freeform 7"/>
            <p:cNvSpPr/>
            <p:nvPr/>
          </p:nvSpPr>
          <p:spPr>
            <a:xfrm>
              <a:off x="0" y="0"/>
              <a:ext cx="555183" cy="3158443"/>
            </a:xfrm>
            <a:custGeom>
              <a:avLst/>
              <a:gdLst/>
              <a:ahLst/>
              <a:cxnLst/>
              <a:rect l="l" t="t" r="r" b="b"/>
              <a:pathLst>
                <a:path w="555183" h="3158443">
                  <a:moveTo>
                    <a:pt x="0" y="0"/>
                  </a:moveTo>
                  <a:lnTo>
                    <a:pt x="555183" y="0"/>
                  </a:lnTo>
                  <a:lnTo>
                    <a:pt x="555183" y="3158443"/>
                  </a:lnTo>
                  <a:lnTo>
                    <a:pt x="0" y="3158443"/>
                  </a:lnTo>
                  <a:close/>
                </a:path>
              </a:pathLst>
            </a:custGeom>
            <a:solidFill>
              <a:srgbClr val="657D06"/>
            </a:solidFill>
          </p:spPr>
        </p:sp>
        <p:sp>
          <p:nvSpPr>
            <p:cNvPr id="8" name="TextBox 8"/>
            <p:cNvSpPr txBox="1"/>
            <p:nvPr/>
          </p:nvSpPr>
          <p:spPr>
            <a:xfrm>
              <a:off x="0" y="-38100"/>
              <a:ext cx="555183" cy="319654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8692293">
            <a:off x="424324" y="-4814095"/>
            <a:ext cx="2107962" cy="13805645"/>
            <a:chOff x="0" y="0"/>
            <a:chExt cx="555183" cy="3636055"/>
          </a:xfrm>
        </p:grpSpPr>
        <p:sp>
          <p:nvSpPr>
            <p:cNvPr id="10" name="Freeform 10"/>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95A844"/>
            </a:solidFill>
          </p:spPr>
        </p:sp>
        <p:sp>
          <p:nvSpPr>
            <p:cNvPr id="11" name="TextBox 11"/>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8700570">
            <a:off x="15767862" y="-4814095"/>
            <a:ext cx="2107962" cy="13805645"/>
            <a:chOff x="0" y="0"/>
            <a:chExt cx="555183" cy="3636055"/>
          </a:xfrm>
        </p:grpSpPr>
        <p:sp>
          <p:nvSpPr>
            <p:cNvPr id="13" name="Freeform 13"/>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95A844"/>
            </a:solidFill>
          </p:spPr>
        </p:sp>
        <p:sp>
          <p:nvSpPr>
            <p:cNvPr id="14" name="TextBox 14"/>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802058">
            <a:off x="18326187" y="-3556281"/>
            <a:ext cx="2107962" cy="13805645"/>
            <a:chOff x="0" y="0"/>
            <a:chExt cx="555183" cy="3636055"/>
          </a:xfrm>
        </p:grpSpPr>
        <p:sp>
          <p:nvSpPr>
            <p:cNvPr id="16" name="Freeform 16"/>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9D9999"/>
            </a:solidFill>
          </p:spPr>
        </p:sp>
        <p:sp>
          <p:nvSpPr>
            <p:cNvPr id="17" name="TextBox 17"/>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810906">
            <a:off x="-2132142" y="-3556281"/>
            <a:ext cx="2107962" cy="13805645"/>
            <a:chOff x="0" y="0"/>
            <a:chExt cx="555183" cy="3636055"/>
          </a:xfrm>
        </p:grpSpPr>
        <p:sp>
          <p:nvSpPr>
            <p:cNvPr id="19" name="Freeform 19"/>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9D9999"/>
            </a:solidFill>
          </p:spPr>
        </p:sp>
        <p:sp>
          <p:nvSpPr>
            <p:cNvPr id="20" name="TextBox 20"/>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3258615" y="2914759"/>
            <a:ext cx="12008346" cy="1762705"/>
          </a:xfrm>
          <a:prstGeom prst="rect">
            <a:avLst/>
          </a:prstGeom>
        </p:spPr>
        <p:txBody>
          <a:bodyPr lIns="0" tIns="0" rIns="0" bIns="0" rtlCol="0" anchor="t">
            <a:spAutoFit/>
          </a:bodyPr>
          <a:lstStyle/>
          <a:p>
            <a:pPr algn="ctr">
              <a:lnSpc>
                <a:spcPts val="6977"/>
              </a:lnSpc>
            </a:pPr>
            <a:r>
              <a:rPr lang="en-US" sz="5814">
                <a:solidFill>
                  <a:srgbClr val="44494F"/>
                </a:solidFill>
                <a:latin typeface="Anton"/>
                <a:ea typeface="Anton"/>
                <a:cs typeface="Anton"/>
                <a:sym typeface="Anton"/>
              </a:rPr>
              <a:t>FOR RELIABLE LEAK SEALING SOLUTIONS FOR TRANSFORMERS AND CIRCUIT BREAKERS</a:t>
            </a:r>
          </a:p>
        </p:txBody>
      </p:sp>
      <p:sp>
        <p:nvSpPr>
          <p:cNvPr id="22" name="Freeform 22"/>
          <p:cNvSpPr/>
          <p:nvPr/>
        </p:nvSpPr>
        <p:spPr>
          <a:xfrm>
            <a:off x="5669613" y="6878870"/>
            <a:ext cx="510169" cy="510169"/>
          </a:xfrm>
          <a:custGeom>
            <a:avLst/>
            <a:gdLst/>
            <a:ahLst/>
            <a:cxnLst/>
            <a:rect l="l" t="t" r="r" b="b"/>
            <a:pathLst>
              <a:path w="510169" h="510169">
                <a:moveTo>
                  <a:pt x="0" y="0"/>
                </a:moveTo>
                <a:lnTo>
                  <a:pt x="510168" y="0"/>
                </a:lnTo>
                <a:lnTo>
                  <a:pt x="510168" y="510169"/>
                </a:lnTo>
                <a:lnTo>
                  <a:pt x="0" y="5101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5669613" y="7436664"/>
            <a:ext cx="510169" cy="510169"/>
          </a:xfrm>
          <a:custGeom>
            <a:avLst/>
            <a:gdLst/>
            <a:ahLst/>
            <a:cxnLst/>
            <a:rect l="l" t="t" r="r" b="b"/>
            <a:pathLst>
              <a:path w="510169" h="510169">
                <a:moveTo>
                  <a:pt x="0" y="0"/>
                </a:moveTo>
                <a:lnTo>
                  <a:pt x="510168" y="0"/>
                </a:lnTo>
                <a:lnTo>
                  <a:pt x="510168" y="510168"/>
                </a:lnTo>
                <a:lnTo>
                  <a:pt x="0" y="5101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TextBox 24"/>
          <p:cNvSpPr txBox="1"/>
          <p:nvPr/>
        </p:nvSpPr>
        <p:spPr>
          <a:xfrm>
            <a:off x="6427431" y="6891104"/>
            <a:ext cx="6907660" cy="466725"/>
          </a:xfrm>
          <a:prstGeom prst="rect">
            <a:avLst/>
          </a:prstGeom>
        </p:spPr>
        <p:txBody>
          <a:bodyPr lIns="0" tIns="0" rIns="0" bIns="0" rtlCol="0" anchor="t">
            <a:spAutoFit/>
          </a:bodyPr>
          <a:lstStyle/>
          <a:p>
            <a:pPr algn="just">
              <a:lnSpc>
                <a:spcPts val="3599"/>
              </a:lnSpc>
            </a:pPr>
            <a:r>
              <a:rPr lang="en-US" sz="2999" spc="-269">
                <a:solidFill>
                  <a:srgbClr val="000000"/>
                </a:solidFill>
                <a:latin typeface="Poppins 1"/>
                <a:ea typeface="Poppins 1"/>
                <a:cs typeface="Poppins 1"/>
                <a:sym typeface="Poppins 1"/>
              </a:rPr>
              <a:t>US 1-302-660-6080 | CA 1- 709-636-9981</a:t>
            </a:r>
          </a:p>
        </p:txBody>
      </p:sp>
      <p:sp>
        <p:nvSpPr>
          <p:cNvPr id="25" name="TextBox 25"/>
          <p:cNvSpPr txBox="1"/>
          <p:nvPr/>
        </p:nvSpPr>
        <p:spPr>
          <a:xfrm>
            <a:off x="6427431" y="7448898"/>
            <a:ext cx="5095641" cy="466725"/>
          </a:xfrm>
          <a:prstGeom prst="rect">
            <a:avLst/>
          </a:prstGeom>
        </p:spPr>
        <p:txBody>
          <a:bodyPr lIns="0" tIns="0" rIns="0" bIns="0" rtlCol="0" anchor="t">
            <a:spAutoFit/>
          </a:bodyPr>
          <a:lstStyle/>
          <a:p>
            <a:pPr algn="just">
              <a:lnSpc>
                <a:spcPts val="3599"/>
              </a:lnSpc>
            </a:pPr>
            <a:r>
              <a:rPr lang="en-US" sz="2999">
                <a:solidFill>
                  <a:srgbClr val="000000"/>
                </a:solidFill>
                <a:latin typeface="Poppins 1"/>
                <a:ea typeface="Poppins 1"/>
                <a:cs typeface="Poppins 1"/>
                <a:sym typeface="Poppins 1"/>
              </a:rPr>
              <a:t>www.appliedleakseal.com</a:t>
            </a:r>
          </a:p>
        </p:txBody>
      </p:sp>
      <p:sp>
        <p:nvSpPr>
          <p:cNvPr id="26" name="Freeform 26"/>
          <p:cNvSpPr/>
          <p:nvPr/>
        </p:nvSpPr>
        <p:spPr>
          <a:xfrm>
            <a:off x="5669613" y="7994457"/>
            <a:ext cx="510169" cy="510169"/>
          </a:xfrm>
          <a:custGeom>
            <a:avLst/>
            <a:gdLst/>
            <a:ahLst/>
            <a:cxnLst/>
            <a:rect l="l" t="t" r="r" b="b"/>
            <a:pathLst>
              <a:path w="510169" h="510169">
                <a:moveTo>
                  <a:pt x="0" y="0"/>
                </a:moveTo>
                <a:lnTo>
                  <a:pt x="510168" y="0"/>
                </a:lnTo>
                <a:lnTo>
                  <a:pt x="510168" y="510169"/>
                </a:lnTo>
                <a:lnTo>
                  <a:pt x="0" y="5101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TextBox 27"/>
          <p:cNvSpPr txBox="1"/>
          <p:nvPr/>
        </p:nvSpPr>
        <p:spPr>
          <a:xfrm>
            <a:off x="6427431" y="8006654"/>
            <a:ext cx="5518965" cy="466725"/>
          </a:xfrm>
          <a:prstGeom prst="rect">
            <a:avLst/>
          </a:prstGeom>
        </p:spPr>
        <p:txBody>
          <a:bodyPr lIns="0" tIns="0" rIns="0" bIns="0" rtlCol="0" anchor="t">
            <a:spAutoFit/>
          </a:bodyPr>
          <a:lstStyle/>
          <a:p>
            <a:pPr algn="just">
              <a:lnSpc>
                <a:spcPts val="3599"/>
              </a:lnSpc>
            </a:pPr>
            <a:r>
              <a:rPr lang="en-US" sz="2999">
                <a:solidFill>
                  <a:srgbClr val="000000"/>
                </a:solidFill>
                <a:latin typeface="Poppins 1"/>
                <a:ea typeface="Poppins 1"/>
                <a:cs typeface="Poppins 1"/>
                <a:sym typeface="Poppins 1"/>
              </a:rPr>
              <a:t>info@appliedleakseal.com</a:t>
            </a:r>
          </a:p>
        </p:txBody>
      </p:sp>
      <p:sp>
        <p:nvSpPr>
          <p:cNvPr id="28" name="TextBox 28"/>
          <p:cNvSpPr txBox="1"/>
          <p:nvPr/>
        </p:nvSpPr>
        <p:spPr>
          <a:xfrm>
            <a:off x="6171243" y="5998100"/>
            <a:ext cx="6183090" cy="504825"/>
          </a:xfrm>
          <a:prstGeom prst="rect">
            <a:avLst/>
          </a:prstGeom>
        </p:spPr>
        <p:txBody>
          <a:bodyPr lIns="0" tIns="0" rIns="0" bIns="0" rtlCol="0" anchor="t">
            <a:spAutoFit/>
          </a:bodyPr>
          <a:lstStyle/>
          <a:p>
            <a:pPr algn="ctr">
              <a:lnSpc>
                <a:spcPts val="3959"/>
              </a:lnSpc>
            </a:pPr>
            <a:r>
              <a:rPr lang="en-US" sz="3299" b="1">
                <a:solidFill>
                  <a:srgbClr val="000000"/>
                </a:solidFill>
                <a:latin typeface="Open Sauce Heavy"/>
                <a:ea typeface="Open Sauce Heavy"/>
                <a:cs typeface="Open Sauce Heavy"/>
                <a:sym typeface="Open Sauce Heavy"/>
              </a:rPr>
              <a:t>GET IN TOUCH WITH US:</a:t>
            </a:r>
          </a:p>
        </p:txBody>
      </p:sp>
      <p:sp>
        <p:nvSpPr>
          <p:cNvPr id="29" name="Freeform 29"/>
          <p:cNvSpPr/>
          <p:nvPr/>
        </p:nvSpPr>
        <p:spPr>
          <a:xfrm>
            <a:off x="5030989" y="1155391"/>
            <a:ext cx="915421" cy="847612"/>
          </a:xfrm>
          <a:custGeom>
            <a:avLst/>
            <a:gdLst/>
            <a:ahLst/>
            <a:cxnLst/>
            <a:rect l="l" t="t" r="r" b="b"/>
            <a:pathLst>
              <a:path w="915421" h="847612">
                <a:moveTo>
                  <a:pt x="0" y="0"/>
                </a:moveTo>
                <a:lnTo>
                  <a:pt x="915421" y="0"/>
                </a:lnTo>
                <a:lnTo>
                  <a:pt x="915421" y="847612"/>
                </a:lnTo>
                <a:lnTo>
                  <a:pt x="0" y="847612"/>
                </a:lnTo>
                <a:lnTo>
                  <a:pt x="0" y="0"/>
                </a:lnTo>
                <a:close/>
              </a:path>
            </a:pathLst>
          </a:custGeom>
          <a:blipFill>
            <a:blip r:embed="rId9"/>
            <a:stretch>
              <a:fillRect/>
            </a:stretch>
          </a:blipFill>
        </p:spPr>
      </p:sp>
      <p:sp>
        <p:nvSpPr>
          <p:cNvPr id="30" name="TextBox 30"/>
          <p:cNvSpPr txBox="1"/>
          <p:nvPr/>
        </p:nvSpPr>
        <p:spPr>
          <a:xfrm>
            <a:off x="6093026" y="1376258"/>
            <a:ext cx="6683080" cy="712470"/>
          </a:xfrm>
          <a:prstGeom prst="rect">
            <a:avLst/>
          </a:prstGeom>
        </p:spPr>
        <p:txBody>
          <a:bodyPr lIns="0" tIns="0" rIns="0" bIns="0" rtlCol="0" anchor="t">
            <a:spAutoFit/>
          </a:bodyPr>
          <a:lstStyle/>
          <a:p>
            <a:pPr algn="l">
              <a:lnSpc>
                <a:spcPts val="5880"/>
              </a:lnSpc>
            </a:pPr>
            <a:r>
              <a:rPr lang="en-US" sz="4200" b="1">
                <a:solidFill>
                  <a:srgbClr val="44494F"/>
                </a:solidFill>
                <a:latin typeface="Nunito Bold"/>
                <a:ea typeface="Nunito Bold"/>
                <a:cs typeface="Nunito Bold"/>
                <a:sym typeface="Nunito Bold"/>
              </a:rPr>
              <a:t>APPLIED LEAK SEAL INC.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9244265" y="0"/>
            <a:ext cx="14483006" cy="10287000"/>
            <a:chOff x="0" y="0"/>
            <a:chExt cx="676641" cy="480605"/>
          </a:xfrm>
        </p:grpSpPr>
        <p:sp>
          <p:nvSpPr>
            <p:cNvPr id="4" name="Freeform 4"/>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001E61"/>
            </a:solidFill>
          </p:spPr>
        </p:sp>
        <p:sp>
          <p:nvSpPr>
            <p:cNvPr id="5" name="TextBox 5"/>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6" name="Group 6"/>
          <p:cNvGrpSpPr/>
          <p:nvPr/>
        </p:nvGrpSpPr>
        <p:grpSpPr>
          <a:xfrm>
            <a:off x="12637668" y="0"/>
            <a:ext cx="14483006" cy="10287000"/>
            <a:chOff x="0" y="0"/>
            <a:chExt cx="676641" cy="480605"/>
          </a:xfrm>
        </p:grpSpPr>
        <p:sp>
          <p:nvSpPr>
            <p:cNvPr id="7" name="Freeform 7"/>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E0B750"/>
            </a:solidFill>
          </p:spPr>
        </p:sp>
        <p:sp>
          <p:nvSpPr>
            <p:cNvPr id="8" name="TextBox 8"/>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sp>
        <p:nvSpPr>
          <p:cNvPr id="9" name="TextBox 9"/>
          <p:cNvSpPr txBox="1"/>
          <p:nvPr/>
        </p:nvSpPr>
        <p:spPr>
          <a:xfrm>
            <a:off x="4308575" y="3770956"/>
            <a:ext cx="9670850" cy="2763446"/>
          </a:xfrm>
          <a:prstGeom prst="rect">
            <a:avLst/>
          </a:prstGeom>
        </p:spPr>
        <p:txBody>
          <a:bodyPr lIns="0" tIns="0" rIns="0" bIns="0" rtlCol="0" anchor="t">
            <a:spAutoFit/>
          </a:bodyPr>
          <a:lstStyle/>
          <a:p>
            <a:pPr algn="ctr">
              <a:lnSpc>
                <a:spcPts val="22186"/>
              </a:lnSpc>
            </a:pPr>
            <a:r>
              <a:rPr lang="en-US" sz="17066">
                <a:solidFill>
                  <a:srgbClr val="001E61"/>
                </a:solidFill>
                <a:latin typeface="Bebas Neue Cyrillic"/>
                <a:ea typeface="Bebas Neue Cyrillic"/>
                <a:cs typeface="Bebas Neue Cyrillic"/>
                <a:sym typeface="Bebas Neue Cyrillic"/>
              </a:rPr>
              <a:t>OUR SERVICES</a:t>
            </a:r>
          </a:p>
        </p:txBody>
      </p:sp>
      <p:sp>
        <p:nvSpPr>
          <p:cNvPr id="10" name="Freeform 10"/>
          <p:cNvSpPr/>
          <p:nvPr/>
        </p:nvSpPr>
        <p:spPr>
          <a:xfrm>
            <a:off x="368116" y="348862"/>
            <a:ext cx="661360" cy="679838"/>
          </a:xfrm>
          <a:custGeom>
            <a:avLst/>
            <a:gdLst/>
            <a:ahLst/>
            <a:cxnLst/>
            <a:rect l="l" t="t" r="r" b="b"/>
            <a:pathLst>
              <a:path w="661360" h="679838">
                <a:moveTo>
                  <a:pt x="0" y="0"/>
                </a:moveTo>
                <a:lnTo>
                  <a:pt x="661360" y="0"/>
                </a:lnTo>
                <a:lnTo>
                  <a:pt x="661360" y="679838"/>
                </a:lnTo>
                <a:lnTo>
                  <a:pt x="0" y="679838"/>
                </a:lnTo>
                <a:lnTo>
                  <a:pt x="0" y="0"/>
                </a:lnTo>
                <a:close/>
              </a:path>
            </a:pathLst>
          </a:custGeom>
          <a:blipFill>
            <a:blip r:embed="rId3"/>
            <a:stretch>
              <a:fillRect l="-2387" t="-44072" b="-55616"/>
            </a:stretch>
          </a:blipFill>
        </p:spPr>
      </p:sp>
      <p:grpSp>
        <p:nvGrpSpPr>
          <p:cNvPr id="11" name="Group 11"/>
          <p:cNvGrpSpPr/>
          <p:nvPr/>
        </p:nvGrpSpPr>
        <p:grpSpPr>
          <a:xfrm>
            <a:off x="11596226" y="9448108"/>
            <a:ext cx="7359397" cy="838892"/>
            <a:chOff x="0" y="0"/>
            <a:chExt cx="4216233" cy="480605"/>
          </a:xfrm>
        </p:grpSpPr>
        <p:sp>
          <p:nvSpPr>
            <p:cNvPr id="12" name="Freeform 12"/>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3" name="TextBox 13"/>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sp>
        <p:nvSpPr>
          <p:cNvPr id="14" name="TextBox 14"/>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grpSp>
        <p:nvGrpSpPr>
          <p:cNvPr id="15" name="Group 15"/>
          <p:cNvGrpSpPr/>
          <p:nvPr/>
        </p:nvGrpSpPr>
        <p:grpSpPr>
          <a:xfrm>
            <a:off x="-1020273" y="0"/>
            <a:ext cx="7226805" cy="1303133"/>
            <a:chOff x="0" y="0"/>
            <a:chExt cx="3380667" cy="609600"/>
          </a:xfrm>
        </p:grpSpPr>
        <p:sp>
          <p:nvSpPr>
            <p:cNvPr id="16" name="Freeform 16"/>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E0B750"/>
            </a:solidFill>
          </p:spPr>
        </p:sp>
        <p:sp>
          <p:nvSpPr>
            <p:cNvPr id="17" name="TextBox 17"/>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8" name="Group 18"/>
          <p:cNvGrpSpPr/>
          <p:nvPr/>
        </p:nvGrpSpPr>
        <p:grpSpPr>
          <a:xfrm>
            <a:off x="368116" y="348862"/>
            <a:ext cx="5209910" cy="679838"/>
            <a:chOff x="0" y="0"/>
            <a:chExt cx="6946546" cy="906451"/>
          </a:xfrm>
        </p:grpSpPr>
        <p:sp>
          <p:nvSpPr>
            <p:cNvPr id="19" name="TextBox 19"/>
            <p:cNvSpPr txBox="1"/>
            <p:nvPr/>
          </p:nvSpPr>
          <p:spPr>
            <a:xfrm>
              <a:off x="881813" y="177100"/>
              <a:ext cx="6064733" cy="729351"/>
            </a:xfrm>
            <a:prstGeom prst="rect">
              <a:avLst/>
            </a:prstGeom>
          </p:spPr>
          <p:txBody>
            <a:bodyPr lIns="0" tIns="0" rIns="0" bIns="0" rtlCol="0" anchor="t">
              <a:spAutoFit/>
            </a:bodyPr>
            <a:lstStyle/>
            <a:p>
              <a:pPr marL="0" lvl="1" indent="0" algn="l">
                <a:lnSpc>
                  <a:spcPts val="4089"/>
                </a:lnSpc>
                <a:spcBef>
                  <a:spcPct val="0"/>
                </a:spcBef>
              </a:pPr>
              <a:r>
                <a:rPr lang="en-US" sz="3821" spc="107">
                  <a:solidFill>
                    <a:srgbClr val="231F20"/>
                  </a:solidFill>
                  <a:latin typeface="Bebas Neue Cyrillic"/>
                  <a:ea typeface="Bebas Neue Cyrillic"/>
                  <a:cs typeface="Bebas Neue Cyrillic"/>
                  <a:sym typeface="Bebas Neue Cyrillic"/>
                </a:rPr>
                <a:t>MG POWER ASSOCIATES</a:t>
              </a:r>
            </a:p>
          </p:txBody>
        </p:sp>
        <p:sp>
          <p:nvSpPr>
            <p:cNvPr id="20" name="Freeform 20"/>
            <p:cNvSpPr/>
            <p:nvPr/>
          </p:nvSpPr>
          <p:spPr>
            <a:xfrm>
              <a:off x="0" y="0"/>
              <a:ext cx="881813" cy="906451"/>
            </a:xfrm>
            <a:custGeom>
              <a:avLst/>
              <a:gdLst/>
              <a:ahLst/>
              <a:cxnLst/>
              <a:rect l="l" t="t" r="r" b="b"/>
              <a:pathLst>
                <a:path w="881813" h="906451">
                  <a:moveTo>
                    <a:pt x="0" y="0"/>
                  </a:moveTo>
                  <a:lnTo>
                    <a:pt x="881813" y="0"/>
                  </a:lnTo>
                  <a:lnTo>
                    <a:pt x="881813" y="906451"/>
                  </a:lnTo>
                  <a:lnTo>
                    <a:pt x="0" y="906451"/>
                  </a:lnTo>
                  <a:lnTo>
                    <a:pt x="0" y="0"/>
                  </a:lnTo>
                  <a:close/>
                </a:path>
              </a:pathLst>
            </a:custGeom>
            <a:blipFill>
              <a:blip r:embed="rId3"/>
              <a:stretch>
                <a:fillRect l="-2387" t="-44072" b="-55616"/>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4544585" y="-2936945"/>
            <a:ext cx="20148995" cy="15452000"/>
            <a:chOff x="0" y="0"/>
            <a:chExt cx="650753" cy="499054"/>
          </a:xfrm>
        </p:grpSpPr>
        <p:sp>
          <p:nvSpPr>
            <p:cNvPr id="4" name="Freeform 4"/>
            <p:cNvSpPr/>
            <p:nvPr/>
          </p:nvSpPr>
          <p:spPr>
            <a:xfrm>
              <a:off x="0" y="0"/>
              <a:ext cx="650753" cy="499054"/>
            </a:xfrm>
            <a:custGeom>
              <a:avLst/>
              <a:gdLst/>
              <a:ahLst/>
              <a:cxnLst/>
              <a:rect l="l" t="t" r="r" b="b"/>
              <a:pathLst>
                <a:path w="650753" h="499054">
                  <a:moveTo>
                    <a:pt x="203200" y="0"/>
                  </a:moveTo>
                  <a:lnTo>
                    <a:pt x="650753" y="0"/>
                  </a:lnTo>
                  <a:lnTo>
                    <a:pt x="447553" y="499054"/>
                  </a:lnTo>
                  <a:lnTo>
                    <a:pt x="0" y="499054"/>
                  </a:lnTo>
                  <a:lnTo>
                    <a:pt x="203200" y="0"/>
                  </a:lnTo>
                  <a:close/>
                </a:path>
              </a:pathLst>
            </a:custGeom>
            <a:solidFill>
              <a:srgbClr val="001E61"/>
            </a:solidFill>
            <a:ln cap="sq">
              <a:noFill/>
              <a:prstDash val="solid"/>
              <a:miter/>
            </a:ln>
          </p:spPr>
        </p:sp>
        <p:sp>
          <p:nvSpPr>
            <p:cNvPr id="5" name="TextBox 5"/>
            <p:cNvSpPr txBox="1"/>
            <p:nvPr/>
          </p:nvSpPr>
          <p:spPr>
            <a:xfrm>
              <a:off x="101600" y="-66675"/>
              <a:ext cx="447553" cy="565729"/>
            </a:xfrm>
            <a:prstGeom prst="rect">
              <a:avLst/>
            </a:prstGeom>
          </p:spPr>
          <p:txBody>
            <a:bodyPr lIns="50800" tIns="50800" rIns="50800" bIns="50800" rtlCol="0" anchor="ctr"/>
            <a:lstStyle/>
            <a:p>
              <a:pPr algn="ctr">
                <a:lnSpc>
                  <a:spcPts val="3319"/>
                </a:lnSpc>
              </a:pPr>
              <a:endParaRPr/>
            </a:p>
          </p:txBody>
        </p:sp>
      </p:grpSp>
      <p:grpSp>
        <p:nvGrpSpPr>
          <p:cNvPr id="6" name="Group 6"/>
          <p:cNvGrpSpPr/>
          <p:nvPr/>
        </p:nvGrpSpPr>
        <p:grpSpPr>
          <a:xfrm>
            <a:off x="11644903" y="9448108"/>
            <a:ext cx="7359397" cy="838892"/>
            <a:chOff x="0" y="0"/>
            <a:chExt cx="4216233" cy="480605"/>
          </a:xfrm>
        </p:grpSpPr>
        <p:sp>
          <p:nvSpPr>
            <p:cNvPr id="7" name="Freeform 7"/>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8" name="TextBox 8"/>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graphicFrame>
        <p:nvGraphicFramePr>
          <p:cNvPr id="9" name="Table 9"/>
          <p:cNvGraphicFramePr>
            <a:graphicFrameLocks noGrp="1"/>
          </p:cNvGraphicFramePr>
          <p:nvPr/>
        </p:nvGraphicFramePr>
        <p:xfrm>
          <a:off x="9808512" y="1028700"/>
          <a:ext cx="7746418" cy="7719434"/>
        </p:xfrm>
        <a:graphic>
          <a:graphicData uri="http://schemas.openxmlformats.org/drawingml/2006/table">
            <a:tbl>
              <a:tblPr/>
              <a:tblGrid>
                <a:gridCol w="7746418">
                  <a:extLst>
                    <a:ext uri="{9D8B030D-6E8A-4147-A177-3AD203B41FA5}">
                      <a16:colId xmlns:a16="http://schemas.microsoft.com/office/drawing/2014/main" val="20000"/>
                    </a:ext>
                  </a:extLst>
                </a:gridCol>
              </a:tblGrid>
              <a:tr h="1276500">
                <a:tc>
                  <a:txBody>
                    <a:bodyPr/>
                    <a:lstStyle/>
                    <a:p>
                      <a:pPr algn="ctr">
                        <a:lnSpc>
                          <a:spcPts val="3920"/>
                        </a:lnSpc>
                        <a:defRPr/>
                      </a:pPr>
                      <a:r>
                        <a:rPr lang="en-US" sz="2800" b="1">
                          <a:solidFill>
                            <a:srgbClr val="001E61"/>
                          </a:solidFill>
                          <a:latin typeface="Poppins 1 Bold"/>
                          <a:ea typeface="Poppins 1 Bold"/>
                          <a:cs typeface="Poppins 1 Bold"/>
                          <a:sym typeface="Poppins 1 Bold"/>
                        </a:rPr>
                        <a:t>Transformer Installations</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E0B750"/>
                    </a:solidFill>
                  </a:tcPr>
                </a:tc>
                <a:extLst>
                  <a:ext uri="{0D108BD9-81ED-4DB2-BD59-A6C34878D82A}">
                    <a16:rowId xmlns:a16="http://schemas.microsoft.com/office/drawing/2014/main" val="10000"/>
                  </a:ext>
                </a:extLst>
              </a:tr>
              <a:tr h="1276500">
                <a:tc>
                  <a:txBody>
                    <a:bodyPr/>
                    <a:lstStyle/>
                    <a:p>
                      <a:pPr algn="ctr">
                        <a:lnSpc>
                          <a:spcPts val="3920"/>
                        </a:lnSpc>
                        <a:defRPr/>
                      </a:pPr>
                      <a:r>
                        <a:rPr lang="en-US" sz="2800" b="1">
                          <a:solidFill>
                            <a:srgbClr val="001E61"/>
                          </a:solidFill>
                          <a:latin typeface="Poppins 1 Bold"/>
                          <a:ea typeface="Poppins 1 Bold"/>
                          <a:cs typeface="Poppins 1 Bold"/>
                          <a:sym typeface="Poppins 1 Bold"/>
                        </a:rPr>
                        <a:t>Insulating Fluid Services</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E0B750"/>
                    </a:solidFill>
                  </a:tcPr>
                </a:tc>
                <a:extLst>
                  <a:ext uri="{0D108BD9-81ED-4DB2-BD59-A6C34878D82A}">
                    <a16:rowId xmlns:a16="http://schemas.microsoft.com/office/drawing/2014/main" val="10001"/>
                  </a:ext>
                </a:extLst>
              </a:tr>
              <a:tr h="1293021">
                <a:tc>
                  <a:txBody>
                    <a:bodyPr/>
                    <a:lstStyle/>
                    <a:p>
                      <a:pPr algn="ctr">
                        <a:lnSpc>
                          <a:spcPts val="4200"/>
                        </a:lnSpc>
                        <a:defRPr/>
                      </a:pPr>
                      <a:r>
                        <a:rPr lang="en-US" sz="3000" b="1">
                          <a:solidFill>
                            <a:srgbClr val="001E61"/>
                          </a:solidFill>
                          <a:latin typeface="Poppins 1 Bold"/>
                          <a:ea typeface="Poppins 1 Bold"/>
                          <a:cs typeface="Poppins 1 Bold"/>
                          <a:sym typeface="Poppins 1 Bold"/>
                        </a:rPr>
                        <a:t>Substation Testing</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E8C05C"/>
                    </a:solidFill>
                  </a:tcPr>
                </a:tc>
                <a:extLst>
                  <a:ext uri="{0D108BD9-81ED-4DB2-BD59-A6C34878D82A}">
                    <a16:rowId xmlns:a16="http://schemas.microsoft.com/office/drawing/2014/main" val="10002"/>
                  </a:ext>
                </a:extLst>
              </a:tr>
              <a:tr h="1293021">
                <a:tc>
                  <a:txBody>
                    <a:bodyPr/>
                    <a:lstStyle/>
                    <a:p>
                      <a:pPr algn="ctr">
                        <a:lnSpc>
                          <a:spcPts val="4200"/>
                        </a:lnSpc>
                        <a:defRPr/>
                      </a:pPr>
                      <a:r>
                        <a:rPr lang="en-US" sz="3000" b="1">
                          <a:solidFill>
                            <a:srgbClr val="001E61"/>
                          </a:solidFill>
                          <a:latin typeface="Poppins 1 Bold"/>
                          <a:ea typeface="Poppins 1 Bold"/>
                          <a:cs typeface="Poppins 1 Bold"/>
                          <a:sym typeface="Poppins 1 Bold"/>
                        </a:rPr>
                        <a:t>Repairs and Maintenance</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1CC6E"/>
                    </a:solidFill>
                  </a:tcPr>
                </a:tc>
                <a:extLst>
                  <a:ext uri="{0D108BD9-81ED-4DB2-BD59-A6C34878D82A}">
                    <a16:rowId xmlns:a16="http://schemas.microsoft.com/office/drawing/2014/main" val="10003"/>
                  </a:ext>
                </a:extLst>
              </a:tr>
              <a:tr h="1287371">
                <a:tc>
                  <a:txBody>
                    <a:bodyPr/>
                    <a:lstStyle/>
                    <a:p>
                      <a:pPr algn="ctr">
                        <a:lnSpc>
                          <a:spcPts val="3220"/>
                        </a:lnSpc>
                        <a:defRPr/>
                      </a:pPr>
                      <a:r>
                        <a:rPr lang="en-US" sz="2300" b="1">
                          <a:solidFill>
                            <a:srgbClr val="001E61"/>
                          </a:solidFill>
                          <a:latin typeface="Poppins 1 Bold"/>
                          <a:ea typeface="Poppins 1 Bold"/>
                          <a:cs typeface="Poppins 1 Bold"/>
                          <a:sym typeface="Poppins 1 Bold"/>
                        </a:rPr>
                        <a:t>OEM Witnessing / Erecting Engineer Services</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DD86"/>
                    </a:solidFill>
                  </a:tcPr>
                </a:tc>
                <a:extLst>
                  <a:ext uri="{0D108BD9-81ED-4DB2-BD59-A6C34878D82A}">
                    <a16:rowId xmlns:a16="http://schemas.microsoft.com/office/drawing/2014/main" val="10004"/>
                  </a:ext>
                </a:extLst>
              </a:tr>
              <a:tr h="1293021">
                <a:tc>
                  <a:txBody>
                    <a:bodyPr/>
                    <a:lstStyle/>
                    <a:p>
                      <a:pPr algn="ctr">
                        <a:lnSpc>
                          <a:spcPts val="4200"/>
                        </a:lnSpc>
                        <a:defRPr/>
                      </a:pPr>
                      <a:r>
                        <a:rPr lang="en-US" sz="3000" b="1">
                          <a:solidFill>
                            <a:srgbClr val="001E61"/>
                          </a:solidFill>
                          <a:latin typeface="Poppins 1 Bold"/>
                          <a:ea typeface="Poppins 1 Bold"/>
                          <a:cs typeface="Poppins 1 Bold"/>
                          <a:sym typeface="Poppins 1 Bold"/>
                        </a:rPr>
                        <a:t>Inspections</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1CB"/>
                    </a:solidFill>
                  </a:tcPr>
                </a:tc>
                <a:extLst>
                  <a:ext uri="{0D108BD9-81ED-4DB2-BD59-A6C34878D82A}">
                    <a16:rowId xmlns:a16="http://schemas.microsoft.com/office/drawing/2014/main" val="10005"/>
                  </a:ext>
                </a:extLst>
              </a:tr>
            </a:tbl>
          </a:graphicData>
        </a:graphic>
      </p:graphicFrame>
      <p:grpSp>
        <p:nvGrpSpPr>
          <p:cNvPr id="10" name="Group 10"/>
          <p:cNvGrpSpPr/>
          <p:nvPr/>
        </p:nvGrpSpPr>
        <p:grpSpPr>
          <a:xfrm>
            <a:off x="9346406" y="1028700"/>
            <a:ext cx="953699" cy="1109759"/>
            <a:chOff x="0" y="0"/>
            <a:chExt cx="1271599" cy="1479679"/>
          </a:xfrm>
        </p:grpSpPr>
        <p:grpSp>
          <p:nvGrpSpPr>
            <p:cNvPr id="11" name="Group 11"/>
            <p:cNvGrpSpPr/>
            <p:nvPr/>
          </p:nvGrpSpPr>
          <p:grpSpPr>
            <a:xfrm>
              <a:off x="0" y="0"/>
              <a:ext cx="1271599" cy="1479679"/>
              <a:chOff x="0" y="0"/>
              <a:chExt cx="698500" cy="812800"/>
            </a:xfrm>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alpha val="60000"/>
                </a:srgbClr>
              </a:solidFill>
            </p:spPr>
          </p:sp>
          <p:sp>
            <p:nvSpPr>
              <p:cNvPr id="13" name="TextBox 13"/>
              <p:cNvSpPr txBox="1"/>
              <p:nvPr/>
            </p:nvSpPr>
            <p:spPr>
              <a:xfrm>
                <a:off x="0" y="82550"/>
                <a:ext cx="698500" cy="590550"/>
              </a:xfrm>
              <a:prstGeom prst="rect">
                <a:avLst/>
              </a:prstGeom>
            </p:spPr>
            <p:txBody>
              <a:bodyPr lIns="50800" tIns="50800" rIns="50800" bIns="50800" rtlCol="0" anchor="ctr"/>
              <a:lstStyle/>
              <a:p>
                <a:pPr algn="ctr">
                  <a:lnSpc>
                    <a:spcPts val="3299"/>
                  </a:lnSpc>
                </a:pPr>
                <a:endParaRPr/>
              </a:p>
            </p:txBody>
          </p:sp>
        </p:grpSp>
        <p:grpSp>
          <p:nvGrpSpPr>
            <p:cNvPr id="14" name="Group 14"/>
            <p:cNvGrpSpPr/>
            <p:nvPr/>
          </p:nvGrpSpPr>
          <p:grpSpPr>
            <a:xfrm>
              <a:off x="109815" y="127785"/>
              <a:ext cx="1051968" cy="1224108"/>
              <a:chOff x="0" y="0"/>
              <a:chExt cx="698500" cy="812800"/>
            </a:xfrm>
          </p:grpSpPr>
          <p:sp>
            <p:nvSpPr>
              <p:cNvPr id="15" name="Freeform 1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sp>
          <p:sp>
            <p:nvSpPr>
              <p:cNvPr id="16" name="TextBox 16"/>
              <p:cNvSpPr txBox="1"/>
              <p:nvPr/>
            </p:nvSpPr>
            <p:spPr>
              <a:xfrm>
                <a:off x="0" y="82550"/>
                <a:ext cx="698500" cy="590550"/>
              </a:xfrm>
              <a:prstGeom prst="rect">
                <a:avLst/>
              </a:prstGeom>
            </p:spPr>
            <p:txBody>
              <a:bodyPr lIns="50800" tIns="50800" rIns="50800" bIns="50800" rtlCol="0" anchor="ctr"/>
              <a:lstStyle/>
              <a:p>
                <a:pPr algn="ctr">
                  <a:lnSpc>
                    <a:spcPts val="3299"/>
                  </a:lnSpc>
                </a:pPr>
                <a:endParaRPr/>
              </a:p>
            </p:txBody>
          </p:sp>
        </p:grpSp>
        <p:sp>
          <p:nvSpPr>
            <p:cNvPr id="17" name="Freeform 17"/>
            <p:cNvSpPr/>
            <p:nvPr/>
          </p:nvSpPr>
          <p:spPr>
            <a:xfrm>
              <a:off x="348216" y="367001"/>
              <a:ext cx="575167" cy="708989"/>
            </a:xfrm>
            <a:custGeom>
              <a:avLst/>
              <a:gdLst/>
              <a:ahLst/>
              <a:cxnLst/>
              <a:rect l="l" t="t" r="r" b="b"/>
              <a:pathLst>
                <a:path w="575167" h="708989">
                  <a:moveTo>
                    <a:pt x="0" y="0"/>
                  </a:moveTo>
                  <a:lnTo>
                    <a:pt x="575167" y="0"/>
                  </a:lnTo>
                  <a:lnTo>
                    <a:pt x="575167" y="708989"/>
                  </a:lnTo>
                  <a:lnTo>
                    <a:pt x="0" y="7089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8" name="Group 18"/>
          <p:cNvGrpSpPr/>
          <p:nvPr/>
        </p:nvGrpSpPr>
        <p:grpSpPr>
          <a:xfrm>
            <a:off x="9346406" y="2345057"/>
            <a:ext cx="953699" cy="1109759"/>
            <a:chOff x="0" y="0"/>
            <a:chExt cx="1271599" cy="1479679"/>
          </a:xfrm>
        </p:grpSpPr>
        <p:grpSp>
          <p:nvGrpSpPr>
            <p:cNvPr id="19" name="Group 19"/>
            <p:cNvGrpSpPr/>
            <p:nvPr/>
          </p:nvGrpSpPr>
          <p:grpSpPr>
            <a:xfrm>
              <a:off x="0" y="0"/>
              <a:ext cx="1271599" cy="1479679"/>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alpha val="60000"/>
                </a:srgbClr>
              </a:solidFill>
            </p:spPr>
          </p:sp>
          <p:sp>
            <p:nvSpPr>
              <p:cNvPr id="21" name="TextBox 21"/>
              <p:cNvSpPr txBox="1"/>
              <p:nvPr/>
            </p:nvSpPr>
            <p:spPr>
              <a:xfrm>
                <a:off x="0" y="73025"/>
                <a:ext cx="698500" cy="600075"/>
              </a:xfrm>
              <a:prstGeom prst="rect">
                <a:avLst/>
              </a:prstGeom>
            </p:spPr>
            <p:txBody>
              <a:bodyPr lIns="50800" tIns="50800" rIns="50800" bIns="50800" rtlCol="0" anchor="ctr"/>
              <a:lstStyle/>
              <a:p>
                <a:pPr algn="ctr">
                  <a:lnSpc>
                    <a:spcPts val="3300"/>
                  </a:lnSpc>
                </a:pPr>
                <a:endParaRPr/>
              </a:p>
            </p:txBody>
          </p:sp>
        </p:grpSp>
        <p:grpSp>
          <p:nvGrpSpPr>
            <p:cNvPr id="22" name="Group 22"/>
            <p:cNvGrpSpPr/>
            <p:nvPr/>
          </p:nvGrpSpPr>
          <p:grpSpPr>
            <a:xfrm>
              <a:off x="109815" y="127785"/>
              <a:ext cx="1051968" cy="1224108"/>
              <a:chOff x="0" y="0"/>
              <a:chExt cx="698500" cy="812800"/>
            </a:xfrm>
          </p:grpSpPr>
          <p:sp>
            <p:nvSpPr>
              <p:cNvPr id="23" name="Freeform 2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sp>
          <p:sp>
            <p:nvSpPr>
              <p:cNvPr id="24" name="TextBox 24"/>
              <p:cNvSpPr txBox="1"/>
              <p:nvPr/>
            </p:nvSpPr>
            <p:spPr>
              <a:xfrm>
                <a:off x="0" y="73025"/>
                <a:ext cx="698500" cy="600075"/>
              </a:xfrm>
              <a:prstGeom prst="rect">
                <a:avLst/>
              </a:prstGeom>
            </p:spPr>
            <p:txBody>
              <a:bodyPr lIns="50800" tIns="50800" rIns="50800" bIns="50800" rtlCol="0" anchor="ctr"/>
              <a:lstStyle/>
              <a:p>
                <a:pPr algn="ctr">
                  <a:lnSpc>
                    <a:spcPts val="3300"/>
                  </a:lnSpc>
                </a:pPr>
                <a:endParaRPr/>
              </a:p>
            </p:txBody>
          </p:sp>
        </p:grpSp>
        <p:sp>
          <p:nvSpPr>
            <p:cNvPr id="25" name="Freeform 25"/>
            <p:cNvSpPr/>
            <p:nvPr/>
          </p:nvSpPr>
          <p:spPr>
            <a:xfrm>
              <a:off x="405660" y="434513"/>
              <a:ext cx="460280" cy="610653"/>
            </a:xfrm>
            <a:custGeom>
              <a:avLst/>
              <a:gdLst/>
              <a:ahLst/>
              <a:cxnLst/>
              <a:rect l="l" t="t" r="r" b="b"/>
              <a:pathLst>
                <a:path w="460280" h="610653">
                  <a:moveTo>
                    <a:pt x="0" y="0"/>
                  </a:moveTo>
                  <a:lnTo>
                    <a:pt x="460280" y="0"/>
                  </a:lnTo>
                  <a:lnTo>
                    <a:pt x="460280" y="610653"/>
                  </a:lnTo>
                  <a:lnTo>
                    <a:pt x="0" y="610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6" name="Group 26"/>
          <p:cNvGrpSpPr/>
          <p:nvPr/>
        </p:nvGrpSpPr>
        <p:grpSpPr>
          <a:xfrm>
            <a:off x="9321763" y="6309687"/>
            <a:ext cx="973500" cy="1132800"/>
            <a:chOff x="0" y="0"/>
            <a:chExt cx="1297999" cy="1510399"/>
          </a:xfrm>
        </p:grpSpPr>
        <p:grpSp>
          <p:nvGrpSpPr>
            <p:cNvPr id="27" name="Group 27"/>
            <p:cNvGrpSpPr/>
            <p:nvPr/>
          </p:nvGrpSpPr>
          <p:grpSpPr>
            <a:xfrm>
              <a:off x="0" y="0"/>
              <a:ext cx="1297999" cy="1510399"/>
              <a:chOff x="0" y="0"/>
              <a:chExt cx="698500" cy="812800"/>
            </a:xfrm>
          </p:grpSpPr>
          <p:sp>
            <p:nvSpPr>
              <p:cNvPr id="28" name="Freeform 2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alpha val="60000"/>
                </a:srgbClr>
              </a:solidFill>
            </p:spPr>
          </p:sp>
          <p:sp>
            <p:nvSpPr>
              <p:cNvPr id="29" name="TextBox 29"/>
              <p:cNvSpPr txBox="1"/>
              <p:nvPr/>
            </p:nvSpPr>
            <p:spPr>
              <a:xfrm>
                <a:off x="0" y="82550"/>
                <a:ext cx="698500" cy="590550"/>
              </a:xfrm>
              <a:prstGeom prst="rect">
                <a:avLst/>
              </a:prstGeom>
            </p:spPr>
            <p:txBody>
              <a:bodyPr lIns="50800" tIns="50800" rIns="50800" bIns="50800" rtlCol="0" anchor="ctr"/>
              <a:lstStyle/>
              <a:p>
                <a:pPr algn="ctr">
                  <a:lnSpc>
                    <a:spcPts val="3299"/>
                  </a:lnSpc>
                </a:pPr>
                <a:endParaRPr/>
              </a:p>
            </p:txBody>
          </p:sp>
        </p:grpSp>
        <p:grpSp>
          <p:nvGrpSpPr>
            <p:cNvPr id="30" name="Group 30"/>
            <p:cNvGrpSpPr/>
            <p:nvPr/>
          </p:nvGrpSpPr>
          <p:grpSpPr>
            <a:xfrm>
              <a:off x="112095" y="130438"/>
              <a:ext cx="1073809" cy="1249523"/>
              <a:chOff x="0" y="0"/>
              <a:chExt cx="698500" cy="812800"/>
            </a:xfrm>
          </p:grpSpPr>
          <p:sp>
            <p:nvSpPr>
              <p:cNvPr id="31" name="Freeform 3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sp>
          <p:sp>
            <p:nvSpPr>
              <p:cNvPr id="32" name="TextBox 32"/>
              <p:cNvSpPr txBox="1"/>
              <p:nvPr/>
            </p:nvSpPr>
            <p:spPr>
              <a:xfrm>
                <a:off x="0" y="82550"/>
                <a:ext cx="698500" cy="590550"/>
              </a:xfrm>
              <a:prstGeom prst="rect">
                <a:avLst/>
              </a:prstGeom>
            </p:spPr>
            <p:txBody>
              <a:bodyPr lIns="50800" tIns="50800" rIns="50800" bIns="50800" rtlCol="0" anchor="ctr"/>
              <a:lstStyle/>
              <a:p>
                <a:pPr algn="ctr">
                  <a:lnSpc>
                    <a:spcPts val="3299"/>
                  </a:lnSpc>
                </a:pPr>
                <a:endParaRPr/>
              </a:p>
            </p:txBody>
          </p:sp>
        </p:grpSp>
        <p:sp>
          <p:nvSpPr>
            <p:cNvPr id="33" name="Freeform 33"/>
            <p:cNvSpPr/>
            <p:nvPr/>
          </p:nvSpPr>
          <p:spPr>
            <a:xfrm>
              <a:off x="201774" y="316040"/>
              <a:ext cx="851025" cy="735073"/>
            </a:xfrm>
            <a:custGeom>
              <a:avLst/>
              <a:gdLst/>
              <a:ahLst/>
              <a:cxnLst/>
              <a:rect l="l" t="t" r="r" b="b"/>
              <a:pathLst>
                <a:path w="851025" h="735073">
                  <a:moveTo>
                    <a:pt x="0" y="0"/>
                  </a:moveTo>
                  <a:lnTo>
                    <a:pt x="851025" y="0"/>
                  </a:lnTo>
                  <a:lnTo>
                    <a:pt x="851025" y="735074"/>
                  </a:lnTo>
                  <a:lnTo>
                    <a:pt x="0" y="7350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34" name="Group 34"/>
          <p:cNvGrpSpPr/>
          <p:nvPr/>
        </p:nvGrpSpPr>
        <p:grpSpPr>
          <a:xfrm>
            <a:off x="-1020273" y="0"/>
            <a:ext cx="7226805" cy="1303133"/>
            <a:chOff x="0" y="0"/>
            <a:chExt cx="3380667" cy="609600"/>
          </a:xfrm>
        </p:grpSpPr>
        <p:sp>
          <p:nvSpPr>
            <p:cNvPr id="35" name="Freeform 35"/>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E0B750"/>
            </a:solidFill>
          </p:spPr>
        </p:sp>
        <p:sp>
          <p:nvSpPr>
            <p:cNvPr id="36" name="TextBox 36"/>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37" name="Group 37"/>
          <p:cNvGrpSpPr/>
          <p:nvPr/>
        </p:nvGrpSpPr>
        <p:grpSpPr>
          <a:xfrm>
            <a:off x="368116" y="348862"/>
            <a:ext cx="5209910" cy="679838"/>
            <a:chOff x="0" y="0"/>
            <a:chExt cx="6946546" cy="906451"/>
          </a:xfrm>
        </p:grpSpPr>
        <p:sp>
          <p:nvSpPr>
            <p:cNvPr id="38" name="TextBox 38"/>
            <p:cNvSpPr txBox="1"/>
            <p:nvPr/>
          </p:nvSpPr>
          <p:spPr>
            <a:xfrm>
              <a:off x="881813" y="177100"/>
              <a:ext cx="6064733" cy="729351"/>
            </a:xfrm>
            <a:prstGeom prst="rect">
              <a:avLst/>
            </a:prstGeom>
          </p:spPr>
          <p:txBody>
            <a:bodyPr lIns="0" tIns="0" rIns="0" bIns="0" rtlCol="0" anchor="t">
              <a:spAutoFit/>
            </a:bodyPr>
            <a:lstStyle/>
            <a:p>
              <a:pPr marL="0" lvl="1" indent="0" algn="l">
                <a:lnSpc>
                  <a:spcPts val="4089"/>
                </a:lnSpc>
                <a:spcBef>
                  <a:spcPct val="0"/>
                </a:spcBef>
              </a:pPr>
              <a:r>
                <a:rPr lang="en-US" sz="3821" spc="107">
                  <a:solidFill>
                    <a:srgbClr val="231F20"/>
                  </a:solidFill>
                  <a:latin typeface="Bebas Neue Cyrillic"/>
                  <a:ea typeface="Bebas Neue Cyrillic"/>
                  <a:cs typeface="Bebas Neue Cyrillic"/>
                  <a:sym typeface="Bebas Neue Cyrillic"/>
                </a:rPr>
                <a:t>MG POWER ASSOCIATES</a:t>
              </a:r>
            </a:p>
          </p:txBody>
        </p:sp>
        <p:sp>
          <p:nvSpPr>
            <p:cNvPr id="39" name="Freeform 39"/>
            <p:cNvSpPr/>
            <p:nvPr/>
          </p:nvSpPr>
          <p:spPr>
            <a:xfrm>
              <a:off x="0" y="0"/>
              <a:ext cx="881813" cy="906451"/>
            </a:xfrm>
            <a:custGeom>
              <a:avLst/>
              <a:gdLst/>
              <a:ahLst/>
              <a:cxnLst/>
              <a:rect l="l" t="t" r="r" b="b"/>
              <a:pathLst>
                <a:path w="881813" h="906451">
                  <a:moveTo>
                    <a:pt x="0" y="0"/>
                  </a:moveTo>
                  <a:lnTo>
                    <a:pt x="881813" y="0"/>
                  </a:lnTo>
                  <a:lnTo>
                    <a:pt x="881813" y="906451"/>
                  </a:lnTo>
                  <a:lnTo>
                    <a:pt x="0" y="906451"/>
                  </a:lnTo>
                  <a:lnTo>
                    <a:pt x="0" y="0"/>
                  </a:lnTo>
                  <a:close/>
                </a:path>
              </a:pathLst>
            </a:custGeom>
            <a:blipFill>
              <a:blip r:embed="rId10"/>
              <a:stretch>
                <a:fillRect l="-2387" t="-44072" b="-55616"/>
              </a:stretch>
            </a:blipFill>
          </p:spPr>
        </p:sp>
      </p:grpSp>
      <p:sp>
        <p:nvSpPr>
          <p:cNvPr id="40" name="TextBox 40"/>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sp>
        <p:nvSpPr>
          <p:cNvPr id="41" name="TextBox 41"/>
          <p:cNvSpPr txBox="1"/>
          <p:nvPr/>
        </p:nvSpPr>
        <p:spPr>
          <a:xfrm>
            <a:off x="736035" y="3350041"/>
            <a:ext cx="6211729" cy="3619126"/>
          </a:xfrm>
          <a:prstGeom prst="rect">
            <a:avLst/>
          </a:prstGeom>
        </p:spPr>
        <p:txBody>
          <a:bodyPr lIns="0" tIns="0" rIns="0" bIns="0" rtlCol="0" anchor="t">
            <a:spAutoFit/>
          </a:bodyPr>
          <a:lstStyle/>
          <a:p>
            <a:pPr algn="l">
              <a:lnSpc>
                <a:spcPts val="4745"/>
              </a:lnSpc>
              <a:spcBef>
                <a:spcPct val="0"/>
              </a:spcBef>
            </a:pPr>
            <a:r>
              <a:rPr lang="en-US" sz="3389" b="1" spc="-101">
                <a:solidFill>
                  <a:srgbClr val="001E61"/>
                </a:solidFill>
                <a:latin typeface="Poppins 1 Bold"/>
                <a:ea typeface="Poppins 1 Bold"/>
                <a:cs typeface="Poppins 1 Bold"/>
                <a:sym typeface="Poppins 1 Bold"/>
              </a:rPr>
              <a:t>We specialize in delivering professional turnkey solutions for the </a:t>
            </a:r>
            <a:r>
              <a:rPr lang="en-US" sz="3389" b="1" u="sng" spc="-101">
                <a:solidFill>
                  <a:srgbClr val="001E61"/>
                </a:solidFill>
                <a:latin typeface="Poppins 1 Bold"/>
                <a:ea typeface="Poppins 1 Bold"/>
                <a:cs typeface="Poppins 1 Bold"/>
                <a:sym typeface="Poppins 1 Bold"/>
              </a:rPr>
              <a:t>installation </a:t>
            </a:r>
            <a:r>
              <a:rPr lang="en-US" sz="3389" b="1" spc="-101">
                <a:solidFill>
                  <a:srgbClr val="001E61"/>
                </a:solidFill>
                <a:latin typeface="Poppins 1 Bold"/>
                <a:ea typeface="Poppins 1 Bold"/>
                <a:cs typeface="Poppins 1 Bold"/>
                <a:sym typeface="Poppins 1 Bold"/>
              </a:rPr>
              <a:t>and </a:t>
            </a:r>
            <a:r>
              <a:rPr lang="en-US" sz="3389" b="1" u="sng" spc="-101">
                <a:solidFill>
                  <a:srgbClr val="001E61"/>
                </a:solidFill>
                <a:latin typeface="Poppins 1 Bold"/>
                <a:ea typeface="Poppins 1 Bold"/>
                <a:cs typeface="Poppins 1 Bold"/>
                <a:sym typeface="Poppins 1 Bold"/>
              </a:rPr>
              <a:t>maintenance </a:t>
            </a:r>
            <a:r>
              <a:rPr lang="en-US" sz="3389" b="1" spc="-101">
                <a:solidFill>
                  <a:srgbClr val="001E61"/>
                </a:solidFill>
                <a:latin typeface="Poppins 1 Bold"/>
                <a:ea typeface="Poppins 1 Bold"/>
                <a:cs typeface="Poppins 1 Bold"/>
                <a:sym typeface="Poppins 1 Bold"/>
              </a:rPr>
              <a:t>of Power Transformers and other High-Voltage equipment.</a:t>
            </a:r>
          </a:p>
        </p:txBody>
      </p:sp>
      <p:grpSp>
        <p:nvGrpSpPr>
          <p:cNvPr id="42" name="Group 42"/>
          <p:cNvGrpSpPr/>
          <p:nvPr/>
        </p:nvGrpSpPr>
        <p:grpSpPr>
          <a:xfrm>
            <a:off x="9319136" y="4971918"/>
            <a:ext cx="976126" cy="1135856"/>
            <a:chOff x="0" y="0"/>
            <a:chExt cx="1301502" cy="1514475"/>
          </a:xfrm>
        </p:grpSpPr>
        <p:grpSp>
          <p:nvGrpSpPr>
            <p:cNvPr id="43" name="Group 43"/>
            <p:cNvGrpSpPr/>
            <p:nvPr/>
          </p:nvGrpSpPr>
          <p:grpSpPr>
            <a:xfrm>
              <a:off x="0" y="0"/>
              <a:ext cx="1301502" cy="1514475"/>
              <a:chOff x="0" y="0"/>
              <a:chExt cx="698500" cy="812800"/>
            </a:xfrm>
          </p:grpSpPr>
          <p:sp>
            <p:nvSpPr>
              <p:cNvPr id="44" name="Freeform 4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alpha val="60000"/>
                </a:srgbClr>
              </a:solidFill>
            </p:spPr>
          </p:sp>
          <p:sp>
            <p:nvSpPr>
              <p:cNvPr id="45" name="TextBox 45"/>
              <p:cNvSpPr txBox="1"/>
              <p:nvPr/>
            </p:nvSpPr>
            <p:spPr>
              <a:xfrm>
                <a:off x="0" y="73025"/>
                <a:ext cx="698500" cy="600075"/>
              </a:xfrm>
              <a:prstGeom prst="rect">
                <a:avLst/>
              </a:prstGeom>
            </p:spPr>
            <p:txBody>
              <a:bodyPr lIns="38945" tIns="38945" rIns="38945" bIns="38945" rtlCol="0" anchor="ctr"/>
              <a:lstStyle/>
              <a:p>
                <a:pPr algn="ctr">
                  <a:lnSpc>
                    <a:spcPts val="3300"/>
                  </a:lnSpc>
                </a:pPr>
                <a:endParaRPr/>
              </a:p>
            </p:txBody>
          </p:sp>
        </p:grpSp>
        <p:grpSp>
          <p:nvGrpSpPr>
            <p:cNvPr id="46" name="Group 46"/>
            <p:cNvGrpSpPr/>
            <p:nvPr/>
          </p:nvGrpSpPr>
          <p:grpSpPr>
            <a:xfrm>
              <a:off x="112398" y="130790"/>
              <a:ext cx="1076706" cy="1252894"/>
              <a:chOff x="0" y="0"/>
              <a:chExt cx="698500" cy="812800"/>
            </a:xfrm>
          </p:grpSpPr>
          <p:sp>
            <p:nvSpPr>
              <p:cNvPr id="47" name="Freeform 4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sp>
          <p:sp>
            <p:nvSpPr>
              <p:cNvPr id="48" name="TextBox 48"/>
              <p:cNvSpPr txBox="1"/>
              <p:nvPr/>
            </p:nvSpPr>
            <p:spPr>
              <a:xfrm>
                <a:off x="0" y="73025"/>
                <a:ext cx="698500" cy="600075"/>
              </a:xfrm>
              <a:prstGeom prst="rect">
                <a:avLst/>
              </a:prstGeom>
            </p:spPr>
            <p:txBody>
              <a:bodyPr lIns="38945" tIns="38945" rIns="38945" bIns="38945" rtlCol="0" anchor="ctr"/>
              <a:lstStyle/>
              <a:p>
                <a:pPr algn="ctr">
                  <a:lnSpc>
                    <a:spcPts val="3300"/>
                  </a:lnSpc>
                </a:pPr>
                <a:endParaRPr/>
              </a:p>
            </p:txBody>
          </p:sp>
        </p:grpSp>
        <p:sp>
          <p:nvSpPr>
            <p:cNvPr id="49" name="Freeform 49"/>
            <p:cNvSpPr/>
            <p:nvPr/>
          </p:nvSpPr>
          <p:spPr>
            <a:xfrm>
              <a:off x="286375" y="396145"/>
              <a:ext cx="732254" cy="722186"/>
            </a:xfrm>
            <a:custGeom>
              <a:avLst/>
              <a:gdLst/>
              <a:ahLst/>
              <a:cxnLst/>
              <a:rect l="l" t="t" r="r" b="b"/>
              <a:pathLst>
                <a:path w="732254" h="722186">
                  <a:moveTo>
                    <a:pt x="0" y="0"/>
                  </a:moveTo>
                  <a:lnTo>
                    <a:pt x="732254" y="0"/>
                  </a:lnTo>
                  <a:lnTo>
                    <a:pt x="732254" y="722185"/>
                  </a:lnTo>
                  <a:lnTo>
                    <a:pt x="0" y="7221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50" name="Group 50"/>
          <p:cNvGrpSpPr/>
          <p:nvPr/>
        </p:nvGrpSpPr>
        <p:grpSpPr>
          <a:xfrm>
            <a:off x="9323979" y="3653198"/>
            <a:ext cx="976126" cy="1135856"/>
            <a:chOff x="0" y="0"/>
            <a:chExt cx="1301502" cy="1514475"/>
          </a:xfrm>
        </p:grpSpPr>
        <p:grpSp>
          <p:nvGrpSpPr>
            <p:cNvPr id="51" name="Group 51"/>
            <p:cNvGrpSpPr/>
            <p:nvPr/>
          </p:nvGrpSpPr>
          <p:grpSpPr>
            <a:xfrm>
              <a:off x="0" y="0"/>
              <a:ext cx="1301502" cy="1514475"/>
              <a:chOff x="0" y="0"/>
              <a:chExt cx="698500" cy="812800"/>
            </a:xfrm>
          </p:grpSpPr>
          <p:sp>
            <p:nvSpPr>
              <p:cNvPr id="52" name="Freeform 5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alpha val="60000"/>
                </a:srgbClr>
              </a:solidFill>
            </p:spPr>
          </p:sp>
          <p:sp>
            <p:nvSpPr>
              <p:cNvPr id="53" name="TextBox 53"/>
              <p:cNvSpPr txBox="1"/>
              <p:nvPr/>
            </p:nvSpPr>
            <p:spPr>
              <a:xfrm>
                <a:off x="0" y="82550"/>
                <a:ext cx="698500" cy="590550"/>
              </a:xfrm>
              <a:prstGeom prst="rect">
                <a:avLst/>
              </a:prstGeom>
            </p:spPr>
            <p:txBody>
              <a:bodyPr lIns="38945" tIns="38945" rIns="38945" bIns="38945" rtlCol="0" anchor="ctr"/>
              <a:lstStyle/>
              <a:p>
                <a:pPr algn="ctr">
                  <a:lnSpc>
                    <a:spcPts val="3299"/>
                  </a:lnSpc>
                </a:pPr>
                <a:endParaRPr/>
              </a:p>
            </p:txBody>
          </p:sp>
        </p:grpSp>
        <p:grpSp>
          <p:nvGrpSpPr>
            <p:cNvPr id="54" name="Group 54"/>
            <p:cNvGrpSpPr/>
            <p:nvPr/>
          </p:nvGrpSpPr>
          <p:grpSpPr>
            <a:xfrm>
              <a:off x="112398" y="130790"/>
              <a:ext cx="1076706" cy="1252894"/>
              <a:chOff x="0" y="0"/>
              <a:chExt cx="698500" cy="812800"/>
            </a:xfrm>
          </p:grpSpPr>
          <p:sp>
            <p:nvSpPr>
              <p:cNvPr id="55" name="Freeform 5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sp>
          <p:sp>
            <p:nvSpPr>
              <p:cNvPr id="56" name="TextBox 56"/>
              <p:cNvSpPr txBox="1"/>
              <p:nvPr/>
            </p:nvSpPr>
            <p:spPr>
              <a:xfrm>
                <a:off x="0" y="82550"/>
                <a:ext cx="698500" cy="590550"/>
              </a:xfrm>
              <a:prstGeom prst="rect">
                <a:avLst/>
              </a:prstGeom>
            </p:spPr>
            <p:txBody>
              <a:bodyPr lIns="38945" tIns="38945" rIns="38945" bIns="38945" rtlCol="0" anchor="ctr"/>
              <a:lstStyle/>
              <a:p>
                <a:pPr algn="ctr">
                  <a:lnSpc>
                    <a:spcPts val="3299"/>
                  </a:lnSpc>
                </a:pPr>
                <a:endParaRPr/>
              </a:p>
            </p:txBody>
          </p:sp>
        </p:grpSp>
        <p:sp>
          <p:nvSpPr>
            <p:cNvPr id="57" name="Freeform 57"/>
            <p:cNvSpPr/>
            <p:nvPr/>
          </p:nvSpPr>
          <p:spPr>
            <a:xfrm>
              <a:off x="219507" y="363935"/>
              <a:ext cx="853074" cy="786605"/>
            </a:xfrm>
            <a:custGeom>
              <a:avLst/>
              <a:gdLst/>
              <a:ahLst/>
              <a:cxnLst/>
              <a:rect l="l" t="t" r="r" b="b"/>
              <a:pathLst>
                <a:path w="853074" h="786605">
                  <a:moveTo>
                    <a:pt x="0" y="0"/>
                  </a:moveTo>
                  <a:lnTo>
                    <a:pt x="853074" y="0"/>
                  </a:lnTo>
                  <a:lnTo>
                    <a:pt x="853074" y="786605"/>
                  </a:lnTo>
                  <a:lnTo>
                    <a:pt x="0" y="7866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58" name="Group 58"/>
          <p:cNvGrpSpPr/>
          <p:nvPr/>
        </p:nvGrpSpPr>
        <p:grpSpPr>
          <a:xfrm>
            <a:off x="9346406" y="7635566"/>
            <a:ext cx="948856" cy="1104123"/>
            <a:chOff x="0" y="0"/>
            <a:chExt cx="1265141" cy="1472164"/>
          </a:xfrm>
        </p:grpSpPr>
        <p:grpSp>
          <p:nvGrpSpPr>
            <p:cNvPr id="59" name="Group 59"/>
            <p:cNvGrpSpPr/>
            <p:nvPr/>
          </p:nvGrpSpPr>
          <p:grpSpPr>
            <a:xfrm>
              <a:off x="0" y="0"/>
              <a:ext cx="1265141" cy="1472164"/>
              <a:chOff x="0" y="0"/>
              <a:chExt cx="698500" cy="812800"/>
            </a:xfrm>
          </p:grpSpPr>
          <p:sp>
            <p:nvSpPr>
              <p:cNvPr id="60" name="Freeform 6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alpha val="60000"/>
                </a:srgbClr>
              </a:solidFill>
            </p:spPr>
          </p:sp>
          <p:sp>
            <p:nvSpPr>
              <p:cNvPr id="61" name="TextBox 61"/>
              <p:cNvSpPr txBox="1"/>
              <p:nvPr/>
            </p:nvSpPr>
            <p:spPr>
              <a:xfrm>
                <a:off x="0" y="82550"/>
                <a:ext cx="698500" cy="590550"/>
              </a:xfrm>
              <a:prstGeom prst="rect">
                <a:avLst/>
              </a:prstGeom>
            </p:spPr>
            <p:txBody>
              <a:bodyPr lIns="38840" tIns="38840" rIns="38840" bIns="38840" rtlCol="0" anchor="ctr"/>
              <a:lstStyle/>
              <a:p>
                <a:pPr algn="ctr">
                  <a:lnSpc>
                    <a:spcPts val="3299"/>
                  </a:lnSpc>
                </a:pPr>
                <a:endParaRPr/>
              </a:p>
            </p:txBody>
          </p:sp>
        </p:grpSp>
        <p:grpSp>
          <p:nvGrpSpPr>
            <p:cNvPr id="62" name="Group 62"/>
            <p:cNvGrpSpPr/>
            <p:nvPr/>
          </p:nvGrpSpPr>
          <p:grpSpPr>
            <a:xfrm>
              <a:off x="109258" y="127136"/>
              <a:ext cx="1046626" cy="1217892"/>
              <a:chOff x="0" y="0"/>
              <a:chExt cx="698500" cy="812800"/>
            </a:xfrm>
          </p:grpSpPr>
          <p:sp>
            <p:nvSpPr>
              <p:cNvPr id="63" name="Freeform 6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sp>
          <p:sp>
            <p:nvSpPr>
              <p:cNvPr id="64" name="TextBox 64"/>
              <p:cNvSpPr txBox="1"/>
              <p:nvPr/>
            </p:nvSpPr>
            <p:spPr>
              <a:xfrm>
                <a:off x="0" y="82550"/>
                <a:ext cx="698500" cy="590550"/>
              </a:xfrm>
              <a:prstGeom prst="rect">
                <a:avLst/>
              </a:prstGeom>
            </p:spPr>
            <p:txBody>
              <a:bodyPr lIns="38840" tIns="38840" rIns="38840" bIns="38840" rtlCol="0" anchor="ctr"/>
              <a:lstStyle/>
              <a:p>
                <a:pPr algn="ctr">
                  <a:lnSpc>
                    <a:spcPts val="3299"/>
                  </a:lnSpc>
                </a:pPr>
                <a:endParaRPr/>
              </a:p>
            </p:txBody>
          </p:sp>
        </p:grpSp>
        <p:sp>
          <p:nvSpPr>
            <p:cNvPr id="65" name="Freeform 65"/>
            <p:cNvSpPr/>
            <p:nvPr/>
          </p:nvSpPr>
          <p:spPr>
            <a:xfrm>
              <a:off x="205744" y="340200"/>
              <a:ext cx="853654" cy="791764"/>
            </a:xfrm>
            <a:custGeom>
              <a:avLst/>
              <a:gdLst/>
              <a:ahLst/>
              <a:cxnLst/>
              <a:rect l="l" t="t" r="r" b="b"/>
              <a:pathLst>
                <a:path w="853654" h="791764">
                  <a:moveTo>
                    <a:pt x="0" y="0"/>
                  </a:moveTo>
                  <a:lnTo>
                    <a:pt x="853654" y="0"/>
                  </a:lnTo>
                  <a:lnTo>
                    <a:pt x="853654" y="791764"/>
                  </a:lnTo>
                  <a:lnTo>
                    <a:pt x="0" y="7917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2057400" y="1244811"/>
            <a:ext cx="10532398" cy="1404240"/>
            <a:chOff x="0" y="0"/>
            <a:chExt cx="2773965" cy="369841"/>
          </a:xfrm>
        </p:grpSpPr>
        <p:sp>
          <p:nvSpPr>
            <p:cNvPr id="4" name="Freeform 4"/>
            <p:cNvSpPr/>
            <p:nvPr/>
          </p:nvSpPr>
          <p:spPr>
            <a:xfrm>
              <a:off x="0" y="0"/>
              <a:ext cx="2773965" cy="369841"/>
            </a:xfrm>
            <a:custGeom>
              <a:avLst/>
              <a:gdLst/>
              <a:ahLst/>
              <a:cxnLst/>
              <a:rect l="l" t="t" r="r" b="b"/>
              <a:pathLst>
                <a:path w="2773965" h="369841">
                  <a:moveTo>
                    <a:pt x="67625" y="0"/>
                  </a:moveTo>
                  <a:lnTo>
                    <a:pt x="2706339" y="0"/>
                  </a:lnTo>
                  <a:cubicBezTo>
                    <a:pt x="2743688" y="0"/>
                    <a:pt x="2773965" y="30277"/>
                    <a:pt x="2773965" y="67625"/>
                  </a:cubicBezTo>
                  <a:lnTo>
                    <a:pt x="2773965" y="302216"/>
                  </a:lnTo>
                  <a:cubicBezTo>
                    <a:pt x="2773965" y="339564"/>
                    <a:pt x="2743688" y="369841"/>
                    <a:pt x="2706339" y="369841"/>
                  </a:cubicBezTo>
                  <a:lnTo>
                    <a:pt x="67625" y="369841"/>
                  </a:lnTo>
                  <a:cubicBezTo>
                    <a:pt x="30277" y="369841"/>
                    <a:pt x="0" y="339564"/>
                    <a:pt x="0" y="302216"/>
                  </a:cubicBezTo>
                  <a:lnTo>
                    <a:pt x="0" y="67625"/>
                  </a:lnTo>
                  <a:cubicBezTo>
                    <a:pt x="0" y="30277"/>
                    <a:pt x="30277" y="0"/>
                    <a:pt x="67625" y="0"/>
                  </a:cubicBezTo>
                  <a:close/>
                </a:path>
              </a:pathLst>
            </a:custGeom>
            <a:solidFill>
              <a:srgbClr val="E0B750"/>
            </a:solidFill>
          </p:spPr>
        </p:sp>
        <p:sp>
          <p:nvSpPr>
            <p:cNvPr id="5" name="TextBox 5"/>
            <p:cNvSpPr txBox="1"/>
            <p:nvPr/>
          </p:nvSpPr>
          <p:spPr>
            <a:xfrm>
              <a:off x="0" y="-57150"/>
              <a:ext cx="2773965" cy="4269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99604" y="9833549"/>
            <a:ext cx="19491312" cy="944884"/>
            <a:chOff x="0" y="0"/>
            <a:chExt cx="5133514" cy="248858"/>
          </a:xfrm>
        </p:grpSpPr>
        <p:sp>
          <p:nvSpPr>
            <p:cNvPr id="7" name="Freeform 7"/>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E0B750"/>
            </a:solidFill>
          </p:spPr>
        </p:sp>
        <p:sp>
          <p:nvSpPr>
            <p:cNvPr id="8" name="TextBox 8"/>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500589" y="18991"/>
            <a:ext cx="13759118" cy="10287000"/>
            <a:chOff x="0" y="0"/>
            <a:chExt cx="815355" cy="609600"/>
          </a:xfrm>
        </p:grpSpPr>
        <p:sp>
          <p:nvSpPr>
            <p:cNvPr id="10" name="Freeform 10"/>
            <p:cNvSpPr/>
            <p:nvPr/>
          </p:nvSpPr>
          <p:spPr>
            <a:xfrm>
              <a:off x="0" y="0"/>
              <a:ext cx="815355" cy="609600"/>
            </a:xfrm>
            <a:custGeom>
              <a:avLst/>
              <a:gdLst/>
              <a:ahLst/>
              <a:cxnLst/>
              <a:rect l="l" t="t" r="r" b="b"/>
              <a:pathLst>
                <a:path w="815355" h="609600">
                  <a:moveTo>
                    <a:pt x="203200" y="0"/>
                  </a:moveTo>
                  <a:lnTo>
                    <a:pt x="815355" y="0"/>
                  </a:lnTo>
                  <a:lnTo>
                    <a:pt x="612155" y="609600"/>
                  </a:lnTo>
                  <a:lnTo>
                    <a:pt x="0" y="609600"/>
                  </a:lnTo>
                  <a:lnTo>
                    <a:pt x="203200" y="0"/>
                  </a:lnTo>
                  <a:close/>
                </a:path>
              </a:pathLst>
            </a:custGeom>
            <a:solidFill>
              <a:srgbClr val="001E61"/>
            </a:solidFill>
          </p:spPr>
        </p:sp>
        <p:sp>
          <p:nvSpPr>
            <p:cNvPr id="11" name="TextBox 11"/>
            <p:cNvSpPr txBox="1"/>
            <p:nvPr/>
          </p:nvSpPr>
          <p:spPr>
            <a:xfrm>
              <a:off x="101600" y="-66675"/>
              <a:ext cx="612155" cy="676275"/>
            </a:xfrm>
            <a:prstGeom prst="rect">
              <a:avLst/>
            </a:prstGeom>
          </p:spPr>
          <p:txBody>
            <a:bodyPr lIns="50800" tIns="50800" rIns="50800" bIns="50800" rtlCol="0" anchor="ctr"/>
            <a:lstStyle/>
            <a:p>
              <a:pPr algn="ctr">
                <a:lnSpc>
                  <a:spcPts val="3319"/>
                </a:lnSpc>
              </a:pPr>
              <a:endParaRPr/>
            </a:p>
          </p:txBody>
        </p:sp>
      </p:grpSp>
      <p:grpSp>
        <p:nvGrpSpPr>
          <p:cNvPr id="12" name="Group 12"/>
          <p:cNvGrpSpPr/>
          <p:nvPr/>
        </p:nvGrpSpPr>
        <p:grpSpPr>
          <a:xfrm>
            <a:off x="10945184" y="1821324"/>
            <a:ext cx="6682334" cy="6682334"/>
            <a:chOff x="0" y="0"/>
            <a:chExt cx="812800" cy="812800"/>
          </a:xfrm>
        </p:grpSpPr>
        <p:sp>
          <p:nvSpPr>
            <p:cNvPr id="13" name="Freeform 13"/>
            <p:cNvSpPr/>
            <p:nvPr/>
          </p:nvSpPr>
          <p:spPr>
            <a:xfrm>
              <a:off x="0" y="0"/>
              <a:ext cx="812800" cy="812800"/>
            </a:xfrm>
            <a:custGeom>
              <a:avLst/>
              <a:gdLst/>
              <a:ahLst/>
              <a:cxnLst/>
              <a:rect l="l" t="t" r="r" b="b"/>
              <a:pathLst>
                <a:path w="812800" h="812800">
                  <a:moveTo>
                    <a:pt x="26647" y="0"/>
                  </a:moveTo>
                  <a:lnTo>
                    <a:pt x="786153" y="0"/>
                  </a:lnTo>
                  <a:cubicBezTo>
                    <a:pt x="793220" y="0"/>
                    <a:pt x="799998" y="2807"/>
                    <a:pt x="804995" y="7805"/>
                  </a:cubicBezTo>
                  <a:cubicBezTo>
                    <a:pt x="809993" y="12802"/>
                    <a:pt x="812800" y="19580"/>
                    <a:pt x="812800" y="26647"/>
                  </a:cubicBezTo>
                  <a:lnTo>
                    <a:pt x="812800" y="786153"/>
                  </a:lnTo>
                  <a:cubicBezTo>
                    <a:pt x="812800" y="793220"/>
                    <a:pt x="809993" y="799998"/>
                    <a:pt x="804995" y="804995"/>
                  </a:cubicBezTo>
                  <a:cubicBezTo>
                    <a:pt x="799998" y="809993"/>
                    <a:pt x="793220" y="812800"/>
                    <a:pt x="786153" y="812800"/>
                  </a:cubicBezTo>
                  <a:lnTo>
                    <a:pt x="26647" y="812800"/>
                  </a:lnTo>
                  <a:cubicBezTo>
                    <a:pt x="19580" y="812800"/>
                    <a:pt x="12802" y="809993"/>
                    <a:pt x="7805" y="804995"/>
                  </a:cubicBezTo>
                  <a:cubicBezTo>
                    <a:pt x="2807" y="799998"/>
                    <a:pt x="0" y="793220"/>
                    <a:pt x="0" y="786153"/>
                  </a:cubicBezTo>
                  <a:lnTo>
                    <a:pt x="0" y="26647"/>
                  </a:lnTo>
                  <a:cubicBezTo>
                    <a:pt x="0" y="19580"/>
                    <a:pt x="2807" y="12802"/>
                    <a:pt x="7805" y="7805"/>
                  </a:cubicBezTo>
                  <a:cubicBezTo>
                    <a:pt x="12802" y="2807"/>
                    <a:pt x="19580" y="0"/>
                    <a:pt x="26647" y="0"/>
                  </a:cubicBezTo>
                  <a:close/>
                </a:path>
              </a:pathLst>
            </a:custGeom>
            <a:blipFill>
              <a:blip r:embed="rId3"/>
              <a:stretch>
                <a:fillRect l="-20505" r="-20505"/>
              </a:stretch>
            </a:blipFill>
          </p:spPr>
        </p:sp>
      </p:grpSp>
      <p:grpSp>
        <p:nvGrpSpPr>
          <p:cNvPr id="14" name="Group 14"/>
          <p:cNvGrpSpPr/>
          <p:nvPr/>
        </p:nvGrpSpPr>
        <p:grpSpPr>
          <a:xfrm>
            <a:off x="11596226" y="9448108"/>
            <a:ext cx="7359397" cy="838892"/>
            <a:chOff x="0" y="0"/>
            <a:chExt cx="4216233" cy="480605"/>
          </a:xfrm>
        </p:grpSpPr>
        <p:sp>
          <p:nvSpPr>
            <p:cNvPr id="15" name="Freeform 15"/>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6" name="TextBox 16"/>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sp>
        <p:nvSpPr>
          <p:cNvPr id="17" name="TextBox 17"/>
          <p:cNvSpPr txBox="1"/>
          <p:nvPr/>
        </p:nvSpPr>
        <p:spPr>
          <a:xfrm>
            <a:off x="561425" y="1470681"/>
            <a:ext cx="7121301" cy="933516"/>
          </a:xfrm>
          <a:prstGeom prst="rect">
            <a:avLst/>
          </a:prstGeom>
        </p:spPr>
        <p:txBody>
          <a:bodyPr lIns="0" tIns="0" rIns="0" bIns="0" rtlCol="0" anchor="t">
            <a:spAutoFit/>
          </a:bodyPr>
          <a:lstStyle/>
          <a:p>
            <a:pPr algn="l">
              <a:lnSpc>
                <a:spcPts val="7200"/>
              </a:lnSpc>
            </a:pPr>
            <a:r>
              <a:rPr lang="en-US" sz="6000">
                <a:solidFill>
                  <a:srgbClr val="001E61"/>
                </a:solidFill>
                <a:latin typeface="Bebas Neue Cyrillic"/>
                <a:ea typeface="Bebas Neue Cyrillic"/>
                <a:cs typeface="Bebas Neue Cyrillic"/>
                <a:sym typeface="Bebas Neue Cyrillic"/>
              </a:rPr>
              <a:t>TRANSFORMER INSTALLATIONS</a:t>
            </a:r>
          </a:p>
        </p:txBody>
      </p:sp>
      <p:sp>
        <p:nvSpPr>
          <p:cNvPr id="18" name="TextBox 18"/>
          <p:cNvSpPr txBox="1"/>
          <p:nvPr/>
        </p:nvSpPr>
        <p:spPr>
          <a:xfrm>
            <a:off x="1028700" y="3192572"/>
            <a:ext cx="8217352" cy="3070225"/>
          </a:xfrm>
          <a:prstGeom prst="rect">
            <a:avLst/>
          </a:prstGeom>
        </p:spPr>
        <p:txBody>
          <a:bodyPr lIns="0" tIns="0" rIns="0" bIns="0" rtlCol="0" anchor="t">
            <a:spAutoFit/>
          </a:bodyPr>
          <a:lstStyle/>
          <a:p>
            <a:pPr algn="l">
              <a:lnSpc>
                <a:spcPts val="3499"/>
              </a:lnSpc>
              <a:spcBef>
                <a:spcPct val="0"/>
              </a:spcBef>
            </a:pPr>
            <a:r>
              <a:rPr lang="en-US" sz="2499" spc="-74">
                <a:solidFill>
                  <a:srgbClr val="000000"/>
                </a:solidFill>
                <a:latin typeface="Poppins 1"/>
                <a:ea typeface="Poppins 1"/>
                <a:cs typeface="Poppins 1"/>
                <a:sym typeface="Poppins 1"/>
              </a:rPr>
              <a:t>We specialize in servicing a wide range of transformer types, including distribution transformers, power transformers, autotransformers, as well as step-up and step-down transformers. Our expertise extends to voltage classes ranging from 13.5 kV to 765 kV, ensuring we can meet the needs of various industrial, commercial, and utility applications.</a:t>
            </a:r>
          </a:p>
        </p:txBody>
      </p:sp>
      <p:sp>
        <p:nvSpPr>
          <p:cNvPr id="19" name="TextBox 19"/>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sp>
        <p:nvSpPr>
          <p:cNvPr id="20" name="TextBox 20"/>
          <p:cNvSpPr txBox="1"/>
          <p:nvPr/>
        </p:nvSpPr>
        <p:spPr>
          <a:xfrm>
            <a:off x="1019172" y="6481637"/>
            <a:ext cx="6508557" cy="400141"/>
          </a:xfrm>
          <a:prstGeom prst="rect">
            <a:avLst/>
          </a:prstGeom>
        </p:spPr>
        <p:txBody>
          <a:bodyPr lIns="0" tIns="0" rIns="0" bIns="0" rtlCol="0" anchor="t">
            <a:spAutoFit/>
          </a:bodyPr>
          <a:lstStyle/>
          <a:p>
            <a:pPr algn="l">
              <a:lnSpc>
                <a:spcPts val="3144"/>
              </a:lnSpc>
              <a:spcBef>
                <a:spcPct val="0"/>
              </a:spcBef>
            </a:pPr>
            <a:r>
              <a:rPr lang="en-US" sz="2246" spc="-67">
                <a:solidFill>
                  <a:srgbClr val="000000"/>
                </a:solidFill>
                <a:latin typeface="Poppins 1"/>
                <a:ea typeface="Poppins 1"/>
                <a:cs typeface="Poppins 1"/>
                <a:sym typeface="Poppins 1"/>
              </a:rPr>
              <a:t>We Offer:</a:t>
            </a:r>
          </a:p>
        </p:txBody>
      </p:sp>
      <p:grpSp>
        <p:nvGrpSpPr>
          <p:cNvPr id="21" name="Group 21"/>
          <p:cNvGrpSpPr/>
          <p:nvPr/>
        </p:nvGrpSpPr>
        <p:grpSpPr>
          <a:xfrm>
            <a:off x="1028700" y="7043263"/>
            <a:ext cx="6654026" cy="1731013"/>
            <a:chOff x="0" y="0"/>
            <a:chExt cx="8872035" cy="2308018"/>
          </a:xfrm>
        </p:grpSpPr>
        <p:sp>
          <p:nvSpPr>
            <p:cNvPr id="22" name="Freeform 22"/>
            <p:cNvSpPr/>
            <p:nvPr/>
          </p:nvSpPr>
          <p:spPr>
            <a:xfrm>
              <a:off x="0" y="0"/>
              <a:ext cx="489128" cy="489128"/>
            </a:xfrm>
            <a:custGeom>
              <a:avLst/>
              <a:gdLst/>
              <a:ahLst/>
              <a:cxnLst/>
              <a:rect l="l" t="t" r="r" b="b"/>
              <a:pathLst>
                <a:path w="489128" h="489128">
                  <a:moveTo>
                    <a:pt x="0" y="0"/>
                  </a:moveTo>
                  <a:lnTo>
                    <a:pt x="489128" y="0"/>
                  </a:lnTo>
                  <a:lnTo>
                    <a:pt x="489128" y="489128"/>
                  </a:lnTo>
                  <a:lnTo>
                    <a:pt x="0" y="489128"/>
                  </a:lnTo>
                  <a:lnTo>
                    <a:pt x="0" y="0"/>
                  </a:lnTo>
                  <a:close/>
                </a:path>
              </a:pathLst>
            </a:custGeom>
            <a:blipFill>
              <a:blip r:embed="rId4"/>
              <a:stretch>
                <a:fillRect/>
              </a:stretch>
            </a:blipFill>
          </p:spPr>
        </p:sp>
        <p:sp>
          <p:nvSpPr>
            <p:cNvPr id="23" name="TextBox 23"/>
            <p:cNvSpPr txBox="1"/>
            <p:nvPr/>
          </p:nvSpPr>
          <p:spPr>
            <a:xfrm>
              <a:off x="734811" y="-28920"/>
              <a:ext cx="4243085" cy="499342"/>
            </a:xfrm>
            <a:prstGeom prst="rect">
              <a:avLst/>
            </a:prstGeom>
          </p:spPr>
          <p:txBody>
            <a:bodyPr lIns="0" tIns="0" rIns="0" bIns="0" rtlCol="0" anchor="t">
              <a:spAutoFit/>
            </a:bodyPr>
            <a:lstStyle/>
            <a:p>
              <a:pPr algn="l">
                <a:lnSpc>
                  <a:spcPts val="3144"/>
                </a:lnSpc>
                <a:spcBef>
                  <a:spcPct val="0"/>
                </a:spcBef>
              </a:pPr>
              <a:r>
                <a:rPr lang="en-US" sz="2246" spc="-67">
                  <a:solidFill>
                    <a:srgbClr val="000000"/>
                  </a:solidFill>
                  <a:latin typeface="Open Sans 1"/>
                  <a:ea typeface="Open Sans 1"/>
                  <a:cs typeface="Open Sans 1"/>
                  <a:sym typeface="Open Sans 1"/>
                </a:rPr>
                <a:t>Transformer Installation</a:t>
              </a:r>
            </a:p>
          </p:txBody>
        </p:sp>
        <p:sp>
          <p:nvSpPr>
            <p:cNvPr id="24" name="TextBox 24"/>
            <p:cNvSpPr txBox="1"/>
            <p:nvPr/>
          </p:nvSpPr>
          <p:spPr>
            <a:xfrm>
              <a:off x="734811" y="1796722"/>
              <a:ext cx="4243085" cy="511296"/>
            </a:xfrm>
            <a:prstGeom prst="rect">
              <a:avLst/>
            </a:prstGeom>
          </p:spPr>
          <p:txBody>
            <a:bodyPr lIns="0" tIns="0" rIns="0" bIns="0" rtlCol="0" anchor="t">
              <a:spAutoFit/>
            </a:bodyPr>
            <a:lstStyle/>
            <a:p>
              <a:pPr algn="l">
                <a:lnSpc>
                  <a:spcPts val="3144"/>
                </a:lnSpc>
                <a:spcBef>
                  <a:spcPct val="0"/>
                </a:spcBef>
              </a:pPr>
              <a:r>
                <a:rPr lang="en-US" sz="2246" spc="-67">
                  <a:solidFill>
                    <a:srgbClr val="000000"/>
                  </a:solidFill>
                  <a:latin typeface="Poppins 1"/>
                  <a:ea typeface="Poppins 1"/>
                  <a:cs typeface="Poppins 1"/>
                  <a:sym typeface="Poppins 1"/>
                </a:rPr>
                <a:t>Upgrades</a:t>
              </a:r>
            </a:p>
          </p:txBody>
        </p:sp>
        <p:sp>
          <p:nvSpPr>
            <p:cNvPr id="25" name="TextBox 25"/>
            <p:cNvSpPr txBox="1"/>
            <p:nvPr/>
          </p:nvSpPr>
          <p:spPr>
            <a:xfrm>
              <a:off x="734811" y="538288"/>
              <a:ext cx="8137223" cy="511296"/>
            </a:xfrm>
            <a:prstGeom prst="rect">
              <a:avLst/>
            </a:prstGeom>
          </p:spPr>
          <p:txBody>
            <a:bodyPr lIns="0" tIns="0" rIns="0" bIns="0" rtlCol="0" anchor="t">
              <a:spAutoFit/>
            </a:bodyPr>
            <a:lstStyle/>
            <a:p>
              <a:pPr algn="l">
                <a:lnSpc>
                  <a:spcPts val="3144"/>
                </a:lnSpc>
                <a:spcBef>
                  <a:spcPct val="0"/>
                </a:spcBef>
              </a:pPr>
              <a:r>
                <a:rPr lang="en-US" sz="2246" spc="-67">
                  <a:solidFill>
                    <a:srgbClr val="000000"/>
                  </a:solidFill>
                  <a:latin typeface="Poppins 1"/>
                  <a:ea typeface="Poppins 1"/>
                  <a:cs typeface="Poppins 1"/>
                  <a:sym typeface="Poppins 1"/>
                </a:rPr>
                <a:t>Component Procurement and Replacement</a:t>
              </a:r>
            </a:p>
          </p:txBody>
        </p:sp>
        <p:sp>
          <p:nvSpPr>
            <p:cNvPr id="26" name="TextBox 26"/>
            <p:cNvSpPr txBox="1"/>
            <p:nvPr/>
          </p:nvSpPr>
          <p:spPr>
            <a:xfrm>
              <a:off x="734811" y="1148098"/>
              <a:ext cx="8137223" cy="511296"/>
            </a:xfrm>
            <a:prstGeom prst="rect">
              <a:avLst/>
            </a:prstGeom>
          </p:spPr>
          <p:txBody>
            <a:bodyPr lIns="0" tIns="0" rIns="0" bIns="0" rtlCol="0" anchor="t">
              <a:spAutoFit/>
            </a:bodyPr>
            <a:lstStyle/>
            <a:p>
              <a:pPr algn="l">
                <a:lnSpc>
                  <a:spcPts val="3144"/>
                </a:lnSpc>
                <a:spcBef>
                  <a:spcPct val="0"/>
                </a:spcBef>
              </a:pPr>
              <a:r>
                <a:rPr lang="en-US" sz="2246" spc="-67">
                  <a:solidFill>
                    <a:srgbClr val="000000"/>
                  </a:solidFill>
                  <a:latin typeface="Poppins 1"/>
                  <a:ea typeface="Poppins 1"/>
                  <a:cs typeface="Poppins 1"/>
                  <a:sym typeface="Poppins 1"/>
                </a:rPr>
                <a:t>Decommissioning and Disposal</a:t>
              </a:r>
            </a:p>
          </p:txBody>
        </p:sp>
        <p:sp>
          <p:nvSpPr>
            <p:cNvPr id="27" name="Freeform 27"/>
            <p:cNvSpPr/>
            <p:nvPr/>
          </p:nvSpPr>
          <p:spPr>
            <a:xfrm>
              <a:off x="0" y="604963"/>
              <a:ext cx="489128" cy="489128"/>
            </a:xfrm>
            <a:custGeom>
              <a:avLst/>
              <a:gdLst/>
              <a:ahLst/>
              <a:cxnLst/>
              <a:rect l="l" t="t" r="r" b="b"/>
              <a:pathLst>
                <a:path w="489128" h="489128">
                  <a:moveTo>
                    <a:pt x="0" y="0"/>
                  </a:moveTo>
                  <a:lnTo>
                    <a:pt x="489128" y="0"/>
                  </a:lnTo>
                  <a:lnTo>
                    <a:pt x="489128" y="489128"/>
                  </a:lnTo>
                  <a:lnTo>
                    <a:pt x="0" y="489128"/>
                  </a:lnTo>
                  <a:lnTo>
                    <a:pt x="0" y="0"/>
                  </a:lnTo>
                  <a:close/>
                </a:path>
              </a:pathLst>
            </a:custGeom>
            <a:blipFill>
              <a:blip r:embed="rId4"/>
              <a:stretch>
                <a:fillRect/>
              </a:stretch>
            </a:blipFill>
          </p:spPr>
        </p:sp>
        <p:sp>
          <p:nvSpPr>
            <p:cNvPr id="28" name="Freeform 28"/>
            <p:cNvSpPr/>
            <p:nvPr/>
          </p:nvSpPr>
          <p:spPr>
            <a:xfrm>
              <a:off x="0" y="1239134"/>
              <a:ext cx="489128" cy="489128"/>
            </a:xfrm>
            <a:custGeom>
              <a:avLst/>
              <a:gdLst/>
              <a:ahLst/>
              <a:cxnLst/>
              <a:rect l="l" t="t" r="r" b="b"/>
              <a:pathLst>
                <a:path w="489128" h="489128">
                  <a:moveTo>
                    <a:pt x="0" y="0"/>
                  </a:moveTo>
                  <a:lnTo>
                    <a:pt x="489128" y="0"/>
                  </a:lnTo>
                  <a:lnTo>
                    <a:pt x="489128" y="489128"/>
                  </a:lnTo>
                  <a:lnTo>
                    <a:pt x="0" y="489128"/>
                  </a:lnTo>
                  <a:lnTo>
                    <a:pt x="0" y="0"/>
                  </a:lnTo>
                  <a:close/>
                </a:path>
              </a:pathLst>
            </a:custGeom>
            <a:blipFill>
              <a:blip r:embed="rId4"/>
              <a:stretch>
                <a:fillRect/>
              </a:stretch>
            </a:blipFill>
          </p:spPr>
        </p:sp>
        <p:sp>
          <p:nvSpPr>
            <p:cNvPr id="29" name="Freeform 29"/>
            <p:cNvSpPr/>
            <p:nvPr/>
          </p:nvSpPr>
          <p:spPr>
            <a:xfrm>
              <a:off x="0" y="1818890"/>
              <a:ext cx="489128" cy="489128"/>
            </a:xfrm>
            <a:custGeom>
              <a:avLst/>
              <a:gdLst/>
              <a:ahLst/>
              <a:cxnLst/>
              <a:rect l="l" t="t" r="r" b="b"/>
              <a:pathLst>
                <a:path w="489128" h="489128">
                  <a:moveTo>
                    <a:pt x="0" y="0"/>
                  </a:moveTo>
                  <a:lnTo>
                    <a:pt x="489128" y="0"/>
                  </a:lnTo>
                  <a:lnTo>
                    <a:pt x="489128" y="489128"/>
                  </a:lnTo>
                  <a:lnTo>
                    <a:pt x="0" y="489128"/>
                  </a:lnTo>
                  <a:lnTo>
                    <a:pt x="0" y="0"/>
                  </a:lnTo>
                  <a:close/>
                </a:path>
              </a:pathLst>
            </a:custGeom>
            <a:blipFill>
              <a:blip r:embed="rId4"/>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rot="-521390">
            <a:off x="-3631107" y="-220299"/>
            <a:ext cx="13900817" cy="11917321"/>
            <a:chOff x="0" y="0"/>
            <a:chExt cx="711061" cy="609600"/>
          </a:xfrm>
        </p:grpSpPr>
        <p:sp>
          <p:nvSpPr>
            <p:cNvPr id="4" name="Freeform 4"/>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001E61"/>
            </a:solidFill>
          </p:spPr>
        </p:sp>
        <p:sp>
          <p:nvSpPr>
            <p:cNvPr id="5" name="TextBox 5"/>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6" name="AutoShape 6"/>
          <p:cNvSpPr/>
          <p:nvPr/>
        </p:nvSpPr>
        <p:spPr>
          <a:xfrm>
            <a:off x="9144000" y="2828290"/>
            <a:ext cx="1494277" cy="0"/>
          </a:xfrm>
          <a:prstGeom prst="line">
            <a:avLst/>
          </a:prstGeom>
          <a:ln w="114300" cap="flat">
            <a:solidFill>
              <a:srgbClr val="E0B750"/>
            </a:solidFill>
            <a:prstDash val="solid"/>
            <a:headEnd type="none" w="sm" len="sm"/>
            <a:tailEnd type="none" w="sm" len="sm"/>
          </a:ln>
        </p:spPr>
      </p:sp>
      <p:grpSp>
        <p:nvGrpSpPr>
          <p:cNvPr id="7" name="Group 7"/>
          <p:cNvGrpSpPr/>
          <p:nvPr/>
        </p:nvGrpSpPr>
        <p:grpSpPr>
          <a:xfrm>
            <a:off x="16366227" y="-3337781"/>
            <a:ext cx="5633109" cy="4829326"/>
            <a:chOff x="0" y="0"/>
            <a:chExt cx="711061" cy="609600"/>
          </a:xfrm>
        </p:grpSpPr>
        <p:sp>
          <p:nvSpPr>
            <p:cNvPr id="8" name="Freeform 8"/>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E0B750"/>
            </a:solidFill>
          </p:spPr>
        </p:sp>
        <p:sp>
          <p:nvSpPr>
            <p:cNvPr id="9" name="TextBox 9"/>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1596226" y="9448108"/>
            <a:ext cx="7359397" cy="838892"/>
            <a:chOff x="0" y="0"/>
            <a:chExt cx="4216233" cy="480605"/>
          </a:xfrm>
        </p:grpSpPr>
        <p:sp>
          <p:nvSpPr>
            <p:cNvPr id="11" name="Freeform 11"/>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2" name="TextBox 12"/>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grpSp>
        <p:nvGrpSpPr>
          <p:cNvPr id="13" name="Group 13"/>
          <p:cNvGrpSpPr/>
          <p:nvPr/>
        </p:nvGrpSpPr>
        <p:grpSpPr>
          <a:xfrm>
            <a:off x="-1020273" y="0"/>
            <a:ext cx="7226805" cy="1303133"/>
            <a:chOff x="0" y="0"/>
            <a:chExt cx="3380667" cy="609600"/>
          </a:xfrm>
        </p:grpSpPr>
        <p:sp>
          <p:nvSpPr>
            <p:cNvPr id="14" name="Freeform 14"/>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E0B750"/>
            </a:solidFill>
          </p:spPr>
        </p:sp>
        <p:sp>
          <p:nvSpPr>
            <p:cNvPr id="15" name="TextBox 15"/>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6" name="Group 16"/>
          <p:cNvGrpSpPr/>
          <p:nvPr/>
        </p:nvGrpSpPr>
        <p:grpSpPr>
          <a:xfrm>
            <a:off x="368116" y="348862"/>
            <a:ext cx="5209910" cy="679838"/>
            <a:chOff x="0" y="0"/>
            <a:chExt cx="6946546" cy="906451"/>
          </a:xfrm>
        </p:grpSpPr>
        <p:sp>
          <p:nvSpPr>
            <p:cNvPr id="17" name="TextBox 17"/>
            <p:cNvSpPr txBox="1"/>
            <p:nvPr/>
          </p:nvSpPr>
          <p:spPr>
            <a:xfrm>
              <a:off x="881813" y="177100"/>
              <a:ext cx="6064733" cy="729351"/>
            </a:xfrm>
            <a:prstGeom prst="rect">
              <a:avLst/>
            </a:prstGeom>
          </p:spPr>
          <p:txBody>
            <a:bodyPr lIns="0" tIns="0" rIns="0" bIns="0" rtlCol="0" anchor="t">
              <a:spAutoFit/>
            </a:bodyPr>
            <a:lstStyle/>
            <a:p>
              <a:pPr marL="0" lvl="1" indent="0" algn="l">
                <a:lnSpc>
                  <a:spcPts val="4089"/>
                </a:lnSpc>
                <a:spcBef>
                  <a:spcPct val="0"/>
                </a:spcBef>
              </a:pPr>
              <a:r>
                <a:rPr lang="en-US" sz="3821" spc="107">
                  <a:solidFill>
                    <a:srgbClr val="231F20"/>
                  </a:solidFill>
                  <a:latin typeface="Bebas Neue Cyrillic"/>
                  <a:ea typeface="Bebas Neue Cyrillic"/>
                  <a:cs typeface="Bebas Neue Cyrillic"/>
                  <a:sym typeface="Bebas Neue Cyrillic"/>
                </a:rPr>
                <a:t>MG POWER ASSOCIATES</a:t>
              </a:r>
            </a:p>
          </p:txBody>
        </p:sp>
        <p:sp>
          <p:nvSpPr>
            <p:cNvPr id="18" name="Freeform 18"/>
            <p:cNvSpPr/>
            <p:nvPr/>
          </p:nvSpPr>
          <p:spPr>
            <a:xfrm>
              <a:off x="0" y="0"/>
              <a:ext cx="881813" cy="906451"/>
            </a:xfrm>
            <a:custGeom>
              <a:avLst/>
              <a:gdLst/>
              <a:ahLst/>
              <a:cxnLst/>
              <a:rect l="l" t="t" r="r" b="b"/>
              <a:pathLst>
                <a:path w="881813" h="906451">
                  <a:moveTo>
                    <a:pt x="0" y="0"/>
                  </a:moveTo>
                  <a:lnTo>
                    <a:pt x="881813" y="0"/>
                  </a:lnTo>
                  <a:lnTo>
                    <a:pt x="881813" y="906451"/>
                  </a:lnTo>
                  <a:lnTo>
                    <a:pt x="0" y="906451"/>
                  </a:lnTo>
                  <a:lnTo>
                    <a:pt x="0" y="0"/>
                  </a:lnTo>
                  <a:close/>
                </a:path>
              </a:pathLst>
            </a:custGeom>
            <a:blipFill>
              <a:blip r:embed="rId4"/>
              <a:stretch>
                <a:fillRect l="-2387" t="-44072" b="-55616"/>
              </a:stretch>
            </a:blipFill>
          </p:spPr>
        </p:sp>
      </p:grpSp>
      <p:grpSp>
        <p:nvGrpSpPr>
          <p:cNvPr id="19" name="Group 19"/>
          <p:cNvGrpSpPr>
            <a:grpSpLocks noChangeAspect="1"/>
          </p:cNvGrpSpPr>
          <p:nvPr/>
        </p:nvGrpSpPr>
        <p:grpSpPr>
          <a:xfrm>
            <a:off x="1028700" y="2178417"/>
            <a:ext cx="6076488" cy="5817803"/>
            <a:chOff x="0" y="0"/>
            <a:chExt cx="8890000" cy="8511540"/>
          </a:xfrm>
        </p:grpSpPr>
        <p:sp>
          <p:nvSpPr>
            <p:cNvPr id="20" name="Freeform 20"/>
            <p:cNvSpPr/>
            <p:nvPr/>
          </p:nvSpPr>
          <p:spPr>
            <a:xfrm>
              <a:off x="45720" y="45720"/>
              <a:ext cx="2932430" cy="4210050"/>
            </a:xfrm>
            <a:custGeom>
              <a:avLst/>
              <a:gdLst/>
              <a:ahLst/>
              <a:cxnLst/>
              <a:rect l="l" t="t" r="r" b="b"/>
              <a:pathLst>
                <a:path w="2932430" h="4210050">
                  <a:moveTo>
                    <a:pt x="0" y="0"/>
                  </a:moveTo>
                  <a:lnTo>
                    <a:pt x="2932430" y="0"/>
                  </a:lnTo>
                  <a:lnTo>
                    <a:pt x="2932430" y="4210050"/>
                  </a:lnTo>
                  <a:lnTo>
                    <a:pt x="0" y="4210050"/>
                  </a:lnTo>
                  <a:close/>
                </a:path>
              </a:pathLst>
            </a:custGeom>
            <a:blipFill>
              <a:blip r:embed="rId5"/>
              <a:stretch>
                <a:fillRect l="-90544" t="-33481" r="-104153" b="-20281"/>
              </a:stretch>
            </a:blipFill>
          </p:spPr>
        </p:sp>
        <p:sp>
          <p:nvSpPr>
            <p:cNvPr id="21" name="Freeform 21"/>
            <p:cNvSpPr/>
            <p:nvPr/>
          </p:nvSpPr>
          <p:spPr>
            <a:xfrm>
              <a:off x="2978150" y="45720"/>
              <a:ext cx="2932430" cy="4210050"/>
            </a:xfrm>
            <a:custGeom>
              <a:avLst/>
              <a:gdLst/>
              <a:ahLst/>
              <a:cxnLst/>
              <a:rect l="l" t="t" r="r" b="b"/>
              <a:pathLst>
                <a:path w="2932430" h="4210050">
                  <a:moveTo>
                    <a:pt x="0" y="0"/>
                  </a:moveTo>
                  <a:lnTo>
                    <a:pt x="2932430" y="0"/>
                  </a:lnTo>
                  <a:lnTo>
                    <a:pt x="2932430" y="4210050"/>
                  </a:lnTo>
                  <a:lnTo>
                    <a:pt x="0" y="4210050"/>
                  </a:lnTo>
                  <a:close/>
                </a:path>
              </a:pathLst>
            </a:custGeom>
            <a:blipFill>
              <a:blip r:embed="rId6"/>
              <a:stretch>
                <a:fillRect t="-11913" b="-11913"/>
              </a:stretch>
            </a:blipFill>
          </p:spPr>
        </p:sp>
        <p:sp>
          <p:nvSpPr>
            <p:cNvPr id="22" name="Freeform 22"/>
            <p:cNvSpPr/>
            <p:nvPr/>
          </p:nvSpPr>
          <p:spPr>
            <a:xfrm>
              <a:off x="5911850" y="45720"/>
              <a:ext cx="2932430" cy="4210050"/>
            </a:xfrm>
            <a:custGeom>
              <a:avLst/>
              <a:gdLst/>
              <a:ahLst/>
              <a:cxnLst/>
              <a:rect l="l" t="t" r="r" b="b"/>
              <a:pathLst>
                <a:path w="2932430" h="4210050">
                  <a:moveTo>
                    <a:pt x="0" y="0"/>
                  </a:moveTo>
                  <a:lnTo>
                    <a:pt x="2932430" y="0"/>
                  </a:lnTo>
                  <a:lnTo>
                    <a:pt x="2932430" y="4210050"/>
                  </a:lnTo>
                  <a:lnTo>
                    <a:pt x="0" y="4210050"/>
                  </a:lnTo>
                  <a:close/>
                </a:path>
              </a:pathLst>
            </a:custGeom>
            <a:blipFill>
              <a:blip r:embed="rId7"/>
              <a:stretch>
                <a:fillRect l="-45828" r="-45828"/>
              </a:stretch>
            </a:blipFill>
          </p:spPr>
        </p:sp>
        <p:sp>
          <p:nvSpPr>
            <p:cNvPr id="23" name="Freeform 23"/>
            <p:cNvSpPr/>
            <p:nvPr/>
          </p:nvSpPr>
          <p:spPr>
            <a:xfrm>
              <a:off x="45720" y="4255770"/>
              <a:ext cx="2932430" cy="4210050"/>
            </a:xfrm>
            <a:custGeom>
              <a:avLst/>
              <a:gdLst/>
              <a:ahLst/>
              <a:cxnLst/>
              <a:rect l="l" t="t" r="r" b="b"/>
              <a:pathLst>
                <a:path w="2932430" h="4210050">
                  <a:moveTo>
                    <a:pt x="0" y="0"/>
                  </a:moveTo>
                  <a:lnTo>
                    <a:pt x="2932430" y="0"/>
                  </a:lnTo>
                  <a:lnTo>
                    <a:pt x="2932430" y="4210050"/>
                  </a:lnTo>
                  <a:lnTo>
                    <a:pt x="0" y="4210050"/>
                  </a:lnTo>
                  <a:close/>
                </a:path>
              </a:pathLst>
            </a:custGeom>
            <a:blipFill>
              <a:blip r:embed="rId8"/>
              <a:stretch>
                <a:fillRect l="-75018" r="-16638"/>
              </a:stretch>
            </a:blipFill>
          </p:spPr>
        </p:sp>
        <p:sp>
          <p:nvSpPr>
            <p:cNvPr id="24" name="Freeform 24"/>
            <p:cNvSpPr/>
            <p:nvPr/>
          </p:nvSpPr>
          <p:spPr>
            <a:xfrm>
              <a:off x="2978150" y="4255770"/>
              <a:ext cx="2932430" cy="4210050"/>
            </a:xfrm>
            <a:custGeom>
              <a:avLst/>
              <a:gdLst/>
              <a:ahLst/>
              <a:cxnLst/>
              <a:rect l="l" t="t" r="r" b="b"/>
              <a:pathLst>
                <a:path w="2932430" h="4210050">
                  <a:moveTo>
                    <a:pt x="0" y="0"/>
                  </a:moveTo>
                  <a:lnTo>
                    <a:pt x="2932430" y="0"/>
                  </a:lnTo>
                  <a:lnTo>
                    <a:pt x="2932430" y="4210050"/>
                  </a:lnTo>
                  <a:lnTo>
                    <a:pt x="0" y="4210050"/>
                  </a:lnTo>
                  <a:close/>
                </a:path>
              </a:pathLst>
            </a:custGeom>
            <a:blipFill>
              <a:blip r:embed="rId9"/>
              <a:stretch>
                <a:fillRect l="-15423" t="-11989" b="-31110"/>
              </a:stretch>
            </a:blipFill>
          </p:spPr>
        </p:sp>
        <p:sp>
          <p:nvSpPr>
            <p:cNvPr id="25" name="Freeform 25"/>
            <p:cNvSpPr/>
            <p:nvPr/>
          </p:nvSpPr>
          <p:spPr>
            <a:xfrm>
              <a:off x="5911850" y="4255770"/>
              <a:ext cx="2932430" cy="4210050"/>
            </a:xfrm>
            <a:custGeom>
              <a:avLst/>
              <a:gdLst/>
              <a:ahLst/>
              <a:cxnLst/>
              <a:rect l="l" t="t" r="r" b="b"/>
              <a:pathLst>
                <a:path w="2932430" h="4210050">
                  <a:moveTo>
                    <a:pt x="0" y="0"/>
                  </a:moveTo>
                  <a:lnTo>
                    <a:pt x="2932430" y="0"/>
                  </a:lnTo>
                  <a:lnTo>
                    <a:pt x="2932430" y="4210050"/>
                  </a:lnTo>
                  <a:lnTo>
                    <a:pt x="0" y="4210050"/>
                  </a:lnTo>
                  <a:close/>
                </a:path>
              </a:pathLst>
            </a:custGeom>
            <a:blipFill>
              <a:blip r:embed="rId10"/>
              <a:stretch>
                <a:fillRect l="-45828" r="-45828"/>
              </a:stretch>
            </a:blipFill>
          </p:spPr>
        </p:sp>
        <p:sp>
          <p:nvSpPr>
            <p:cNvPr id="26" name="Freeform 26"/>
            <p:cNvSpPr/>
            <p:nvPr/>
          </p:nvSpPr>
          <p:spPr>
            <a:xfrm>
              <a:off x="0" y="0"/>
              <a:ext cx="8890000" cy="8511540"/>
            </a:xfrm>
            <a:custGeom>
              <a:avLst/>
              <a:gdLst/>
              <a:ahLst/>
              <a:cxnLst/>
              <a:rect l="l" t="t" r="r" b="b"/>
              <a:pathLst>
                <a:path w="8890000" h="8511540">
                  <a:moveTo>
                    <a:pt x="5957570" y="0"/>
                  </a:moveTo>
                  <a:lnTo>
                    <a:pt x="0" y="0"/>
                  </a:lnTo>
                  <a:lnTo>
                    <a:pt x="0" y="8511540"/>
                  </a:lnTo>
                  <a:lnTo>
                    <a:pt x="8890000" y="8511540"/>
                  </a:lnTo>
                  <a:lnTo>
                    <a:pt x="8890000" y="0"/>
                  </a:lnTo>
                  <a:lnTo>
                    <a:pt x="5957570" y="0"/>
                  </a:lnTo>
                  <a:close/>
                  <a:moveTo>
                    <a:pt x="3023870" y="91440"/>
                  </a:moveTo>
                  <a:lnTo>
                    <a:pt x="5864860" y="91440"/>
                  </a:lnTo>
                  <a:lnTo>
                    <a:pt x="5864860" y="4210050"/>
                  </a:lnTo>
                  <a:lnTo>
                    <a:pt x="3023870" y="4210050"/>
                  </a:lnTo>
                  <a:lnTo>
                    <a:pt x="3023870" y="91440"/>
                  </a:lnTo>
                  <a:close/>
                  <a:moveTo>
                    <a:pt x="91440" y="91440"/>
                  </a:moveTo>
                  <a:lnTo>
                    <a:pt x="2932430" y="91440"/>
                  </a:lnTo>
                  <a:lnTo>
                    <a:pt x="2932430" y="4210050"/>
                  </a:lnTo>
                  <a:lnTo>
                    <a:pt x="91440" y="4210050"/>
                  </a:lnTo>
                  <a:lnTo>
                    <a:pt x="91440" y="91440"/>
                  </a:lnTo>
                  <a:close/>
                  <a:moveTo>
                    <a:pt x="2932430" y="8420100"/>
                  </a:moveTo>
                  <a:lnTo>
                    <a:pt x="91440" y="8420100"/>
                  </a:lnTo>
                  <a:lnTo>
                    <a:pt x="91440" y="4301490"/>
                  </a:lnTo>
                  <a:lnTo>
                    <a:pt x="2932430" y="4301490"/>
                  </a:lnTo>
                  <a:lnTo>
                    <a:pt x="2932430" y="8420100"/>
                  </a:lnTo>
                  <a:close/>
                  <a:moveTo>
                    <a:pt x="5864860" y="8420100"/>
                  </a:moveTo>
                  <a:lnTo>
                    <a:pt x="3023870" y="8420100"/>
                  </a:lnTo>
                  <a:lnTo>
                    <a:pt x="3023870" y="4301490"/>
                  </a:lnTo>
                  <a:lnTo>
                    <a:pt x="5864860" y="4301490"/>
                  </a:lnTo>
                  <a:lnTo>
                    <a:pt x="5864860" y="8420100"/>
                  </a:lnTo>
                  <a:close/>
                  <a:moveTo>
                    <a:pt x="8798560" y="8420100"/>
                  </a:moveTo>
                  <a:lnTo>
                    <a:pt x="5957570" y="8420100"/>
                  </a:lnTo>
                  <a:lnTo>
                    <a:pt x="5957570" y="4301490"/>
                  </a:lnTo>
                  <a:lnTo>
                    <a:pt x="8798560" y="4301490"/>
                  </a:lnTo>
                  <a:lnTo>
                    <a:pt x="8798560" y="8420100"/>
                  </a:lnTo>
                  <a:close/>
                  <a:moveTo>
                    <a:pt x="5957570" y="4210050"/>
                  </a:moveTo>
                  <a:lnTo>
                    <a:pt x="5957570" y="91440"/>
                  </a:lnTo>
                  <a:lnTo>
                    <a:pt x="8798560" y="91440"/>
                  </a:lnTo>
                  <a:lnTo>
                    <a:pt x="8798560" y="4210050"/>
                  </a:lnTo>
                  <a:lnTo>
                    <a:pt x="5957570" y="4210050"/>
                  </a:lnTo>
                  <a:close/>
                </a:path>
              </a:pathLst>
            </a:custGeom>
            <a:solidFill>
              <a:srgbClr val="586A94"/>
            </a:solidFill>
          </p:spPr>
        </p:sp>
      </p:grpSp>
      <p:sp>
        <p:nvSpPr>
          <p:cNvPr id="27" name="TextBox 27"/>
          <p:cNvSpPr txBox="1"/>
          <p:nvPr/>
        </p:nvSpPr>
        <p:spPr>
          <a:xfrm>
            <a:off x="9095833" y="1697990"/>
            <a:ext cx="8862439" cy="1130300"/>
          </a:xfrm>
          <a:prstGeom prst="rect">
            <a:avLst/>
          </a:prstGeom>
        </p:spPr>
        <p:txBody>
          <a:bodyPr lIns="0" tIns="0" rIns="0" bIns="0" rtlCol="0" anchor="t">
            <a:spAutoFit/>
          </a:bodyPr>
          <a:lstStyle/>
          <a:p>
            <a:pPr algn="l">
              <a:lnSpc>
                <a:spcPts val="9099"/>
              </a:lnSpc>
            </a:pPr>
            <a:r>
              <a:rPr lang="en-US" sz="6999">
                <a:solidFill>
                  <a:srgbClr val="001E61"/>
                </a:solidFill>
                <a:latin typeface="Bebas Neue Cyrillic"/>
                <a:ea typeface="Bebas Neue Cyrillic"/>
                <a:cs typeface="Bebas Neue Cyrillic"/>
                <a:sym typeface="Bebas Neue Cyrillic"/>
              </a:rPr>
              <a:t>Insulating Fluid Services</a:t>
            </a:r>
          </a:p>
        </p:txBody>
      </p:sp>
      <p:sp>
        <p:nvSpPr>
          <p:cNvPr id="28" name="TextBox 28"/>
          <p:cNvSpPr txBox="1"/>
          <p:nvPr/>
        </p:nvSpPr>
        <p:spPr>
          <a:xfrm>
            <a:off x="9095833" y="3141641"/>
            <a:ext cx="8220250" cy="1677035"/>
          </a:xfrm>
          <a:prstGeom prst="rect">
            <a:avLst/>
          </a:prstGeom>
        </p:spPr>
        <p:txBody>
          <a:bodyPr lIns="0" tIns="0" rIns="0" bIns="0" rtlCol="0" anchor="t">
            <a:spAutoFit/>
          </a:bodyPr>
          <a:lstStyle/>
          <a:p>
            <a:pPr algn="l">
              <a:lnSpc>
                <a:spcPts val="4479"/>
              </a:lnSpc>
            </a:pPr>
            <a:r>
              <a:rPr lang="en-US" sz="2799" spc="-195">
                <a:solidFill>
                  <a:srgbClr val="0B1320"/>
                </a:solidFill>
                <a:latin typeface="Poppins 1"/>
                <a:ea typeface="Poppins 1"/>
                <a:cs typeface="Poppins 1"/>
                <a:sym typeface="Poppins 1"/>
              </a:rPr>
              <a:t>MG Power owns and operates four advanced, mobile vacuum oil processors, ensuring flexibility and reliable service delivery across North America.</a:t>
            </a:r>
          </a:p>
        </p:txBody>
      </p:sp>
      <p:sp>
        <p:nvSpPr>
          <p:cNvPr id="29" name="TextBox 29"/>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sp>
        <p:nvSpPr>
          <p:cNvPr id="30" name="TextBox 30"/>
          <p:cNvSpPr txBox="1"/>
          <p:nvPr/>
        </p:nvSpPr>
        <p:spPr>
          <a:xfrm>
            <a:off x="1120582" y="8032172"/>
            <a:ext cx="5892724" cy="368300"/>
          </a:xfrm>
          <a:prstGeom prst="rect">
            <a:avLst/>
          </a:prstGeom>
        </p:spPr>
        <p:txBody>
          <a:bodyPr lIns="0" tIns="0" rIns="0" bIns="0" rtlCol="0" anchor="t">
            <a:spAutoFit/>
          </a:bodyPr>
          <a:lstStyle/>
          <a:p>
            <a:pPr algn="ctr">
              <a:lnSpc>
                <a:spcPts val="2800"/>
              </a:lnSpc>
              <a:spcBef>
                <a:spcPct val="0"/>
              </a:spcBef>
            </a:pPr>
            <a:r>
              <a:rPr lang="en-US" sz="2000" i="1" spc="-60">
                <a:solidFill>
                  <a:srgbClr val="E0B750"/>
                </a:solidFill>
                <a:latin typeface="Poppins 1 Italics"/>
                <a:ea typeface="Poppins 1 Italics"/>
                <a:cs typeface="Poppins 1 Italics"/>
                <a:sym typeface="Poppins 1 Italics"/>
              </a:rPr>
              <a:t>Processors with capabilities up to 2400 USG/hr</a:t>
            </a:r>
          </a:p>
        </p:txBody>
      </p:sp>
      <p:grpSp>
        <p:nvGrpSpPr>
          <p:cNvPr id="31" name="Group 31"/>
          <p:cNvGrpSpPr/>
          <p:nvPr/>
        </p:nvGrpSpPr>
        <p:grpSpPr>
          <a:xfrm>
            <a:off x="9095833" y="5209201"/>
            <a:ext cx="7735280" cy="3604922"/>
            <a:chOff x="0" y="0"/>
            <a:chExt cx="10313707" cy="4806562"/>
          </a:xfrm>
        </p:grpSpPr>
        <p:sp>
          <p:nvSpPr>
            <p:cNvPr id="32" name="Freeform 32"/>
            <p:cNvSpPr/>
            <p:nvPr/>
          </p:nvSpPr>
          <p:spPr>
            <a:xfrm>
              <a:off x="0" y="0"/>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11"/>
              <a:stretch>
                <a:fillRect/>
              </a:stretch>
            </a:blipFill>
          </p:spPr>
        </p:sp>
        <p:sp>
          <p:nvSpPr>
            <p:cNvPr id="33" name="TextBox 33"/>
            <p:cNvSpPr txBox="1"/>
            <p:nvPr/>
          </p:nvSpPr>
          <p:spPr>
            <a:xfrm>
              <a:off x="854216" y="-44930"/>
              <a:ext cx="493257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Dehydration</a:t>
              </a:r>
            </a:p>
          </p:txBody>
        </p:sp>
        <p:sp>
          <p:nvSpPr>
            <p:cNvPr id="34" name="TextBox 34"/>
            <p:cNvSpPr txBox="1"/>
            <p:nvPr/>
          </p:nvSpPr>
          <p:spPr>
            <a:xfrm>
              <a:off x="854216" y="2099517"/>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Insulating Fluid Treatment</a:t>
              </a:r>
            </a:p>
          </p:txBody>
        </p:sp>
        <p:sp>
          <p:nvSpPr>
            <p:cNvPr id="35" name="TextBox 35"/>
            <p:cNvSpPr txBox="1"/>
            <p:nvPr/>
          </p:nvSpPr>
          <p:spPr>
            <a:xfrm>
              <a:off x="854216" y="636592"/>
              <a:ext cx="9459492"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Degassification</a:t>
              </a:r>
            </a:p>
          </p:txBody>
        </p:sp>
        <p:sp>
          <p:nvSpPr>
            <p:cNvPr id="36" name="TextBox 36"/>
            <p:cNvSpPr txBox="1"/>
            <p:nvPr/>
          </p:nvSpPr>
          <p:spPr>
            <a:xfrm>
              <a:off x="854216" y="1345494"/>
              <a:ext cx="9459492"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Vacuum Filling and Processing</a:t>
              </a:r>
            </a:p>
          </p:txBody>
        </p:sp>
        <p:sp>
          <p:nvSpPr>
            <p:cNvPr id="37" name="Freeform 37"/>
            <p:cNvSpPr/>
            <p:nvPr/>
          </p:nvSpPr>
          <p:spPr>
            <a:xfrm>
              <a:off x="0" y="703267"/>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11"/>
              <a:stretch>
                <a:fillRect/>
              </a:stretch>
            </a:blipFill>
          </p:spPr>
        </p:sp>
        <p:sp>
          <p:nvSpPr>
            <p:cNvPr id="38" name="Freeform 38"/>
            <p:cNvSpPr/>
            <p:nvPr/>
          </p:nvSpPr>
          <p:spPr>
            <a:xfrm>
              <a:off x="0" y="1440488"/>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11"/>
              <a:stretch>
                <a:fillRect/>
              </a:stretch>
            </a:blipFill>
          </p:spPr>
        </p:sp>
        <p:sp>
          <p:nvSpPr>
            <p:cNvPr id="39" name="Freeform 39"/>
            <p:cNvSpPr/>
            <p:nvPr/>
          </p:nvSpPr>
          <p:spPr>
            <a:xfrm>
              <a:off x="0" y="2114453"/>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11"/>
              <a:stretch>
                <a:fillRect/>
              </a:stretch>
            </a:blipFill>
          </p:spPr>
        </p:sp>
        <p:sp>
          <p:nvSpPr>
            <p:cNvPr id="40" name="TextBox 40"/>
            <p:cNvSpPr txBox="1"/>
            <p:nvPr/>
          </p:nvSpPr>
          <p:spPr>
            <a:xfrm>
              <a:off x="854216" y="2815763"/>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Fluid Analysis</a:t>
              </a:r>
            </a:p>
          </p:txBody>
        </p:sp>
        <p:sp>
          <p:nvSpPr>
            <p:cNvPr id="41" name="Freeform 41"/>
            <p:cNvSpPr/>
            <p:nvPr/>
          </p:nvSpPr>
          <p:spPr>
            <a:xfrm>
              <a:off x="0" y="2830699"/>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11"/>
              <a:stretch>
                <a:fillRect/>
              </a:stretch>
            </a:blipFill>
          </p:spPr>
        </p:sp>
        <p:sp>
          <p:nvSpPr>
            <p:cNvPr id="42" name="TextBox 42"/>
            <p:cNvSpPr txBox="1"/>
            <p:nvPr/>
          </p:nvSpPr>
          <p:spPr>
            <a:xfrm>
              <a:off x="854216" y="3546773"/>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Online DGA Monitoring</a:t>
              </a:r>
            </a:p>
          </p:txBody>
        </p:sp>
        <p:sp>
          <p:nvSpPr>
            <p:cNvPr id="43" name="Freeform 43"/>
            <p:cNvSpPr/>
            <p:nvPr/>
          </p:nvSpPr>
          <p:spPr>
            <a:xfrm>
              <a:off x="0" y="3561709"/>
              <a:ext cx="568609" cy="568609"/>
            </a:xfrm>
            <a:custGeom>
              <a:avLst/>
              <a:gdLst/>
              <a:ahLst/>
              <a:cxnLst/>
              <a:rect l="l" t="t" r="r" b="b"/>
              <a:pathLst>
                <a:path w="568609" h="568609">
                  <a:moveTo>
                    <a:pt x="0" y="0"/>
                  </a:moveTo>
                  <a:lnTo>
                    <a:pt x="568609" y="0"/>
                  </a:lnTo>
                  <a:lnTo>
                    <a:pt x="568609" y="568610"/>
                  </a:lnTo>
                  <a:lnTo>
                    <a:pt x="0" y="568610"/>
                  </a:lnTo>
                  <a:lnTo>
                    <a:pt x="0" y="0"/>
                  </a:lnTo>
                  <a:close/>
                </a:path>
              </a:pathLst>
            </a:custGeom>
            <a:blipFill>
              <a:blip r:embed="rId11"/>
              <a:stretch>
                <a:fillRect/>
              </a:stretch>
            </a:blipFill>
          </p:spPr>
        </p:sp>
        <p:sp>
          <p:nvSpPr>
            <p:cNvPr id="44" name="TextBox 44"/>
            <p:cNvSpPr txBox="1"/>
            <p:nvPr/>
          </p:nvSpPr>
          <p:spPr>
            <a:xfrm>
              <a:off x="854216" y="4218729"/>
              <a:ext cx="6607150" cy="587834"/>
            </a:xfrm>
            <a:prstGeom prst="rect">
              <a:avLst/>
            </a:prstGeom>
          </p:spPr>
          <p:txBody>
            <a:bodyPr lIns="0" tIns="0" rIns="0" bIns="0" rtlCol="0" anchor="t">
              <a:spAutoFit/>
            </a:bodyPr>
            <a:lstStyle/>
            <a:p>
              <a:pPr algn="l">
                <a:lnSpc>
                  <a:spcPts val="3656"/>
                </a:lnSpc>
                <a:spcBef>
                  <a:spcPct val="0"/>
                </a:spcBef>
              </a:pPr>
              <a:r>
                <a:rPr lang="en-US" sz="2611" spc="-78">
                  <a:solidFill>
                    <a:srgbClr val="000000"/>
                  </a:solidFill>
                  <a:latin typeface="Poppins 1"/>
                  <a:ea typeface="Poppins 1"/>
                  <a:cs typeface="Poppins 1"/>
                  <a:sym typeface="Poppins 1"/>
                </a:rPr>
                <a:t>Oil Processor Rentals</a:t>
              </a:r>
            </a:p>
          </p:txBody>
        </p:sp>
        <p:sp>
          <p:nvSpPr>
            <p:cNvPr id="45" name="Freeform 45"/>
            <p:cNvSpPr/>
            <p:nvPr/>
          </p:nvSpPr>
          <p:spPr>
            <a:xfrm>
              <a:off x="0" y="4233665"/>
              <a:ext cx="568609" cy="568609"/>
            </a:xfrm>
            <a:custGeom>
              <a:avLst/>
              <a:gdLst/>
              <a:ahLst/>
              <a:cxnLst/>
              <a:rect l="l" t="t" r="r" b="b"/>
              <a:pathLst>
                <a:path w="568609" h="568609">
                  <a:moveTo>
                    <a:pt x="0" y="0"/>
                  </a:moveTo>
                  <a:lnTo>
                    <a:pt x="568609" y="0"/>
                  </a:lnTo>
                  <a:lnTo>
                    <a:pt x="568609" y="568609"/>
                  </a:lnTo>
                  <a:lnTo>
                    <a:pt x="0" y="568609"/>
                  </a:lnTo>
                  <a:lnTo>
                    <a:pt x="0" y="0"/>
                  </a:lnTo>
                  <a:close/>
                </a:path>
              </a:pathLst>
            </a:custGeom>
            <a:blipFill>
              <a:blip r:embed="rId11"/>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3795858" y="-137323"/>
            <a:ext cx="11999149" cy="10287000"/>
            <a:chOff x="0" y="0"/>
            <a:chExt cx="711061" cy="609600"/>
          </a:xfrm>
        </p:grpSpPr>
        <p:sp>
          <p:nvSpPr>
            <p:cNvPr id="4" name="Freeform 4"/>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001E61"/>
            </a:solidFill>
          </p:spPr>
        </p:sp>
        <p:sp>
          <p:nvSpPr>
            <p:cNvPr id="5" name="TextBox 5"/>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6" name="AutoShape 6"/>
          <p:cNvSpPr/>
          <p:nvPr/>
        </p:nvSpPr>
        <p:spPr>
          <a:xfrm>
            <a:off x="8080761" y="4545732"/>
            <a:ext cx="1494277" cy="0"/>
          </a:xfrm>
          <a:prstGeom prst="line">
            <a:avLst/>
          </a:prstGeom>
          <a:ln w="114300" cap="flat">
            <a:solidFill>
              <a:srgbClr val="E0B750"/>
            </a:solidFill>
            <a:prstDash val="solid"/>
            <a:headEnd type="none" w="sm" len="sm"/>
            <a:tailEnd type="none" w="sm" len="sm"/>
          </a:ln>
        </p:spPr>
      </p:sp>
      <p:grpSp>
        <p:nvGrpSpPr>
          <p:cNvPr id="7" name="Group 7"/>
          <p:cNvGrpSpPr/>
          <p:nvPr/>
        </p:nvGrpSpPr>
        <p:grpSpPr>
          <a:xfrm>
            <a:off x="16139069" y="-3270397"/>
            <a:ext cx="5633109" cy="4829326"/>
            <a:chOff x="0" y="0"/>
            <a:chExt cx="711061" cy="609600"/>
          </a:xfrm>
        </p:grpSpPr>
        <p:sp>
          <p:nvSpPr>
            <p:cNvPr id="8" name="Freeform 8"/>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E0B750"/>
            </a:solidFill>
          </p:spPr>
        </p:sp>
        <p:sp>
          <p:nvSpPr>
            <p:cNvPr id="9" name="TextBox 9"/>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1596226" y="9448108"/>
            <a:ext cx="7359397" cy="838892"/>
            <a:chOff x="0" y="0"/>
            <a:chExt cx="4216233" cy="480605"/>
          </a:xfrm>
        </p:grpSpPr>
        <p:sp>
          <p:nvSpPr>
            <p:cNvPr id="11" name="Freeform 11"/>
            <p:cNvSpPr/>
            <p:nvPr/>
          </p:nvSpPr>
          <p:spPr>
            <a:xfrm>
              <a:off x="0" y="0"/>
              <a:ext cx="4216233" cy="480605"/>
            </a:xfrm>
            <a:custGeom>
              <a:avLst/>
              <a:gdLst/>
              <a:ahLst/>
              <a:cxnLst/>
              <a:rect l="l" t="t" r="r" b="b"/>
              <a:pathLst>
                <a:path w="4216233" h="480605">
                  <a:moveTo>
                    <a:pt x="203200" y="0"/>
                  </a:moveTo>
                  <a:lnTo>
                    <a:pt x="4216233" y="0"/>
                  </a:lnTo>
                  <a:lnTo>
                    <a:pt x="4013033" y="480605"/>
                  </a:lnTo>
                  <a:lnTo>
                    <a:pt x="0" y="480605"/>
                  </a:lnTo>
                  <a:lnTo>
                    <a:pt x="203200" y="0"/>
                  </a:lnTo>
                  <a:close/>
                </a:path>
              </a:pathLst>
            </a:custGeom>
            <a:solidFill>
              <a:srgbClr val="1C3F60"/>
            </a:solidFill>
          </p:spPr>
        </p:sp>
        <p:sp>
          <p:nvSpPr>
            <p:cNvPr id="12" name="TextBox 12"/>
            <p:cNvSpPr txBox="1"/>
            <p:nvPr/>
          </p:nvSpPr>
          <p:spPr>
            <a:xfrm>
              <a:off x="101600" y="-66675"/>
              <a:ext cx="4013033" cy="547280"/>
            </a:xfrm>
            <a:prstGeom prst="rect">
              <a:avLst/>
            </a:prstGeom>
          </p:spPr>
          <p:txBody>
            <a:bodyPr lIns="50800" tIns="50800" rIns="50800" bIns="50800" rtlCol="0" anchor="ctr"/>
            <a:lstStyle/>
            <a:p>
              <a:pPr algn="ctr">
                <a:lnSpc>
                  <a:spcPts val="3319"/>
                </a:lnSpc>
              </a:pPr>
              <a:endParaRPr/>
            </a:p>
          </p:txBody>
        </p:sp>
      </p:grpSp>
      <p:grpSp>
        <p:nvGrpSpPr>
          <p:cNvPr id="13" name="Group 13"/>
          <p:cNvGrpSpPr/>
          <p:nvPr/>
        </p:nvGrpSpPr>
        <p:grpSpPr>
          <a:xfrm>
            <a:off x="785316" y="1901583"/>
            <a:ext cx="6682334" cy="6682334"/>
            <a:chOff x="0" y="0"/>
            <a:chExt cx="812800" cy="812800"/>
          </a:xfrm>
        </p:grpSpPr>
        <p:sp>
          <p:nvSpPr>
            <p:cNvPr id="14" name="Freeform 14"/>
            <p:cNvSpPr/>
            <p:nvPr/>
          </p:nvSpPr>
          <p:spPr>
            <a:xfrm>
              <a:off x="0" y="0"/>
              <a:ext cx="812800" cy="812800"/>
            </a:xfrm>
            <a:custGeom>
              <a:avLst/>
              <a:gdLst/>
              <a:ahLst/>
              <a:cxnLst/>
              <a:rect l="l" t="t" r="r" b="b"/>
              <a:pathLst>
                <a:path w="812800" h="812800">
                  <a:moveTo>
                    <a:pt x="26647" y="0"/>
                  </a:moveTo>
                  <a:lnTo>
                    <a:pt x="786153" y="0"/>
                  </a:lnTo>
                  <a:cubicBezTo>
                    <a:pt x="793220" y="0"/>
                    <a:pt x="799998" y="2807"/>
                    <a:pt x="804995" y="7805"/>
                  </a:cubicBezTo>
                  <a:cubicBezTo>
                    <a:pt x="809993" y="12802"/>
                    <a:pt x="812800" y="19580"/>
                    <a:pt x="812800" y="26647"/>
                  </a:cubicBezTo>
                  <a:lnTo>
                    <a:pt x="812800" y="786153"/>
                  </a:lnTo>
                  <a:cubicBezTo>
                    <a:pt x="812800" y="793220"/>
                    <a:pt x="809993" y="799998"/>
                    <a:pt x="804995" y="804995"/>
                  </a:cubicBezTo>
                  <a:cubicBezTo>
                    <a:pt x="799998" y="809993"/>
                    <a:pt x="793220" y="812800"/>
                    <a:pt x="786153" y="812800"/>
                  </a:cubicBezTo>
                  <a:lnTo>
                    <a:pt x="26647" y="812800"/>
                  </a:lnTo>
                  <a:cubicBezTo>
                    <a:pt x="19580" y="812800"/>
                    <a:pt x="12802" y="809993"/>
                    <a:pt x="7805" y="804995"/>
                  </a:cubicBezTo>
                  <a:cubicBezTo>
                    <a:pt x="2807" y="799998"/>
                    <a:pt x="0" y="793220"/>
                    <a:pt x="0" y="786153"/>
                  </a:cubicBezTo>
                  <a:lnTo>
                    <a:pt x="0" y="26647"/>
                  </a:lnTo>
                  <a:cubicBezTo>
                    <a:pt x="0" y="19580"/>
                    <a:pt x="2807" y="12802"/>
                    <a:pt x="7805" y="7805"/>
                  </a:cubicBezTo>
                  <a:cubicBezTo>
                    <a:pt x="12802" y="2807"/>
                    <a:pt x="19580" y="0"/>
                    <a:pt x="26647" y="0"/>
                  </a:cubicBezTo>
                  <a:close/>
                </a:path>
              </a:pathLst>
            </a:custGeom>
            <a:blipFill>
              <a:blip r:embed="rId4"/>
              <a:stretch>
                <a:fillRect l="-27972" r="-27972"/>
              </a:stretch>
            </a:blipFill>
          </p:spPr>
        </p:sp>
      </p:grpSp>
      <p:grpSp>
        <p:nvGrpSpPr>
          <p:cNvPr id="15" name="Group 15"/>
          <p:cNvGrpSpPr/>
          <p:nvPr/>
        </p:nvGrpSpPr>
        <p:grpSpPr>
          <a:xfrm>
            <a:off x="-1020273" y="0"/>
            <a:ext cx="7226805" cy="1303133"/>
            <a:chOff x="0" y="0"/>
            <a:chExt cx="3380667" cy="609600"/>
          </a:xfrm>
        </p:grpSpPr>
        <p:sp>
          <p:nvSpPr>
            <p:cNvPr id="16" name="Freeform 16"/>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E0B750"/>
            </a:solidFill>
          </p:spPr>
        </p:sp>
        <p:sp>
          <p:nvSpPr>
            <p:cNvPr id="17" name="TextBox 17"/>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8" name="Group 18"/>
          <p:cNvGrpSpPr/>
          <p:nvPr/>
        </p:nvGrpSpPr>
        <p:grpSpPr>
          <a:xfrm>
            <a:off x="368116" y="348862"/>
            <a:ext cx="5209910" cy="679838"/>
            <a:chOff x="0" y="0"/>
            <a:chExt cx="6946546" cy="906451"/>
          </a:xfrm>
        </p:grpSpPr>
        <p:sp>
          <p:nvSpPr>
            <p:cNvPr id="19" name="TextBox 19"/>
            <p:cNvSpPr txBox="1"/>
            <p:nvPr/>
          </p:nvSpPr>
          <p:spPr>
            <a:xfrm>
              <a:off x="881813" y="177100"/>
              <a:ext cx="6064733" cy="729351"/>
            </a:xfrm>
            <a:prstGeom prst="rect">
              <a:avLst/>
            </a:prstGeom>
          </p:spPr>
          <p:txBody>
            <a:bodyPr lIns="0" tIns="0" rIns="0" bIns="0" rtlCol="0" anchor="t">
              <a:spAutoFit/>
            </a:bodyPr>
            <a:lstStyle/>
            <a:p>
              <a:pPr marL="0" lvl="1" indent="0" algn="l">
                <a:lnSpc>
                  <a:spcPts val="4089"/>
                </a:lnSpc>
                <a:spcBef>
                  <a:spcPct val="0"/>
                </a:spcBef>
              </a:pPr>
              <a:r>
                <a:rPr lang="en-US" sz="3821" spc="107">
                  <a:solidFill>
                    <a:srgbClr val="231F20"/>
                  </a:solidFill>
                  <a:latin typeface="Bebas Neue Cyrillic"/>
                  <a:ea typeface="Bebas Neue Cyrillic"/>
                  <a:cs typeface="Bebas Neue Cyrillic"/>
                  <a:sym typeface="Bebas Neue Cyrillic"/>
                </a:rPr>
                <a:t>MG POWER ASSOCIATES</a:t>
              </a:r>
            </a:p>
          </p:txBody>
        </p:sp>
        <p:sp>
          <p:nvSpPr>
            <p:cNvPr id="20" name="Freeform 20"/>
            <p:cNvSpPr/>
            <p:nvPr/>
          </p:nvSpPr>
          <p:spPr>
            <a:xfrm>
              <a:off x="0" y="0"/>
              <a:ext cx="881813" cy="906451"/>
            </a:xfrm>
            <a:custGeom>
              <a:avLst/>
              <a:gdLst/>
              <a:ahLst/>
              <a:cxnLst/>
              <a:rect l="l" t="t" r="r" b="b"/>
              <a:pathLst>
                <a:path w="881813" h="906451">
                  <a:moveTo>
                    <a:pt x="0" y="0"/>
                  </a:moveTo>
                  <a:lnTo>
                    <a:pt x="881813" y="0"/>
                  </a:lnTo>
                  <a:lnTo>
                    <a:pt x="881813" y="906451"/>
                  </a:lnTo>
                  <a:lnTo>
                    <a:pt x="0" y="906451"/>
                  </a:lnTo>
                  <a:lnTo>
                    <a:pt x="0" y="0"/>
                  </a:lnTo>
                  <a:close/>
                </a:path>
              </a:pathLst>
            </a:custGeom>
            <a:blipFill>
              <a:blip r:embed="rId5"/>
              <a:stretch>
                <a:fillRect l="-2387" t="-44072" b="-55616"/>
              </a:stretch>
            </a:blipFill>
          </p:spPr>
        </p:sp>
      </p:grpSp>
      <p:sp>
        <p:nvSpPr>
          <p:cNvPr id="21" name="TextBox 21"/>
          <p:cNvSpPr txBox="1"/>
          <p:nvPr/>
        </p:nvSpPr>
        <p:spPr>
          <a:xfrm>
            <a:off x="8080761" y="1207883"/>
            <a:ext cx="9144000" cy="1466850"/>
          </a:xfrm>
          <a:prstGeom prst="rect">
            <a:avLst/>
          </a:prstGeom>
        </p:spPr>
        <p:txBody>
          <a:bodyPr lIns="0" tIns="0" rIns="0" bIns="0" rtlCol="0" anchor="t">
            <a:spAutoFit/>
          </a:bodyPr>
          <a:lstStyle/>
          <a:p>
            <a:pPr algn="l">
              <a:lnSpc>
                <a:spcPts val="11700"/>
              </a:lnSpc>
            </a:pPr>
            <a:r>
              <a:rPr lang="en-US" sz="9000">
                <a:solidFill>
                  <a:srgbClr val="001E61"/>
                </a:solidFill>
                <a:latin typeface="Bebas Neue Cyrillic"/>
                <a:ea typeface="Bebas Neue Cyrillic"/>
                <a:cs typeface="Bebas Neue Cyrillic"/>
                <a:sym typeface="Bebas Neue Cyrillic"/>
              </a:rPr>
              <a:t>Substation testing</a:t>
            </a:r>
          </a:p>
        </p:txBody>
      </p:sp>
      <p:sp>
        <p:nvSpPr>
          <p:cNvPr id="22" name="TextBox 22"/>
          <p:cNvSpPr txBox="1"/>
          <p:nvPr/>
        </p:nvSpPr>
        <p:spPr>
          <a:xfrm>
            <a:off x="12291884" y="9613554"/>
            <a:ext cx="5666387" cy="441325"/>
          </a:xfrm>
          <a:prstGeom prst="rect">
            <a:avLst/>
          </a:prstGeom>
        </p:spPr>
        <p:txBody>
          <a:bodyPr lIns="0" tIns="0" rIns="0" bIns="0" rtlCol="0" anchor="t">
            <a:spAutoFit/>
          </a:bodyPr>
          <a:lstStyle/>
          <a:p>
            <a:pPr algn="ctr">
              <a:lnSpc>
                <a:spcPts val="3499"/>
              </a:lnSpc>
            </a:pPr>
            <a:r>
              <a:rPr lang="en-US" sz="2499">
                <a:solidFill>
                  <a:srgbClr val="D6E0F6"/>
                </a:solidFill>
                <a:latin typeface="Helios Extended"/>
                <a:ea typeface="Helios Extended"/>
                <a:cs typeface="Helios Extended"/>
                <a:sym typeface="Helios Extended"/>
              </a:rPr>
              <a:t>www.mgpowerassociates.com</a:t>
            </a:r>
          </a:p>
        </p:txBody>
      </p:sp>
      <p:sp>
        <p:nvSpPr>
          <p:cNvPr id="23" name="TextBox 23"/>
          <p:cNvSpPr txBox="1"/>
          <p:nvPr/>
        </p:nvSpPr>
        <p:spPr>
          <a:xfrm>
            <a:off x="7991048" y="4827908"/>
            <a:ext cx="5246327" cy="2632472"/>
          </a:xfrm>
          <a:prstGeom prst="rect">
            <a:avLst/>
          </a:prstGeom>
        </p:spPr>
        <p:txBody>
          <a:bodyPr lIns="0" tIns="0" rIns="0" bIns="0" rtlCol="0" anchor="t">
            <a:spAutoFit/>
          </a:bodyPr>
          <a:lstStyle/>
          <a:p>
            <a:pPr marL="539749" lvl="1" indent="-269875" algn="l">
              <a:lnSpc>
                <a:spcPts val="3499"/>
              </a:lnSpc>
              <a:buFont typeface="Arial"/>
              <a:buChar char="•"/>
            </a:pPr>
            <a:r>
              <a:rPr lang="en-US" sz="2499" spc="-74">
                <a:solidFill>
                  <a:srgbClr val="000000"/>
                </a:solidFill>
                <a:latin typeface="Poppins 1"/>
                <a:ea typeface="Poppins 1"/>
                <a:cs typeface="Poppins 1"/>
                <a:sym typeface="Poppins 1"/>
              </a:rPr>
              <a:t>Transformer Commission Test</a:t>
            </a:r>
          </a:p>
          <a:p>
            <a:pPr marL="1079499" lvl="2" indent="-359833" algn="l">
              <a:lnSpc>
                <a:spcPts val="3499"/>
              </a:lnSpc>
              <a:buFont typeface="Arial"/>
              <a:buChar char="⚬"/>
            </a:pPr>
            <a:r>
              <a:rPr lang="en-US" sz="2499" spc="-74">
                <a:solidFill>
                  <a:srgbClr val="000000"/>
                </a:solidFill>
                <a:latin typeface="Poppins 1"/>
                <a:ea typeface="Poppins 1"/>
                <a:cs typeface="Poppins 1"/>
                <a:sym typeface="Poppins 1"/>
              </a:rPr>
              <a:t>SFRA</a:t>
            </a:r>
          </a:p>
          <a:p>
            <a:pPr marL="1079499" lvl="2" indent="-359833" algn="l">
              <a:lnSpc>
                <a:spcPts val="3499"/>
              </a:lnSpc>
              <a:buFont typeface="Arial"/>
              <a:buChar char="⚬"/>
            </a:pPr>
            <a:r>
              <a:rPr lang="en-US" sz="2499" spc="-74">
                <a:solidFill>
                  <a:srgbClr val="000000"/>
                </a:solidFill>
                <a:latin typeface="Poppins 1"/>
                <a:ea typeface="Poppins 1"/>
                <a:cs typeface="Poppins 1"/>
                <a:sym typeface="Poppins 1"/>
              </a:rPr>
              <a:t>Winding Resistance</a:t>
            </a:r>
          </a:p>
          <a:p>
            <a:pPr marL="1079499" lvl="2" indent="-359833" algn="l">
              <a:lnSpc>
                <a:spcPts val="3499"/>
              </a:lnSpc>
              <a:buFont typeface="Arial"/>
              <a:buChar char="⚬"/>
            </a:pPr>
            <a:r>
              <a:rPr lang="en-US" sz="2499" spc="-74">
                <a:solidFill>
                  <a:srgbClr val="000000"/>
                </a:solidFill>
                <a:latin typeface="Poppins 1"/>
                <a:ea typeface="Poppins 1"/>
                <a:cs typeface="Poppins 1"/>
                <a:sym typeface="Poppins 1"/>
              </a:rPr>
              <a:t>Power Factor</a:t>
            </a:r>
          </a:p>
          <a:p>
            <a:pPr marL="1079499" lvl="2" indent="-359833" algn="l">
              <a:lnSpc>
                <a:spcPts val="3499"/>
              </a:lnSpc>
              <a:buFont typeface="Arial"/>
              <a:buChar char="⚬"/>
            </a:pPr>
            <a:r>
              <a:rPr lang="en-US" sz="2499" spc="-74">
                <a:solidFill>
                  <a:srgbClr val="000000"/>
                </a:solidFill>
                <a:latin typeface="Poppins 1"/>
                <a:ea typeface="Poppins 1"/>
                <a:cs typeface="Poppins 1"/>
                <a:sym typeface="Poppins 1"/>
              </a:rPr>
              <a:t>Insulation Resistance</a:t>
            </a:r>
          </a:p>
          <a:p>
            <a:pPr marL="1079499" lvl="2" indent="-359833" algn="l">
              <a:lnSpc>
                <a:spcPts val="3499"/>
              </a:lnSpc>
              <a:spcBef>
                <a:spcPct val="0"/>
              </a:spcBef>
              <a:buFont typeface="Arial"/>
              <a:buChar char="⚬"/>
            </a:pPr>
            <a:r>
              <a:rPr lang="en-US" sz="2499" spc="-74">
                <a:solidFill>
                  <a:srgbClr val="000000"/>
                </a:solidFill>
                <a:latin typeface="Poppins 1"/>
                <a:ea typeface="Poppins 1"/>
                <a:cs typeface="Poppins 1"/>
                <a:sym typeface="Poppins 1"/>
              </a:rPr>
              <a:t>CT Testing</a:t>
            </a:r>
          </a:p>
        </p:txBody>
      </p:sp>
      <p:sp>
        <p:nvSpPr>
          <p:cNvPr id="24" name="TextBox 24"/>
          <p:cNvSpPr txBox="1"/>
          <p:nvPr/>
        </p:nvSpPr>
        <p:spPr>
          <a:xfrm>
            <a:off x="13237375" y="4827908"/>
            <a:ext cx="5246327" cy="2835275"/>
          </a:xfrm>
          <a:prstGeom prst="rect">
            <a:avLst/>
          </a:prstGeom>
        </p:spPr>
        <p:txBody>
          <a:bodyPr lIns="0" tIns="0" rIns="0" bIns="0" rtlCol="0" anchor="t">
            <a:spAutoFit/>
          </a:bodyPr>
          <a:lstStyle/>
          <a:p>
            <a:pPr marL="431801" lvl="1" indent="-215900" algn="l">
              <a:lnSpc>
                <a:spcPts val="2800"/>
              </a:lnSpc>
              <a:buFont typeface="Arial"/>
              <a:buChar char="•"/>
            </a:pPr>
            <a:r>
              <a:rPr lang="en-US" sz="2000" spc="-60">
                <a:solidFill>
                  <a:srgbClr val="000000"/>
                </a:solidFill>
                <a:latin typeface="Poppins 1"/>
                <a:ea typeface="Poppins 1"/>
                <a:cs typeface="Poppins 1"/>
                <a:sym typeface="Poppins 1"/>
              </a:rPr>
              <a:t>Other Specialty Test</a:t>
            </a:r>
          </a:p>
          <a:p>
            <a:pPr marL="863601" lvl="2" indent="-287867" algn="l">
              <a:lnSpc>
                <a:spcPts val="2800"/>
              </a:lnSpc>
              <a:buFont typeface="Arial"/>
              <a:buChar char="⚬"/>
            </a:pPr>
            <a:r>
              <a:rPr lang="en-US" sz="2000" spc="-60">
                <a:solidFill>
                  <a:srgbClr val="000000"/>
                </a:solidFill>
                <a:latin typeface="Poppins 1"/>
                <a:ea typeface="Poppins 1"/>
                <a:cs typeface="Poppins 1"/>
                <a:sym typeface="Poppins 1"/>
              </a:rPr>
              <a:t>Oil and Water Flow Leak</a:t>
            </a:r>
          </a:p>
          <a:p>
            <a:pPr marL="863601" lvl="2" indent="-287867" algn="l">
              <a:lnSpc>
                <a:spcPts val="2800"/>
              </a:lnSpc>
              <a:buFont typeface="Arial"/>
              <a:buChar char="⚬"/>
            </a:pPr>
            <a:r>
              <a:rPr lang="en-US" sz="2000" spc="-60">
                <a:solidFill>
                  <a:srgbClr val="000000"/>
                </a:solidFill>
                <a:latin typeface="Poppins 1"/>
                <a:ea typeface="Poppins 1"/>
                <a:cs typeface="Poppins 1"/>
                <a:sym typeface="Poppins 1"/>
              </a:rPr>
              <a:t>Partial Discharge</a:t>
            </a:r>
          </a:p>
          <a:p>
            <a:pPr marL="863601" lvl="2" indent="-287867" algn="l">
              <a:lnSpc>
                <a:spcPts val="2800"/>
              </a:lnSpc>
              <a:buFont typeface="Arial"/>
              <a:buChar char="⚬"/>
            </a:pPr>
            <a:r>
              <a:rPr lang="en-US" sz="2000" spc="-60">
                <a:solidFill>
                  <a:srgbClr val="000000"/>
                </a:solidFill>
                <a:latin typeface="Poppins 1"/>
                <a:ea typeface="Poppins 1"/>
                <a:cs typeface="Poppins 1"/>
                <a:sym typeface="Poppins 1"/>
              </a:rPr>
              <a:t>Hi-pot Testing</a:t>
            </a:r>
          </a:p>
          <a:p>
            <a:pPr marL="863601" lvl="2" indent="-287867" algn="l">
              <a:lnSpc>
                <a:spcPts val="2800"/>
              </a:lnSpc>
              <a:buFont typeface="Arial"/>
              <a:buChar char="⚬"/>
            </a:pPr>
            <a:r>
              <a:rPr lang="en-US" sz="2000" spc="-60">
                <a:solidFill>
                  <a:srgbClr val="000000"/>
                </a:solidFill>
                <a:latin typeface="Poppins 1"/>
                <a:ea typeface="Poppins 1"/>
                <a:cs typeface="Poppins 1"/>
                <a:sym typeface="Poppins 1"/>
              </a:rPr>
              <a:t>Dielectric Frequency Response</a:t>
            </a:r>
          </a:p>
          <a:p>
            <a:pPr marL="863601" lvl="2" indent="-287867" algn="l">
              <a:lnSpc>
                <a:spcPts val="2800"/>
              </a:lnSpc>
              <a:buFont typeface="Arial"/>
              <a:buChar char="⚬"/>
            </a:pPr>
            <a:r>
              <a:rPr lang="en-US" sz="2000" spc="-60">
                <a:solidFill>
                  <a:srgbClr val="000000"/>
                </a:solidFill>
                <a:latin typeface="Poppins 1"/>
                <a:ea typeface="Poppins 1"/>
                <a:cs typeface="Poppins 1"/>
                <a:sym typeface="Poppins 1"/>
              </a:rPr>
              <a:t>DC Battery Systems</a:t>
            </a:r>
          </a:p>
          <a:p>
            <a:pPr marL="863601" lvl="2" indent="-287867" algn="l">
              <a:lnSpc>
                <a:spcPts val="2800"/>
              </a:lnSpc>
              <a:buFont typeface="Arial"/>
              <a:buChar char="⚬"/>
            </a:pPr>
            <a:r>
              <a:rPr lang="en-US" sz="2000" spc="-60">
                <a:solidFill>
                  <a:srgbClr val="000000"/>
                </a:solidFill>
                <a:latin typeface="Poppins 1"/>
                <a:ea typeface="Poppins 1"/>
                <a:cs typeface="Poppins 1"/>
                <a:sym typeface="Poppins 1"/>
              </a:rPr>
              <a:t>Protection Relays</a:t>
            </a:r>
          </a:p>
          <a:p>
            <a:pPr marL="863601" lvl="2" indent="-287867" algn="l">
              <a:lnSpc>
                <a:spcPts val="2800"/>
              </a:lnSpc>
              <a:spcBef>
                <a:spcPct val="0"/>
              </a:spcBef>
              <a:buFont typeface="Arial"/>
              <a:buChar char="⚬"/>
            </a:pPr>
            <a:r>
              <a:rPr lang="en-US" sz="2000" spc="-60">
                <a:solidFill>
                  <a:srgbClr val="000000"/>
                </a:solidFill>
                <a:latin typeface="Poppins 1"/>
                <a:ea typeface="Poppins 1"/>
                <a:cs typeface="Poppins 1"/>
                <a:sym typeface="Poppins 1"/>
              </a:rPr>
              <a:t>Breakers</a:t>
            </a:r>
          </a:p>
        </p:txBody>
      </p:sp>
      <p:sp>
        <p:nvSpPr>
          <p:cNvPr id="25" name="TextBox 25"/>
          <p:cNvSpPr txBox="1"/>
          <p:nvPr/>
        </p:nvSpPr>
        <p:spPr>
          <a:xfrm>
            <a:off x="8063491" y="2589008"/>
            <a:ext cx="9178539" cy="1609725"/>
          </a:xfrm>
          <a:prstGeom prst="rect">
            <a:avLst/>
          </a:prstGeom>
        </p:spPr>
        <p:txBody>
          <a:bodyPr lIns="0" tIns="0" rIns="0" bIns="0" rtlCol="0" anchor="t">
            <a:spAutoFit/>
          </a:bodyPr>
          <a:lstStyle/>
          <a:p>
            <a:pPr algn="l">
              <a:lnSpc>
                <a:spcPts val="4200"/>
              </a:lnSpc>
              <a:spcBef>
                <a:spcPct val="0"/>
              </a:spcBef>
            </a:pPr>
            <a:r>
              <a:rPr lang="en-US" sz="3000" spc="-89">
                <a:solidFill>
                  <a:srgbClr val="000000"/>
                </a:solidFill>
                <a:latin typeface="Poppins 1"/>
                <a:ea typeface="Poppins 1"/>
                <a:cs typeface="Poppins 1"/>
                <a:sym typeface="Poppins 1"/>
              </a:rPr>
              <a:t>We perform comprehensive transformer commission testing to ensure proper installation, while complying with design specifications.</a:t>
            </a: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8550b2-e0c5-4ad3-9e84-1f88a8ced469" xsi:nil="true"/>
    <lcf76f155ced4ddcb4097134ff3c332f xmlns="6d131246-3dc3-4778-92b6-876ef9b2469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502AA6C32F2140B82E5957E1A1332D" ma:contentTypeVersion="13" ma:contentTypeDescription="Create a new document." ma:contentTypeScope="" ma:versionID="b6b82a1b0ac5739562be2edbd3c01593">
  <xsd:schema xmlns:xsd="http://www.w3.org/2001/XMLSchema" xmlns:xs="http://www.w3.org/2001/XMLSchema" xmlns:p="http://schemas.microsoft.com/office/2006/metadata/properties" xmlns:ns2="6d131246-3dc3-4778-92b6-876ef9b2469e" xmlns:ns3="a88550b2-e0c5-4ad3-9e84-1f88a8ced469" targetNamespace="http://schemas.microsoft.com/office/2006/metadata/properties" ma:root="true" ma:fieldsID="541009136fad4faf1e1a44f7dede7480" ns2:_="" ns3:_="">
    <xsd:import namespace="6d131246-3dc3-4778-92b6-876ef9b2469e"/>
    <xsd:import namespace="a88550b2-e0c5-4ad3-9e84-1f88a8ced4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31246-3dc3-4778-92b6-876ef9b24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323d3cf-7df0-4cd7-b500-e1c564e6a4a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8550b2-e0c5-4ad3-9e84-1f88a8ced46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e92daca-330c-4ab2-9c8c-05be2bf30b07}" ma:internalName="TaxCatchAll" ma:showField="CatchAllData" ma:web="a88550b2-e0c5-4ad3-9e84-1f88a8ced4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D66313-23F4-44AC-8592-2F1E1298508D}">
  <ds:schemaRefs>
    <ds:schemaRef ds:uri="http://schemas.microsoft.com/office/2006/metadata/properties"/>
    <ds:schemaRef ds:uri="http://schemas.microsoft.com/office/infopath/2007/PartnerControls"/>
    <ds:schemaRef ds:uri="58850787-1cf0-4672-86b2-639b0f8ef1e3"/>
    <ds:schemaRef ds:uri="9ade6906-fff4-4a4c-a9f2-2d733e39d51c"/>
  </ds:schemaRefs>
</ds:datastoreItem>
</file>

<file path=customXml/itemProps2.xml><?xml version="1.0" encoding="utf-8"?>
<ds:datastoreItem xmlns:ds="http://schemas.openxmlformats.org/officeDocument/2006/customXml" ds:itemID="{E23F681C-4B92-494A-BEAE-62D46A5D2776}"/>
</file>

<file path=customXml/itemProps3.xml><?xml version="1.0" encoding="utf-8"?>
<ds:datastoreItem xmlns:ds="http://schemas.openxmlformats.org/officeDocument/2006/customXml" ds:itemID="{425836DF-9C7A-44A1-91D9-F6BC6427B5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141</TotalTime>
  <Words>1626</Words>
  <Application>Microsoft Office PowerPoint</Application>
  <PresentationFormat>Custom</PresentationFormat>
  <Paragraphs>351</Paragraphs>
  <Slides>45</Slides>
  <Notes>20</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45</vt:i4>
      </vt:variant>
    </vt:vector>
  </HeadingPairs>
  <TitlesOfParts>
    <vt:vector size="70" baseType="lpstr">
      <vt:lpstr>Nunito Medium</vt:lpstr>
      <vt:lpstr>Trebuchet MS</vt:lpstr>
      <vt:lpstr>Open Sauce Heavy</vt:lpstr>
      <vt:lpstr>Anton</vt:lpstr>
      <vt:lpstr>Nunito Semi-Bold</vt:lpstr>
      <vt:lpstr>Helios Extended</vt:lpstr>
      <vt:lpstr>Nunito Medium Italics</vt:lpstr>
      <vt:lpstr>Open Sans 2 Bold Italics</vt:lpstr>
      <vt:lpstr>Poppins 1</vt:lpstr>
      <vt:lpstr>Open Sans Bold</vt:lpstr>
      <vt:lpstr>Poppins 1 Bold</vt:lpstr>
      <vt:lpstr>Open Sans 1</vt:lpstr>
      <vt:lpstr>Nunito Bold</vt:lpstr>
      <vt:lpstr>Poppins 2 Bold</vt:lpstr>
      <vt:lpstr>Wingdings 3</vt:lpstr>
      <vt:lpstr>Open Sans 2</vt:lpstr>
      <vt:lpstr>Nunito Italics</vt:lpstr>
      <vt:lpstr>Bebas Neue Cyrillic</vt:lpstr>
      <vt:lpstr>Calibri</vt:lpstr>
      <vt:lpstr>Nunito</vt:lpstr>
      <vt:lpstr>Open Sans 2 Bold</vt:lpstr>
      <vt:lpstr>Poppins 1 Italics</vt:lpstr>
      <vt:lpstr>Arial</vt:lpstr>
      <vt:lpstr>Facet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Drill Inject 10 Bolt Manway Flange - During</vt:lpstr>
      <vt:lpstr>Drill Inject 10 Bolt Manway Flange - Completed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 and Applied Combined Presentation</dc:title>
  <cp:lastModifiedBy>Michael Young</cp:lastModifiedBy>
  <cp:revision>10</cp:revision>
  <dcterms:created xsi:type="dcterms:W3CDTF">2006-08-16T00:00:00Z</dcterms:created>
  <dcterms:modified xsi:type="dcterms:W3CDTF">2025-11-17T20:27:35Z</dcterms:modified>
  <dc:identifier>DAGh_KgPLHo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0x010100E8502AA6C32F2140B82E5957E1A1332D</vt:lpwstr>
  </property>
  <property fmtid="{D5CDD505-2E9C-101B-9397-08002B2CF9AE}" pid="3" name="MediaServiceImageTags">
    <vt:lpwstr/>
  </property>
</Properties>
</file>