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4" r:id="rId4"/>
    <p:sldId id="266" r:id="rId5"/>
    <p:sldId id="265" r:id="rId6"/>
    <p:sldId id="268" r:id="rId7"/>
    <p:sldId id="267" r:id="rId8"/>
    <p:sldId id="263" r:id="rId9"/>
    <p:sldId id="257" r:id="rId10"/>
    <p:sldId id="258" r:id="rId11"/>
    <p:sldId id="259" r:id="rId12"/>
    <p:sldId id="261" r:id="rId13"/>
    <p:sldId id="260" r:id="rId14"/>
    <p:sldId id="270" r:id="rId15"/>
    <p:sldId id="277" r:id="rId16"/>
    <p:sldId id="278" r:id="rId17"/>
    <p:sldId id="274" r:id="rId18"/>
    <p:sldId id="272" r:id="rId19"/>
    <p:sldId id="275" r:id="rId20"/>
    <p:sldId id="276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3018F-BACA-4219-B595-BE143F3791C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CD5F00C-226E-4780-93C1-A345043DE611}">
      <dgm:prSet phldrT="[Szöveg]"/>
      <dgm:spPr/>
      <dgm:t>
        <a:bodyPr/>
        <a:lstStyle/>
        <a:p>
          <a:r>
            <a:rPr lang="hu-HU" dirty="0" err="1"/>
            <a:t>Interruption</a:t>
          </a:r>
          <a:r>
            <a:rPr lang="hu-HU" dirty="0"/>
            <a:t> </a:t>
          </a:r>
          <a:r>
            <a:rPr lang="hu-HU" dirty="0" err="1"/>
            <a:t>analysis</a:t>
          </a:r>
          <a:r>
            <a:rPr lang="hu-HU" dirty="0"/>
            <a:t> (CFD) – </a:t>
          </a:r>
          <a:r>
            <a:rPr lang="hu-HU" dirty="0" err="1"/>
            <a:t>interrupter</a:t>
          </a:r>
          <a:r>
            <a:rPr lang="hu-HU" dirty="0"/>
            <a:t> design</a:t>
          </a:r>
        </a:p>
      </dgm:t>
    </dgm:pt>
    <dgm:pt modelId="{B4958219-3D24-4075-8278-7B4EF44F2964}" type="parTrans" cxnId="{6D73B763-47E9-4604-B043-95BB1631E860}">
      <dgm:prSet/>
      <dgm:spPr/>
      <dgm:t>
        <a:bodyPr/>
        <a:lstStyle/>
        <a:p>
          <a:endParaRPr lang="hu-HU"/>
        </a:p>
      </dgm:t>
    </dgm:pt>
    <dgm:pt modelId="{88140FC0-40A9-4C59-97AF-6F3FD36A9066}" type="sibTrans" cxnId="{6D73B763-47E9-4604-B043-95BB1631E860}">
      <dgm:prSet/>
      <dgm:spPr/>
      <dgm:t>
        <a:bodyPr/>
        <a:lstStyle/>
        <a:p>
          <a:endParaRPr lang="hu-HU"/>
        </a:p>
      </dgm:t>
    </dgm:pt>
    <dgm:pt modelId="{30026EA8-4BAE-4416-978F-9C723321FDB4}">
      <dgm:prSet phldrT="[Szöveg]"/>
      <dgm:spPr/>
      <dgm:t>
        <a:bodyPr/>
        <a:lstStyle/>
        <a:p>
          <a:r>
            <a:rPr lang="hu-HU" dirty="0" err="1"/>
            <a:t>Flexible</a:t>
          </a:r>
          <a:r>
            <a:rPr lang="hu-HU" dirty="0"/>
            <a:t> </a:t>
          </a:r>
          <a:r>
            <a:rPr lang="hu-HU" dirty="0" err="1"/>
            <a:t>engineering</a:t>
          </a:r>
          <a:r>
            <a:rPr lang="hu-HU" dirty="0"/>
            <a:t> team  </a:t>
          </a:r>
        </a:p>
      </dgm:t>
    </dgm:pt>
    <dgm:pt modelId="{E90D2819-2DBD-476C-94A0-55CD0325D14C}" type="parTrans" cxnId="{229B085D-0666-490A-B8E2-6F4BEF9373B7}">
      <dgm:prSet/>
      <dgm:spPr/>
      <dgm:t>
        <a:bodyPr/>
        <a:lstStyle/>
        <a:p>
          <a:endParaRPr lang="hu-HU"/>
        </a:p>
      </dgm:t>
    </dgm:pt>
    <dgm:pt modelId="{5098D2A3-D2D5-4DED-BD9C-72F2AD619BEB}" type="sibTrans" cxnId="{229B085D-0666-490A-B8E2-6F4BEF9373B7}">
      <dgm:prSet/>
      <dgm:spPr/>
      <dgm:t>
        <a:bodyPr/>
        <a:lstStyle/>
        <a:p>
          <a:endParaRPr lang="hu-HU"/>
        </a:p>
      </dgm:t>
    </dgm:pt>
    <dgm:pt modelId="{BA85918B-E63B-4A61-9E98-5248DD4F85B2}">
      <dgm:prSet phldrT="[Szöveg]"/>
      <dgm:spPr/>
      <dgm:t>
        <a:bodyPr/>
        <a:lstStyle/>
        <a:p>
          <a:r>
            <a:rPr lang="hu-HU" dirty="0"/>
            <a:t>Cost-</a:t>
          </a:r>
          <a:r>
            <a:rPr lang="hu-HU" dirty="0" err="1"/>
            <a:t>effective</a:t>
          </a:r>
          <a:r>
            <a:rPr lang="hu-HU" dirty="0"/>
            <a:t> </a:t>
          </a:r>
          <a:r>
            <a:rPr lang="hu-HU" dirty="0" err="1"/>
            <a:t>designs</a:t>
          </a:r>
          <a:endParaRPr lang="hu-HU" dirty="0"/>
        </a:p>
      </dgm:t>
    </dgm:pt>
    <dgm:pt modelId="{201CFAD7-5C3A-4787-B0C7-FA7B3538B98F}" type="parTrans" cxnId="{CA927277-FDD7-4A79-B4AD-4BED48BC8324}">
      <dgm:prSet/>
      <dgm:spPr/>
      <dgm:t>
        <a:bodyPr/>
        <a:lstStyle/>
        <a:p>
          <a:endParaRPr lang="hu-HU"/>
        </a:p>
      </dgm:t>
    </dgm:pt>
    <dgm:pt modelId="{F1767808-1189-4CCE-BB80-D5A8B5C10470}" type="sibTrans" cxnId="{CA927277-FDD7-4A79-B4AD-4BED48BC8324}">
      <dgm:prSet/>
      <dgm:spPr/>
      <dgm:t>
        <a:bodyPr/>
        <a:lstStyle/>
        <a:p>
          <a:endParaRPr lang="hu-HU"/>
        </a:p>
      </dgm:t>
    </dgm:pt>
    <dgm:pt modelId="{11EC38D6-F7EE-4A58-AF63-F1942125A6AE}">
      <dgm:prSet/>
      <dgm:spPr/>
      <dgm:t>
        <a:bodyPr/>
        <a:lstStyle/>
        <a:p>
          <a:r>
            <a:rPr lang="hu-HU" dirty="0" err="1"/>
            <a:t>Complete</a:t>
          </a:r>
          <a:r>
            <a:rPr lang="hu-HU" dirty="0"/>
            <a:t> </a:t>
          </a:r>
          <a:r>
            <a:rPr lang="hu-HU" dirty="0" err="1"/>
            <a:t>solutions</a:t>
          </a:r>
          <a:endParaRPr lang="hu-HU" dirty="0"/>
        </a:p>
      </dgm:t>
    </dgm:pt>
    <dgm:pt modelId="{B63FEAD4-0F9A-487E-839B-436AA329A4EB}" type="parTrans" cxnId="{D90B506D-2A07-4F0B-A9D4-3902A5737E73}">
      <dgm:prSet/>
      <dgm:spPr/>
      <dgm:t>
        <a:bodyPr/>
        <a:lstStyle/>
        <a:p>
          <a:endParaRPr lang="hu-HU"/>
        </a:p>
      </dgm:t>
    </dgm:pt>
    <dgm:pt modelId="{9E1BC93B-CA3D-4606-84BA-C3E827275521}" type="sibTrans" cxnId="{D90B506D-2A07-4F0B-A9D4-3902A5737E73}">
      <dgm:prSet/>
      <dgm:spPr/>
      <dgm:t>
        <a:bodyPr/>
        <a:lstStyle/>
        <a:p>
          <a:endParaRPr lang="hu-HU"/>
        </a:p>
      </dgm:t>
    </dgm:pt>
    <dgm:pt modelId="{CF2A4D3D-0C9A-4353-A5A0-8AFC1EC11163}" type="pres">
      <dgm:prSet presAssocID="{AE63018F-BACA-4219-B595-BE143F3791CB}" presName="linearFlow" presStyleCnt="0">
        <dgm:presLayoutVars>
          <dgm:dir/>
          <dgm:resizeHandles val="exact"/>
        </dgm:presLayoutVars>
      </dgm:prSet>
      <dgm:spPr/>
    </dgm:pt>
    <dgm:pt modelId="{761C1CAF-DFD4-41C7-B5A1-3702B8D65AEA}" type="pres">
      <dgm:prSet presAssocID="{6CD5F00C-226E-4780-93C1-A345043DE611}" presName="composite" presStyleCnt="0"/>
      <dgm:spPr/>
    </dgm:pt>
    <dgm:pt modelId="{ECEA28DC-E509-430F-AF29-61EA7C37960B}" type="pres">
      <dgm:prSet presAssocID="{6CD5F00C-226E-4780-93C1-A345043DE611}" presName="imgShp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CB82F16-0B4D-45B1-A0FA-63D62BEF35A8}" type="pres">
      <dgm:prSet presAssocID="{6CD5F00C-226E-4780-93C1-A345043DE611}" presName="txShp" presStyleLbl="node1" presStyleIdx="0" presStyleCnt="4">
        <dgm:presLayoutVars>
          <dgm:bulletEnabled val="1"/>
        </dgm:presLayoutVars>
      </dgm:prSet>
      <dgm:spPr/>
    </dgm:pt>
    <dgm:pt modelId="{BA97B355-5F5F-404F-A410-CB9DB7BC8964}" type="pres">
      <dgm:prSet presAssocID="{88140FC0-40A9-4C59-97AF-6F3FD36A9066}" presName="spacing" presStyleCnt="0"/>
      <dgm:spPr/>
    </dgm:pt>
    <dgm:pt modelId="{E3DF038E-3D43-4076-A3BE-A9323D812D9C}" type="pres">
      <dgm:prSet presAssocID="{30026EA8-4BAE-4416-978F-9C723321FDB4}" presName="composite" presStyleCnt="0"/>
      <dgm:spPr/>
    </dgm:pt>
    <dgm:pt modelId="{9B190C2D-4FD4-4EB5-8F95-00CFBFD241EC}" type="pres">
      <dgm:prSet presAssocID="{30026EA8-4BAE-4416-978F-9C723321FDB4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C563374-E66F-4EE9-815A-480A7D14E9FB}" type="pres">
      <dgm:prSet presAssocID="{30026EA8-4BAE-4416-978F-9C723321FDB4}" presName="txShp" presStyleLbl="node1" presStyleIdx="1" presStyleCnt="4" custLinFactNeighborX="-111" custLinFactNeighborY="544">
        <dgm:presLayoutVars>
          <dgm:bulletEnabled val="1"/>
        </dgm:presLayoutVars>
      </dgm:prSet>
      <dgm:spPr/>
    </dgm:pt>
    <dgm:pt modelId="{0A698F20-B93E-4BD1-B856-28540F58419A}" type="pres">
      <dgm:prSet presAssocID="{5098D2A3-D2D5-4DED-BD9C-72F2AD619BEB}" presName="spacing" presStyleCnt="0"/>
      <dgm:spPr/>
    </dgm:pt>
    <dgm:pt modelId="{C64E82F1-0F22-4CDD-98EB-B9F371F45E39}" type="pres">
      <dgm:prSet presAssocID="{BA85918B-E63B-4A61-9E98-5248DD4F85B2}" presName="composite" presStyleCnt="0"/>
      <dgm:spPr/>
    </dgm:pt>
    <dgm:pt modelId="{F6FD53F7-91B1-401B-A263-78400073B24A}" type="pres">
      <dgm:prSet presAssocID="{BA85918B-E63B-4A61-9E98-5248DD4F85B2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5C18AB2-0BAD-4909-A418-07CBC8A96B57}" type="pres">
      <dgm:prSet presAssocID="{BA85918B-E63B-4A61-9E98-5248DD4F85B2}" presName="txShp" presStyleLbl="node1" presStyleIdx="2" presStyleCnt="4">
        <dgm:presLayoutVars>
          <dgm:bulletEnabled val="1"/>
        </dgm:presLayoutVars>
      </dgm:prSet>
      <dgm:spPr/>
    </dgm:pt>
    <dgm:pt modelId="{E7921281-B5CE-44B1-8C0C-1E69140DCD5C}" type="pres">
      <dgm:prSet presAssocID="{F1767808-1189-4CCE-BB80-D5A8B5C10470}" presName="spacing" presStyleCnt="0"/>
      <dgm:spPr/>
    </dgm:pt>
    <dgm:pt modelId="{9EFB3EE3-EC28-4B8C-89F0-CA8B1171B804}" type="pres">
      <dgm:prSet presAssocID="{11EC38D6-F7EE-4A58-AF63-F1942125A6AE}" presName="composite" presStyleCnt="0"/>
      <dgm:spPr/>
    </dgm:pt>
    <dgm:pt modelId="{2D289581-9A15-45D5-AF4E-7C8B252FF65B}" type="pres">
      <dgm:prSet presAssocID="{11EC38D6-F7EE-4A58-AF63-F1942125A6AE}" presName="imgShp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5E0C2B0-A5DB-4327-A9A5-CBD5C4A7A0C1}" type="pres">
      <dgm:prSet presAssocID="{11EC38D6-F7EE-4A58-AF63-F1942125A6AE}" presName="txShp" presStyleLbl="node1" presStyleIdx="3" presStyleCnt="4">
        <dgm:presLayoutVars>
          <dgm:bulletEnabled val="1"/>
        </dgm:presLayoutVars>
      </dgm:prSet>
      <dgm:spPr/>
    </dgm:pt>
  </dgm:ptLst>
  <dgm:cxnLst>
    <dgm:cxn modelId="{E7351119-F377-4EF0-83F7-1D4CD43628FE}" type="presOf" srcId="{AE63018F-BACA-4219-B595-BE143F3791CB}" destId="{CF2A4D3D-0C9A-4353-A5A0-8AFC1EC11163}" srcOrd="0" destOrd="0" presId="urn:microsoft.com/office/officeart/2005/8/layout/vList3"/>
    <dgm:cxn modelId="{229B085D-0666-490A-B8E2-6F4BEF9373B7}" srcId="{AE63018F-BACA-4219-B595-BE143F3791CB}" destId="{30026EA8-4BAE-4416-978F-9C723321FDB4}" srcOrd="1" destOrd="0" parTransId="{E90D2819-2DBD-476C-94A0-55CD0325D14C}" sibTransId="{5098D2A3-D2D5-4DED-BD9C-72F2AD619BEB}"/>
    <dgm:cxn modelId="{7D9C2E5D-F915-4C1A-98F9-7D25DC0F17DE}" type="presOf" srcId="{6CD5F00C-226E-4780-93C1-A345043DE611}" destId="{9CB82F16-0B4D-45B1-A0FA-63D62BEF35A8}" srcOrd="0" destOrd="0" presId="urn:microsoft.com/office/officeart/2005/8/layout/vList3"/>
    <dgm:cxn modelId="{E9B74D61-28AA-4F1C-89AE-0D38AEBE77CB}" type="presOf" srcId="{30026EA8-4BAE-4416-978F-9C723321FDB4}" destId="{2C563374-E66F-4EE9-815A-480A7D14E9FB}" srcOrd="0" destOrd="0" presId="urn:microsoft.com/office/officeart/2005/8/layout/vList3"/>
    <dgm:cxn modelId="{6D73B763-47E9-4604-B043-95BB1631E860}" srcId="{AE63018F-BACA-4219-B595-BE143F3791CB}" destId="{6CD5F00C-226E-4780-93C1-A345043DE611}" srcOrd="0" destOrd="0" parTransId="{B4958219-3D24-4075-8278-7B4EF44F2964}" sibTransId="{88140FC0-40A9-4C59-97AF-6F3FD36A9066}"/>
    <dgm:cxn modelId="{D90B506D-2A07-4F0B-A9D4-3902A5737E73}" srcId="{AE63018F-BACA-4219-B595-BE143F3791CB}" destId="{11EC38D6-F7EE-4A58-AF63-F1942125A6AE}" srcOrd="3" destOrd="0" parTransId="{B63FEAD4-0F9A-487E-839B-436AA329A4EB}" sibTransId="{9E1BC93B-CA3D-4606-84BA-C3E827275521}"/>
    <dgm:cxn modelId="{F8C2E274-35A9-4DAD-BFE9-EB73F4FD307C}" type="presOf" srcId="{11EC38D6-F7EE-4A58-AF63-F1942125A6AE}" destId="{D5E0C2B0-A5DB-4327-A9A5-CBD5C4A7A0C1}" srcOrd="0" destOrd="0" presId="urn:microsoft.com/office/officeart/2005/8/layout/vList3"/>
    <dgm:cxn modelId="{CA927277-FDD7-4A79-B4AD-4BED48BC8324}" srcId="{AE63018F-BACA-4219-B595-BE143F3791CB}" destId="{BA85918B-E63B-4A61-9E98-5248DD4F85B2}" srcOrd="2" destOrd="0" parTransId="{201CFAD7-5C3A-4787-B0C7-FA7B3538B98F}" sibTransId="{F1767808-1189-4CCE-BB80-D5A8B5C10470}"/>
    <dgm:cxn modelId="{A7632892-12D1-450A-9618-205A8DCA1C9F}" type="presOf" srcId="{BA85918B-E63B-4A61-9E98-5248DD4F85B2}" destId="{C5C18AB2-0BAD-4909-A418-07CBC8A96B57}" srcOrd="0" destOrd="0" presId="urn:microsoft.com/office/officeart/2005/8/layout/vList3"/>
    <dgm:cxn modelId="{49BF070B-32A3-4F5A-B603-337544A34E56}" type="presParOf" srcId="{CF2A4D3D-0C9A-4353-A5A0-8AFC1EC11163}" destId="{761C1CAF-DFD4-41C7-B5A1-3702B8D65AEA}" srcOrd="0" destOrd="0" presId="urn:microsoft.com/office/officeart/2005/8/layout/vList3"/>
    <dgm:cxn modelId="{B7028C58-2C15-47E4-AB1A-DEB66DDE5066}" type="presParOf" srcId="{761C1CAF-DFD4-41C7-B5A1-3702B8D65AEA}" destId="{ECEA28DC-E509-430F-AF29-61EA7C37960B}" srcOrd="0" destOrd="0" presId="urn:microsoft.com/office/officeart/2005/8/layout/vList3"/>
    <dgm:cxn modelId="{9866AA02-97E1-4042-A5CE-7A5DC8E5894E}" type="presParOf" srcId="{761C1CAF-DFD4-41C7-B5A1-3702B8D65AEA}" destId="{9CB82F16-0B4D-45B1-A0FA-63D62BEF35A8}" srcOrd="1" destOrd="0" presId="urn:microsoft.com/office/officeart/2005/8/layout/vList3"/>
    <dgm:cxn modelId="{CFAF98E3-A36B-4332-8660-406FB32AD520}" type="presParOf" srcId="{CF2A4D3D-0C9A-4353-A5A0-8AFC1EC11163}" destId="{BA97B355-5F5F-404F-A410-CB9DB7BC8964}" srcOrd="1" destOrd="0" presId="urn:microsoft.com/office/officeart/2005/8/layout/vList3"/>
    <dgm:cxn modelId="{6CE63DEB-F482-4F77-B5AB-2C1D44890624}" type="presParOf" srcId="{CF2A4D3D-0C9A-4353-A5A0-8AFC1EC11163}" destId="{E3DF038E-3D43-4076-A3BE-A9323D812D9C}" srcOrd="2" destOrd="0" presId="urn:microsoft.com/office/officeart/2005/8/layout/vList3"/>
    <dgm:cxn modelId="{A91CE9AE-7FC8-49F6-9340-14877C769775}" type="presParOf" srcId="{E3DF038E-3D43-4076-A3BE-A9323D812D9C}" destId="{9B190C2D-4FD4-4EB5-8F95-00CFBFD241EC}" srcOrd="0" destOrd="0" presId="urn:microsoft.com/office/officeart/2005/8/layout/vList3"/>
    <dgm:cxn modelId="{72E84372-D7A9-4111-8130-AFCBBFD3B417}" type="presParOf" srcId="{E3DF038E-3D43-4076-A3BE-A9323D812D9C}" destId="{2C563374-E66F-4EE9-815A-480A7D14E9FB}" srcOrd="1" destOrd="0" presId="urn:microsoft.com/office/officeart/2005/8/layout/vList3"/>
    <dgm:cxn modelId="{E0691AB7-28D9-4BD8-B5BE-61469A877A11}" type="presParOf" srcId="{CF2A4D3D-0C9A-4353-A5A0-8AFC1EC11163}" destId="{0A698F20-B93E-4BD1-B856-28540F58419A}" srcOrd="3" destOrd="0" presId="urn:microsoft.com/office/officeart/2005/8/layout/vList3"/>
    <dgm:cxn modelId="{43E7DF07-EF42-4F54-A39D-954DC29795F5}" type="presParOf" srcId="{CF2A4D3D-0C9A-4353-A5A0-8AFC1EC11163}" destId="{C64E82F1-0F22-4CDD-98EB-B9F371F45E39}" srcOrd="4" destOrd="0" presId="urn:microsoft.com/office/officeart/2005/8/layout/vList3"/>
    <dgm:cxn modelId="{032B807B-EB74-498A-8B34-41BC3CCA9D20}" type="presParOf" srcId="{C64E82F1-0F22-4CDD-98EB-B9F371F45E39}" destId="{F6FD53F7-91B1-401B-A263-78400073B24A}" srcOrd="0" destOrd="0" presId="urn:microsoft.com/office/officeart/2005/8/layout/vList3"/>
    <dgm:cxn modelId="{A16DE259-4FF0-4DB9-BECF-F9BCE2CE3052}" type="presParOf" srcId="{C64E82F1-0F22-4CDD-98EB-B9F371F45E39}" destId="{C5C18AB2-0BAD-4909-A418-07CBC8A96B57}" srcOrd="1" destOrd="0" presId="urn:microsoft.com/office/officeart/2005/8/layout/vList3"/>
    <dgm:cxn modelId="{A0076A8C-6C41-4FC5-A6EB-7327E7CB669E}" type="presParOf" srcId="{CF2A4D3D-0C9A-4353-A5A0-8AFC1EC11163}" destId="{E7921281-B5CE-44B1-8C0C-1E69140DCD5C}" srcOrd="5" destOrd="0" presId="urn:microsoft.com/office/officeart/2005/8/layout/vList3"/>
    <dgm:cxn modelId="{9C46A895-8195-4BF3-ADBC-825D30817809}" type="presParOf" srcId="{CF2A4D3D-0C9A-4353-A5A0-8AFC1EC11163}" destId="{9EFB3EE3-EC28-4B8C-89F0-CA8B1171B804}" srcOrd="6" destOrd="0" presId="urn:microsoft.com/office/officeart/2005/8/layout/vList3"/>
    <dgm:cxn modelId="{5E97FBB7-23E6-47C9-AA32-B3E9C0BE863A}" type="presParOf" srcId="{9EFB3EE3-EC28-4B8C-89F0-CA8B1171B804}" destId="{2D289581-9A15-45D5-AF4E-7C8B252FF65B}" srcOrd="0" destOrd="0" presId="urn:microsoft.com/office/officeart/2005/8/layout/vList3"/>
    <dgm:cxn modelId="{B3606E08-6857-4D9F-9EF4-1F9E7EBB368A}" type="presParOf" srcId="{9EFB3EE3-EC28-4B8C-89F0-CA8B1171B804}" destId="{D5E0C2B0-A5DB-4327-A9A5-CBD5C4A7A0C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82F16-0B4D-45B1-A0FA-63D62BEF35A8}">
      <dsp:nvSpPr>
        <dsp:cNvPr id="0" name=""/>
        <dsp:cNvSpPr/>
      </dsp:nvSpPr>
      <dsp:spPr>
        <a:xfrm rot="10800000">
          <a:off x="1637982" y="1693"/>
          <a:ext cx="5405120" cy="11061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kern="1200" dirty="0" err="1"/>
            <a:t>Interruption</a:t>
          </a:r>
          <a:r>
            <a:rPr lang="hu-HU" sz="3100" kern="1200" dirty="0"/>
            <a:t> </a:t>
          </a:r>
          <a:r>
            <a:rPr lang="hu-HU" sz="3100" kern="1200" dirty="0" err="1"/>
            <a:t>analysis</a:t>
          </a:r>
          <a:r>
            <a:rPr lang="hu-HU" sz="3100" kern="1200" dirty="0"/>
            <a:t> (CFD) – </a:t>
          </a:r>
          <a:r>
            <a:rPr lang="hu-HU" sz="3100" kern="1200" dirty="0" err="1"/>
            <a:t>interrupter</a:t>
          </a:r>
          <a:r>
            <a:rPr lang="hu-HU" sz="3100" kern="1200" dirty="0"/>
            <a:t> design</a:t>
          </a:r>
        </a:p>
      </dsp:txBody>
      <dsp:txXfrm rot="10800000">
        <a:off x="1914524" y="1693"/>
        <a:ext cx="5128578" cy="1106169"/>
      </dsp:txXfrm>
    </dsp:sp>
    <dsp:sp modelId="{ECEA28DC-E509-430F-AF29-61EA7C37960B}">
      <dsp:nvSpPr>
        <dsp:cNvPr id="0" name=""/>
        <dsp:cNvSpPr/>
      </dsp:nvSpPr>
      <dsp:spPr>
        <a:xfrm>
          <a:off x="1084897" y="1693"/>
          <a:ext cx="1106169" cy="1106169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63374-E66F-4EE9-815A-480A7D14E9FB}">
      <dsp:nvSpPr>
        <dsp:cNvPr id="0" name=""/>
        <dsp:cNvSpPr/>
      </dsp:nvSpPr>
      <dsp:spPr>
        <a:xfrm rot="10800000">
          <a:off x="1631982" y="1444081"/>
          <a:ext cx="5405120" cy="11061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kern="1200" dirty="0" err="1"/>
            <a:t>Flexible</a:t>
          </a:r>
          <a:r>
            <a:rPr lang="hu-HU" sz="3100" kern="1200" dirty="0"/>
            <a:t> </a:t>
          </a:r>
          <a:r>
            <a:rPr lang="hu-HU" sz="3100" kern="1200" dirty="0" err="1"/>
            <a:t>engineering</a:t>
          </a:r>
          <a:r>
            <a:rPr lang="hu-HU" sz="3100" kern="1200" dirty="0"/>
            <a:t> team  </a:t>
          </a:r>
        </a:p>
      </dsp:txBody>
      <dsp:txXfrm rot="10800000">
        <a:off x="1908524" y="1444081"/>
        <a:ext cx="5128578" cy="1106169"/>
      </dsp:txXfrm>
    </dsp:sp>
    <dsp:sp modelId="{9B190C2D-4FD4-4EB5-8F95-00CFBFD241EC}">
      <dsp:nvSpPr>
        <dsp:cNvPr id="0" name=""/>
        <dsp:cNvSpPr/>
      </dsp:nvSpPr>
      <dsp:spPr>
        <a:xfrm>
          <a:off x="1084897" y="1438063"/>
          <a:ext cx="1106169" cy="11061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18AB2-0BAD-4909-A418-07CBC8A96B57}">
      <dsp:nvSpPr>
        <dsp:cNvPr id="0" name=""/>
        <dsp:cNvSpPr/>
      </dsp:nvSpPr>
      <dsp:spPr>
        <a:xfrm rot="10800000">
          <a:off x="1637982" y="2874433"/>
          <a:ext cx="5405120" cy="11061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kern="1200" dirty="0"/>
            <a:t>Cost-</a:t>
          </a:r>
          <a:r>
            <a:rPr lang="hu-HU" sz="3100" kern="1200" dirty="0" err="1"/>
            <a:t>effective</a:t>
          </a:r>
          <a:r>
            <a:rPr lang="hu-HU" sz="3100" kern="1200" dirty="0"/>
            <a:t> </a:t>
          </a:r>
          <a:r>
            <a:rPr lang="hu-HU" sz="3100" kern="1200" dirty="0" err="1"/>
            <a:t>designs</a:t>
          </a:r>
          <a:endParaRPr lang="hu-HU" sz="3100" kern="1200" dirty="0"/>
        </a:p>
      </dsp:txBody>
      <dsp:txXfrm rot="10800000">
        <a:off x="1914524" y="2874433"/>
        <a:ext cx="5128578" cy="1106169"/>
      </dsp:txXfrm>
    </dsp:sp>
    <dsp:sp modelId="{F6FD53F7-91B1-401B-A263-78400073B24A}">
      <dsp:nvSpPr>
        <dsp:cNvPr id="0" name=""/>
        <dsp:cNvSpPr/>
      </dsp:nvSpPr>
      <dsp:spPr>
        <a:xfrm>
          <a:off x="1084897" y="2874433"/>
          <a:ext cx="1106169" cy="11061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0C2B0-A5DB-4327-A9A5-CBD5C4A7A0C1}">
      <dsp:nvSpPr>
        <dsp:cNvPr id="0" name=""/>
        <dsp:cNvSpPr/>
      </dsp:nvSpPr>
      <dsp:spPr>
        <a:xfrm rot="10800000">
          <a:off x="1637982" y="4310803"/>
          <a:ext cx="5405120" cy="11061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kern="1200" dirty="0" err="1"/>
            <a:t>Complete</a:t>
          </a:r>
          <a:r>
            <a:rPr lang="hu-HU" sz="3100" kern="1200" dirty="0"/>
            <a:t> </a:t>
          </a:r>
          <a:r>
            <a:rPr lang="hu-HU" sz="3100" kern="1200" dirty="0" err="1"/>
            <a:t>solutions</a:t>
          </a:r>
          <a:endParaRPr lang="hu-HU" sz="3100" kern="1200" dirty="0"/>
        </a:p>
      </dsp:txBody>
      <dsp:txXfrm rot="10800000">
        <a:off x="1914524" y="4310803"/>
        <a:ext cx="5128578" cy="1106169"/>
      </dsp:txXfrm>
    </dsp:sp>
    <dsp:sp modelId="{2D289581-9A15-45D5-AF4E-7C8B252FF65B}">
      <dsp:nvSpPr>
        <dsp:cNvPr id="0" name=""/>
        <dsp:cNvSpPr/>
      </dsp:nvSpPr>
      <dsp:spPr>
        <a:xfrm>
          <a:off x="1084897" y="4310803"/>
          <a:ext cx="1106169" cy="1106169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1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8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0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8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3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7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0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4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8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3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D3E8-9070-40CD-BEBF-80970CB4D4B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080B6-BF0A-4964-B293-7DCB36BFDB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F67A982-E0AA-B1EE-DB95-2C239EC1B7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20761" y="243682"/>
            <a:ext cx="2264611" cy="7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3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1062687" y="1212979"/>
            <a:ext cx="9481751" cy="2387600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Introduction</a:t>
            </a:r>
            <a:r>
              <a:rPr lang="hu-HU" dirty="0"/>
              <a:t> of </a:t>
            </a:r>
            <a:r>
              <a:rPr lang="hu-HU" dirty="0" err="1"/>
              <a:t>engineering</a:t>
            </a:r>
            <a:r>
              <a:rPr lang="hu-HU" dirty="0"/>
              <a:t> team of </a:t>
            </a:r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Voltage</a:t>
            </a:r>
            <a:r>
              <a:rPr lang="hu-HU" dirty="0"/>
              <a:t> </a:t>
            </a:r>
            <a:r>
              <a:rPr lang="hu-HU" dirty="0" err="1"/>
              <a:t>Solutions</a:t>
            </a:r>
            <a:r>
              <a:rPr lang="hu-HU" dirty="0"/>
              <a:t> Kft.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001617" y="6211957"/>
            <a:ext cx="513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Voltage</a:t>
            </a:r>
            <a:r>
              <a:rPr lang="hu-HU" dirty="0"/>
              <a:t> </a:t>
            </a:r>
            <a:r>
              <a:rPr lang="hu-HU" dirty="0" err="1"/>
              <a:t>Solutions</a:t>
            </a:r>
            <a:r>
              <a:rPr lang="hu-HU" dirty="0"/>
              <a:t> Kft, Hungary     hvsolutions.eu</a:t>
            </a:r>
          </a:p>
        </p:txBody>
      </p:sp>
      <p:sp>
        <p:nvSpPr>
          <p:cNvPr id="4" name="Téglalap 3"/>
          <p:cNvSpPr/>
          <p:nvPr/>
        </p:nvSpPr>
        <p:spPr>
          <a:xfrm>
            <a:off x="2693773" y="3973898"/>
            <a:ext cx="609600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 err="1"/>
              <a:t>Disclaimer</a:t>
            </a:r>
            <a:endParaRPr lang="hu-HU" dirty="0"/>
          </a:p>
          <a:p>
            <a:pPr algn="just"/>
            <a:r>
              <a:rPr lang="en-US" dirty="0"/>
              <a:t>The information contained in </a:t>
            </a:r>
            <a:r>
              <a:rPr lang="en-US" dirty="0" err="1"/>
              <a:t>th</a:t>
            </a:r>
            <a:r>
              <a:rPr lang="hu-HU" dirty="0"/>
              <a:t>is</a:t>
            </a:r>
            <a:r>
              <a:rPr lang="en-US" dirty="0"/>
              <a:t> document is confidential, privileged and only for the information of the intended recipient and may not be used, published or redistributed without the prior written consent of</a:t>
            </a:r>
            <a:r>
              <a:rPr lang="hu-HU" dirty="0"/>
              <a:t> </a:t>
            </a:r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Voltage</a:t>
            </a:r>
            <a:r>
              <a:rPr lang="hu-HU" dirty="0"/>
              <a:t> </a:t>
            </a:r>
            <a:r>
              <a:rPr lang="hu-HU" dirty="0" err="1"/>
              <a:t>Solutions</a:t>
            </a:r>
            <a:r>
              <a:rPr lang="hu-HU" dirty="0"/>
              <a:t> Kft.</a:t>
            </a:r>
          </a:p>
        </p:txBody>
      </p:sp>
    </p:spTree>
    <p:extLst>
      <p:ext uri="{BB962C8B-B14F-4D97-AF65-F5344CB8AC3E}">
        <p14:creationId xmlns:p14="http://schemas.microsoft.com/office/powerpoint/2010/main" val="302862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CB57761-C76D-4B0E-9970-B3A39D9C5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947" y="3297195"/>
            <a:ext cx="4576555" cy="343241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AD1070D-52D9-4F4D-9FBB-BBE4EEA4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7" y="1473246"/>
            <a:ext cx="5553803" cy="4089001"/>
          </a:xfrm>
          <a:prstGeom prst="rect">
            <a:avLst/>
          </a:prstGeom>
        </p:spPr>
      </p:pic>
      <p:cxnSp>
        <p:nvCxnSpPr>
          <p:cNvPr id="5" name="Összekötő: szögletes 4">
            <a:extLst>
              <a:ext uri="{FF2B5EF4-FFF2-40B4-BE49-F238E27FC236}">
                <a16:creationId xmlns:a16="http://schemas.microsoft.com/office/drawing/2014/main" id="{A2B51370-D416-4926-9687-607AE8AB8F13}"/>
              </a:ext>
            </a:extLst>
          </p:cNvPr>
          <p:cNvCxnSpPr>
            <a:cxnSpLocks/>
          </p:cNvCxnSpPr>
          <p:nvPr/>
        </p:nvCxnSpPr>
        <p:spPr>
          <a:xfrm flipV="1">
            <a:off x="4488246" y="6178362"/>
            <a:ext cx="1254921" cy="275779"/>
          </a:xfrm>
          <a:prstGeom prst="bentConnector3">
            <a:avLst>
              <a:gd name="adj1" fmla="val 50000"/>
            </a:avLst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34AB6059-56BD-4809-ADD9-2F20055B5E10}"/>
              </a:ext>
            </a:extLst>
          </p:cNvPr>
          <p:cNvSpPr txBox="1"/>
          <p:nvPr/>
        </p:nvSpPr>
        <p:spPr>
          <a:xfrm>
            <a:off x="1812329" y="6268719"/>
            <a:ext cx="341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hu-HU" dirty="0"/>
              <a:t> </a:t>
            </a:r>
            <a:r>
              <a:rPr lang="hu-HU" dirty="0" err="1"/>
              <a:t>Substation</a:t>
            </a:r>
            <a:r>
              <a:rPr lang="hu-HU" dirty="0"/>
              <a:t> in </a:t>
            </a:r>
            <a:r>
              <a:rPr lang="hu-HU" dirty="0" err="1"/>
              <a:t>Finland</a:t>
            </a:r>
            <a:endParaRPr lang="hu-HU" dirty="0"/>
          </a:p>
          <a:p>
            <a:pPr latinLnBrk="0"/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A03E663-17C4-4E86-83BE-55AD844FB23A}"/>
              </a:ext>
            </a:extLst>
          </p:cNvPr>
          <p:cNvSpPr txBox="1"/>
          <p:nvPr/>
        </p:nvSpPr>
        <p:spPr>
          <a:xfrm>
            <a:off x="1119466" y="5729145"/>
            <a:ext cx="327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hu-HU" dirty="0"/>
              <a:t>3D </a:t>
            </a:r>
            <a:r>
              <a:rPr lang="hu-HU" dirty="0" err="1"/>
              <a:t>model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GIS</a:t>
            </a:r>
          </a:p>
          <a:p>
            <a:pPr latinLnBrk="0"/>
            <a:endParaRPr lang="hu-HU" dirty="0"/>
          </a:p>
        </p:txBody>
      </p:sp>
      <p:cxnSp>
        <p:nvCxnSpPr>
          <p:cNvPr id="8" name="Összekötő: szögletes 7">
            <a:extLst>
              <a:ext uri="{FF2B5EF4-FFF2-40B4-BE49-F238E27FC236}">
                <a16:creationId xmlns:a16="http://schemas.microsoft.com/office/drawing/2014/main" id="{31562031-C77A-4429-9B8A-D1192D3D7E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45807" y="4875841"/>
            <a:ext cx="1490695" cy="627461"/>
          </a:xfrm>
          <a:prstGeom prst="bentConnector3">
            <a:avLst>
              <a:gd name="adj1" fmla="val 50000"/>
            </a:avLst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05EAA44-23A7-4893-AEF0-D812F07E6023}"/>
              </a:ext>
            </a:extLst>
          </p:cNvPr>
          <p:cNvSpPr txBox="1"/>
          <p:nvPr/>
        </p:nvSpPr>
        <p:spPr>
          <a:xfrm>
            <a:off x="467361" y="1197761"/>
            <a:ext cx="537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145kV 40kA </a:t>
            </a:r>
            <a:r>
              <a:rPr lang="hu-HU" b="1" dirty="0" err="1"/>
              <a:t>Gas</a:t>
            </a:r>
            <a:r>
              <a:rPr lang="hu-HU" b="1" dirty="0"/>
              <a:t> </a:t>
            </a:r>
            <a:r>
              <a:rPr lang="hu-HU" b="1" dirty="0" err="1"/>
              <a:t>Insualted</a:t>
            </a:r>
            <a:r>
              <a:rPr lang="hu-HU" b="1" dirty="0"/>
              <a:t> </a:t>
            </a:r>
            <a:r>
              <a:rPr lang="hu-HU" b="1" dirty="0" err="1"/>
              <a:t>Swichgear</a:t>
            </a:r>
            <a:r>
              <a:rPr lang="hu-HU" b="1" dirty="0"/>
              <a:t> (GIS) </a:t>
            </a:r>
            <a:r>
              <a:rPr lang="hu-HU" b="1" dirty="0" err="1"/>
              <a:t>for</a:t>
            </a:r>
            <a:r>
              <a:rPr lang="hu-HU" b="1" dirty="0"/>
              <a:t> Hyundai</a:t>
            </a:r>
            <a:endParaRPr lang="en-US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E9EB6C5-8442-42ED-98AC-136BC3704875}"/>
              </a:ext>
            </a:extLst>
          </p:cNvPr>
          <p:cNvSpPr txBox="1"/>
          <p:nvPr/>
        </p:nvSpPr>
        <p:spPr>
          <a:xfrm>
            <a:off x="6104243" y="420619"/>
            <a:ext cx="57500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Designed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international</a:t>
            </a:r>
            <a:r>
              <a:rPr lang="hu-HU" dirty="0"/>
              <a:t> market. (2014)</a:t>
            </a:r>
          </a:p>
          <a:p>
            <a:endParaRPr lang="hu-HU" dirty="0"/>
          </a:p>
          <a:p>
            <a:r>
              <a:rPr lang="hu-HU" dirty="0"/>
              <a:t>The Team: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hu-HU" dirty="0" err="1"/>
              <a:t>designed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components</a:t>
            </a:r>
            <a:r>
              <a:rPr lang="hu-HU" dirty="0"/>
              <a:t>, </a:t>
            </a:r>
            <a:r>
              <a:rPr lang="hu-HU" dirty="0" err="1"/>
              <a:t>prepared</a:t>
            </a:r>
            <a:r>
              <a:rPr lang="hu-HU" dirty="0"/>
              <a:t> </a:t>
            </a:r>
            <a:r>
              <a:rPr lang="hu-HU" dirty="0" err="1"/>
              <a:t>manufacturing</a:t>
            </a:r>
            <a:r>
              <a:rPr lang="hu-HU" dirty="0"/>
              <a:t> </a:t>
            </a:r>
            <a:r>
              <a:rPr lang="hu-HU" dirty="0" err="1"/>
              <a:t>drawings</a:t>
            </a:r>
            <a:r>
              <a:rPr lang="hu-HU" dirty="0"/>
              <a:t>,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hu-HU" dirty="0" err="1"/>
              <a:t>performed</a:t>
            </a:r>
            <a:r>
              <a:rPr lang="hu-HU" dirty="0"/>
              <a:t> CFD </a:t>
            </a:r>
            <a:r>
              <a:rPr lang="hu-HU" dirty="0" err="1"/>
              <a:t>analysis</a:t>
            </a:r>
            <a:r>
              <a:rPr lang="hu-HU" dirty="0"/>
              <a:t> and </a:t>
            </a:r>
            <a:r>
              <a:rPr lang="hu-HU" dirty="0" err="1"/>
              <a:t>improvements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interrupter</a:t>
            </a:r>
            <a:r>
              <a:rPr lang="hu-HU" dirty="0"/>
              <a:t>,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hu-HU" dirty="0" err="1"/>
              <a:t>conducted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testing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interrupter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laboratory</a:t>
            </a:r>
            <a:r>
              <a:rPr lang="hu-HU" dirty="0"/>
              <a:t> of </a:t>
            </a:r>
            <a:r>
              <a:rPr lang="hu-HU" dirty="0" err="1"/>
              <a:t>Dekra</a:t>
            </a:r>
            <a:r>
              <a:rPr lang="hu-HU" dirty="0"/>
              <a:t> (</a:t>
            </a:r>
            <a:r>
              <a:rPr lang="hu-HU" dirty="0" err="1"/>
              <a:t>Veiki</a:t>
            </a:r>
            <a:r>
              <a:rPr lang="hu-HU" dirty="0"/>
              <a:t>) in Hungary.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17B1152-ABF2-4358-ADB1-92181C359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1" b="98402" l="994" r="99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51" y="2660826"/>
            <a:ext cx="7420211" cy="323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467D097-3D18-480C-9B31-A1ACB0585882}"/>
              </a:ext>
            </a:extLst>
          </p:cNvPr>
          <p:cNvSpPr txBox="1"/>
          <p:nvPr/>
        </p:nvSpPr>
        <p:spPr>
          <a:xfrm>
            <a:off x="1046213" y="2291491"/>
            <a:ext cx="42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245kV 63kA </a:t>
            </a:r>
            <a:r>
              <a:rPr lang="hu-HU" b="1" dirty="0" err="1"/>
              <a:t>Gas</a:t>
            </a:r>
            <a:r>
              <a:rPr lang="hu-HU" b="1" dirty="0"/>
              <a:t> </a:t>
            </a:r>
            <a:r>
              <a:rPr lang="hu-HU" b="1" dirty="0" err="1"/>
              <a:t>Insulated</a:t>
            </a:r>
            <a:r>
              <a:rPr lang="hu-HU" b="1" dirty="0"/>
              <a:t> </a:t>
            </a:r>
            <a:r>
              <a:rPr lang="hu-HU" b="1" dirty="0" err="1"/>
              <a:t>Switchgear</a:t>
            </a:r>
            <a:r>
              <a:rPr lang="hu-HU" b="1" dirty="0"/>
              <a:t> (GIS)</a:t>
            </a:r>
            <a:endParaRPr lang="en-US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E9EB6C5-8442-42ED-98AC-136BC3704875}"/>
              </a:ext>
            </a:extLst>
          </p:cNvPr>
          <p:cNvSpPr txBox="1"/>
          <p:nvPr/>
        </p:nvSpPr>
        <p:spPr>
          <a:xfrm>
            <a:off x="6104243" y="420615"/>
            <a:ext cx="5750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The Team: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hu-HU" dirty="0" err="1"/>
              <a:t>designed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components</a:t>
            </a:r>
            <a:r>
              <a:rPr lang="hu-HU" dirty="0"/>
              <a:t>, </a:t>
            </a:r>
            <a:r>
              <a:rPr lang="hu-HU" dirty="0" err="1"/>
              <a:t>prepared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manufacturing</a:t>
            </a:r>
            <a:r>
              <a:rPr lang="hu-HU" dirty="0"/>
              <a:t> </a:t>
            </a:r>
            <a:r>
              <a:rPr lang="hu-HU" dirty="0" err="1"/>
              <a:t>drawings</a:t>
            </a:r>
            <a:r>
              <a:rPr lang="hu-HU" dirty="0"/>
              <a:t>,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hu-HU" dirty="0" err="1"/>
              <a:t>performed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CFD </a:t>
            </a:r>
            <a:r>
              <a:rPr lang="hu-HU" dirty="0" err="1"/>
              <a:t>analysis</a:t>
            </a:r>
            <a:r>
              <a:rPr lang="hu-HU" dirty="0"/>
              <a:t> and </a:t>
            </a:r>
            <a:r>
              <a:rPr lang="hu-HU" dirty="0" err="1"/>
              <a:t>improvements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interrupter</a:t>
            </a:r>
            <a:r>
              <a:rPr lang="hu-H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098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95D46C0-3693-4517-9144-D9A0B1ECD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3" y="2431337"/>
            <a:ext cx="5853519" cy="385998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E08AE7F-3ADD-404A-AD58-75DC9B47812F}"/>
              </a:ext>
            </a:extLst>
          </p:cNvPr>
          <p:cNvSpPr txBox="1"/>
          <p:nvPr/>
        </p:nvSpPr>
        <p:spPr>
          <a:xfrm>
            <a:off x="140051" y="1804085"/>
            <a:ext cx="709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145kV 40kA </a:t>
            </a:r>
            <a:r>
              <a:rPr lang="hu-HU" b="1" dirty="0" err="1"/>
              <a:t>Dry</a:t>
            </a:r>
            <a:r>
              <a:rPr lang="hu-HU" b="1" dirty="0"/>
              <a:t> air </a:t>
            </a:r>
            <a:r>
              <a:rPr lang="hu-HU" b="1" dirty="0" err="1"/>
              <a:t>insulated</a:t>
            </a:r>
            <a:r>
              <a:rPr lang="hu-HU" b="1" dirty="0"/>
              <a:t> </a:t>
            </a:r>
            <a:r>
              <a:rPr lang="hu-HU" b="1" dirty="0" err="1"/>
              <a:t>switchgear</a:t>
            </a:r>
            <a:r>
              <a:rPr lang="hu-HU" b="1" dirty="0"/>
              <a:t> </a:t>
            </a:r>
            <a:r>
              <a:rPr lang="hu-HU" b="1" dirty="0" err="1"/>
              <a:t>with</a:t>
            </a:r>
            <a:r>
              <a:rPr lang="hu-HU" b="1" dirty="0"/>
              <a:t> </a:t>
            </a:r>
            <a:r>
              <a:rPr lang="hu-HU" b="1" dirty="0" err="1"/>
              <a:t>vacuum</a:t>
            </a:r>
            <a:r>
              <a:rPr lang="hu-HU" b="1" dirty="0"/>
              <a:t> </a:t>
            </a:r>
            <a:r>
              <a:rPr lang="hu-HU" b="1" dirty="0" err="1"/>
              <a:t>interrupter</a:t>
            </a:r>
            <a:r>
              <a:rPr lang="hu-HU" b="1" dirty="0"/>
              <a:t> (2021)</a:t>
            </a:r>
            <a:endParaRPr lang="en-US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E9EB6C5-8442-42ED-98AC-136BC3704875}"/>
              </a:ext>
            </a:extLst>
          </p:cNvPr>
          <p:cNvSpPr txBox="1"/>
          <p:nvPr/>
        </p:nvSpPr>
        <p:spPr>
          <a:xfrm>
            <a:off x="6252526" y="2431340"/>
            <a:ext cx="57500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a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technology</a:t>
            </a:r>
            <a:r>
              <a:rPr lang="hu-HU" dirty="0"/>
              <a:t>: SF6 free design.</a:t>
            </a:r>
          </a:p>
          <a:p>
            <a:endParaRPr lang="hu-HU" dirty="0"/>
          </a:p>
          <a:p>
            <a:r>
              <a:rPr lang="hu-HU" dirty="0"/>
              <a:t>The Team: </a:t>
            </a:r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en-US" dirty="0"/>
              <a:t>designed all components, (except the vacuum chamber) prepared all manufacturing drawings</a:t>
            </a:r>
            <a:r>
              <a:rPr lang="hu-HU" dirty="0"/>
              <a:t>,</a:t>
            </a:r>
            <a:endParaRPr lang="en-US" dirty="0"/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en-US" dirty="0"/>
              <a:t>performed dry-air dielectric basic insulation tests in Hungary at </a:t>
            </a:r>
            <a:r>
              <a:rPr lang="en-US" dirty="0" err="1"/>
              <a:t>Testroom</a:t>
            </a:r>
            <a:r>
              <a:rPr lang="en-US" dirty="0"/>
              <a:t> of Ganz Transformer factory</a:t>
            </a:r>
            <a:r>
              <a:rPr lang="hu-HU" dirty="0"/>
              <a:t>,</a:t>
            </a:r>
            <a:endParaRPr lang="en-US" dirty="0"/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hu-HU" dirty="0"/>
              <a:t>w</a:t>
            </a:r>
            <a:r>
              <a:rPr lang="en-US" dirty="0" err="1"/>
              <a:t>orked</a:t>
            </a:r>
            <a:r>
              <a:rPr lang="en-US" dirty="0"/>
              <a:t> out the dielectric limit factors</a:t>
            </a:r>
            <a:r>
              <a:rPr lang="hu-HU" dirty="0"/>
              <a:t>,</a:t>
            </a:r>
            <a:endParaRPr lang="en-US" dirty="0"/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hu-HU" dirty="0"/>
              <a:t>p</a:t>
            </a:r>
            <a:r>
              <a:rPr lang="en-US" dirty="0" err="1"/>
              <a:t>repared</a:t>
            </a:r>
            <a:r>
              <a:rPr lang="en-US" dirty="0"/>
              <a:t> the mechanical simulation of the vacuum chamber and the spring drive</a:t>
            </a:r>
            <a:r>
              <a:rPr lang="hu-H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6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52FCD99-52B8-4EE9-82D5-09BB17DE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85" y="1099445"/>
            <a:ext cx="2449539" cy="255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9" descr="20110526228.jpg">
            <a:extLst>
              <a:ext uri="{FF2B5EF4-FFF2-40B4-BE49-F238E27FC236}">
                <a16:creationId xmlns:a16="http://schemas.microsoft.com/office/drawing/2014/main" id="{F93D0D3A-D131-4567-A146-68F57559A9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898" y="4287221"/>
            <a:ext cx="1728787" cy="21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7694ACC-A74E-4755-84BC-89A8342EEC82}"/>
              </a:ext>
            </a:extLst>
          </p:cNvPr>
          <p:cNvSpPr txBox="1"/>
          <p:nvPr/>
        </p:nvSpPr>
        <p:spPr>
          <a:xfrm>
            <a:off x="663059" y="375076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Novel</a:t>
            </a:r>
            <a:r>
              <a:rPr lang="hu-HU" dirty="0"/>
              <a:t> </a:t>
            </a:r>
            <a:r>
              <a:rPr lang="hu-HU" dirty="0" err="1"/>
              <a:t>disconnector</a:t>
            </a:r>
            <a:r>
              <a:rPr lang="hu-HU" dirty="0"/>
              <a:t> </a:t>
            </a:r>
            <a:r>
              <a:rPr lang="hu-HU" dirty="0" err="1"/>
              <a:t>mechanism</a:t>
            </a:r>
            <a:endParaRPr lang="en-US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65CCFF7-71B2-440A-8467-A6784F7344FB}"/>
              </a:ext>
            </a:extLst>
          </p:cNvPr>
          <p:cNvSpPr txBox="1"/>
          <p:nvPr/>
        </p:nvSpPr>
        <p:spPr>
          <a:xfrm>
            <a:off x="5898220" y="5735899"/>
            <a:ext cx="323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speed</a:t>
            </a:r>
            <a:r>
              <a:rPr lang="hu-HU" dirty="0"/>
              <a:t> </a:t>
            </a:r>
            <a:r>
              <a:rPr lang="hu-HU" dirty="0" err="1"/>
              <a:t>solenoid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2 </a:t>
            </a:r>
            <a:r>
              <a:rPr lang="hu-HU" dirty="0" err="1"/>
              <a:t>cycle</a:t>
            </a:r>
            <a:r>
              <a:rPr lang="hu-HU" dirty="0"/>
              <a:t> </a:t>
            </a:r>
            <a:r>
              <a:rPr lang="hu-HU" dirty="0" err="1"/>
              <a:t>circuit</a:t>
            </a:r>
            <a:r>
              <a:rPr lang="hu-HU" dirty="0"/>
              <a:t> </a:t>
            </a:r>
            <a:r>
              <a:rPr lang="hu-HU" dirty="0" err="1"/>
              <a:t>breakers</a:t>
            </a:r>
            <a:endParaRPr lang="en-US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230B1C22-2923-4787-99ED-7B1901E05205}"/>
              </a:ext>
            </a:extLst>
          </p:cNvPr>
          <p:cNvCxnSpPr>
            <a:cxnSpLocks/>
          </p:cNvCxnSpPr>
          <p:nvPr/>
        </p:nvCxnSpPr>
        <p:spPr>
          <a:xfrm flipV="1">
            <a:off x="-867107" y="3490555"/>
            <a:ext cx="0" cy="43204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064D1BC-D1A5-4759-A730-77045B028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435" y="848750"/>
            <a:ext cx="4520952" cy="198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9426CBC-E336-40A0-8862-4C4DC926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247" y="3652153"/>
            <a:ext cx="3239343" cy="180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40D53F5-4F78-4538-9C9A-2D56A58C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952" y="3705721"/>
            <a:ext cx="2058977" cy="157352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190500" dist="38100" dir="2700000" sx="105000" sy="105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23D7A330-7398-4394-8FD2-5294A710FE24}"/>
              </a:ext>
            </a:extLst>
          </p:cNvPr>
          <p:cNvCxnSpPr>
            <a:cxnSpLocks/>
          </p:cNvCxnSpPr>
          <p:nvPr/>
        </p:nvCxnSpPr>
        <p:spPr>
          <a:xfrm flipH="1">
            <a:off x="5745098" y="4941173"/>
            <a:ext cx="1" cy="97938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F4B9FABD-9FB9-47A1-B99F-A329DE8355FF}"/>
              </a:ext>
            </a:extLst>
          </p:cNvPr>
          <p:cNvCxnSpPr>
            <a:cxnSpLocks/>
          </p:cNvCxnSpPr>
          <p:nvPr/>
        </p:nvCxnSpPr>
        <p:spPr>
          <a:xfrm flipH="1">
            <a:off x="4506390" y="2291246"/>
            <a:ext cx="1" cy="97938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66CDCC6-91AD-4A28-ADFD-98E14EF6EFCC}"/>
              </a:ext>
            </a:extLst>
          </p:cNvPr>
          <p:cNvSpPr txBox="1"/>
          <p:nvPr/>
        </p:nvSpPr>
        <p:spPr>
          <a:xfrm>
            <a:off x="4606791" y="3085963"/>
            <a:ext cx="376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3 </a:t>
            </a:r>
            <a:r>
              <a:rPr lang="hu-HU" dirty="0" err="1"/>
              <a:t>phase</a:t>
            </a:r>
            <a:r>
              <a:rPr lang="hu-HU" dirty="0"/>
              <a:t> GIS </a:t>
            </a:r>
            <a:r>
              <a:rPr lang="hu-HU" dirty="0" err="1"/>
              <a:t>voltage</a:t>
            </a:r>
            <a:r>
              <a:rPr lang="hu-HU" dirty="0"/>
              <a:t> </a:t>
            </a:r>
            <a:r>
              <a:rPr lang="hu-HU" dirty="0" err="1"/>
              <a:t>transformer</a:t>
            </a:r>
            <a:endParaRPr lang="en-US" dirty="0"/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6AF86BC4-ED25-4007-8EA9-8009F1FC4D78}"/>
              </a:ext>
            </a:extLst>
          </p:cNvPr>
          <p:cNvCxnSpPr>
            <a:cxnSpLocks/>
          </p:cNvCxnSpPr>
          <p:nvPr/>
        </p:nvCxnSpPr>
        <p:spPr>
          <a:xfrm flipV="1">
            <a:off x="3700601" y="5920561"/>
            <a:ext cx="1756460" cy="2872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E592CAC-3098-4AC7-9093-78D5E17C974A}"/>
              </a:ext>
            </a:extLst>
          </p:cNvPr>
          <p:cNvSpPr txBox="1"/>
          <p:nvPr/>
        </p:nvSpPr>
        <p:spPr>
          <a:xfrm>
            <a:off x="3976691" y="204098"/>
            <a:ext cx="20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/>
              <a:t>Patents</a:t>
            </a:r>
            <a:r>
              <a:rPr lang="hu-HU" sz="2400" b="1" dirty="0"/>
              <a:t> and IP</a:t>
            </a:r>
            <a:endParaRPr lang="en-US" sz="2400" b="1" dirty="0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E7E69377-E6F8-4BF4-9965-4BC724C1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110" y="848754"/>
            <a:ext cx="1723068" cy="184079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2286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18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01679C9-6C94-6D2A-451B-B6A892D45E0D}"/>
              </a:ext>
            </a:extLst>
          </p:cNvPr>
          <p:cNvSpPr txBox="1"/>
          <p:nvPr/>
        </p:nvSpPr>
        <p:spPr>
          <a:xfrm>
            <a:off x="3311621" y="469556"/>
            <a:ext cx="635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of 245 kV GIS Bay</a:t>
            </a:r>
            <a:r>
              <a:rPr lang="hu-HU" dirty="0"/>
              <a:t>s</a:t>
            </a:r>
            <a:r>
              <a:rPr lang="en-US" dirty="0"/>
              <a:t> Manufacturing and Assembly </a:t>
            </a:r>
            <a:r>
              <a:rPr lang="hu-HU" b="1" dirty="0"/>
              <a:t>(2022)</a:t>
            </a:r>
            <a:endParaRPr lang="en-US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387F7A4-3B18-8963-F15B-3C31097DB427}"/>
              </a:ext>
            </a:extLst>
          </p:cNvPr>
          <p:cNvSpPr txBox="1"/>
          <p:nvPr/>
        </p:nvSpPr>
        <p:spPr>
          <a:xfrm>
            <a:off x="296565" y="1227952"/>
            <a:ext cx="603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Ganz (Hungary) received an order for two 245 kV GIS bays but lacked sufficient engineering and manufacturing resources. HVS was commissioned to execute the full manufacturing and assembly process.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40FC1E5-3713-5189-5061-0C930E4DEE8C}"/>
              </a:ext>
            </a:extLst>
          </p:cNvPr>
          <p:cNvSpPr txBox="1"/>
          <p:nvPr/>
        </p:nvSpPr>
        <p:spPr>
          <a:xfrm>
            <a:off x="296565" y="2610691"/>
            <a:ext cx="6030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HVS provided: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project status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Verification of available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ordering missing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Engineering support for manufacturing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Organization of the complete technology chain, including hiring qualified fitters, painters, welders,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Management of assembly and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during factory acceptance testing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Several HVS engineers had previously worked as key personnel (Head of Division, Engineering, Development) at Ganz, giving HVS a unique advantage in executing the project.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AB5D033-D3A2-DC43-478E-2ABB57B68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371" y="1331483"/>
            <a:ext cx="4869999" cy="49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8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5AC54D8-8AC8-B017-CEAA-FC6D1C5E6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25" y="2890552"/>
            <a:ext cx="9604978" cy="360451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7C605E8-8985-88FD-5CA0-A0D41BAA46D2}"/>
              </a:ext>
            </a:extLst>
          </p:cNvPr>
          <p:cNvSpPr txBox="1"/>
          <p:nvPr/>
        </p:nvSpPr>
        <p:spPr>
          <a:xfrm>
            <a:off x="3311621" y="469556"/>
            <a:ext cx="604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Development</a:t>
            </a:r>
            <a:r>
              <a:rPr lang="hu-HU" dirty="0"/>
              <a:t> project: Online monitoring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switchgear</a:t>
            </a:r>
            <a:endParaRPr lang="en-US" b="1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CFDB848-6DE9-3FC6-BED3-53E85A8C18B4}"/>
              </a:ext>
            </a:extLst>
          </p:cNvPr>
          <p:cNvSpPr txBox="1"/>
          <p:nvPr/>
        </p:nvSpPr>
        <p:spPr>
          <a:xfrm>
            <a:off x="3102327" y="1109236"/>
            <a:ext cx="5987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/>
              <a:t>Gas</a:t>
            </a:r>
            <a:r>
              <a:rPr lang="hu-HU" b="1" dirty="0"/>
              <a:t> </a:t>
            </a:r>
            <a:r>
              <a:rPr lang="hu-HU" b="1" dirty="0" err="1"/>
              <a:t>density</a:t>
            </a:r>
            <a:r>
              <a:rPr lang="hu-HU" b="1" dirty="0"/>
              <a:t> (monitoring of </a:t>
            </a:r>
            <a:r>
              <a:rPr lang="hu-HU" b="1" dirty="0" err="1"/>
              <a:t>tightness</a:t>
            </a:r>
            <a:r>
              <a:rPr lang="hu-HU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/>
              <a:t>Hidraulic</a:t>
            </a:r>
            <a:r>
              <a:rPr lang="hu-HU" b="1" dirty="0"/>
              <a:t> drive (</a:t>
            </a:r>
            <a:r>
              <a:rPr lang="hu-HU" b="1" dirty="0" err="1"/>
              <a:t>static</a:t>
            </a:r>
            <a:r>
              <a:rPr lang="hu-HU" b="1" dirty="0"/>
              <a:t> </a:t>
            </a:r>
            <a:r>
              <a:rPr lang="hu-HU" b="1" dirty="0" err="1"/>
              <a:t>pressures</a:t>
            </a:r>
            <a:r>
              <a:rPr lang="hu-HU" b="1" dirty="0"/>
              <a:t>, </a:t>
            </a:r>
            <a:r>
              <a:rPr lang="hu-HU" b="1" dirty="0" err="1"/>
              <a:t>drops</a:t>
            </a:r>
            <a:r>
              <a:rPr lang="hu-HU" b="1" dirty="0"/>
              <a:t>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/>
              <a:t>Breaker</a:t>
            </a:r>
            <a:r>
              <a:rPr lang="hu-HU" b="1" dirty="0"/>
              <a:t>/</a:t>
            </a:r>
            <a:r>
              <a:rPr lang="hu-HU" b="1" dirty="0" err="1"/>
              <a:t>switcher</a:t>
            </a:r>
            <a:r>
              <a:rPr lang="hu-HU" b="1" dirty="0"/>
              <a:t> (</a:t>
            </a:r>
            <a:r>
              <a:rPr lang="hu-HU" b="1" dirty="0" err="1"/>
              <a:t>travel</a:t>
            </a:r>
            <a:r>
              <a:rPr lang="hu-HU" b="1" dirty="0"/>
              <a:t> </a:t>
            </a:r>
            <a:r>
              <a:rPr lang="hu-HU" b="1" dirty="0" err="1"/>
              <a:t>record</a:t>
            </a:r>
            <a:r>
              <a:rPr lang="hu-HU" b="1" dirty="0"/>
              <a:t> </a:t>
            </a:r>
            <a:r>
              <a:rPr lang="hu-HU" b="1" dirty="0" err="1"/>
              <a:t>analysis</a:t>
            </a:r>
            <a:r>
              <a:rPr lang="hu-HU" b="1" dirty="0"/>
              <a:t>, </a:t>
            </a:r>
            <a:r>
              <a:rPr lang="hu-HU" b="1" dirty="0" err="1"/>
              <a:t>switching</a:t>
            </a:r>
            <a:r>
              <a:rPr lang="hu-HU" b="1" dirty="0"/>
              <a:t> </a:t>
            </a:r>
            <a:r>
              <a:rPr lang="hu-HU" b="1" dirty="0" err="1"/>
              <a:t>times</a:t>
            </a:r>
            <a:r>
              <a:rPr lang="hu-HU" b="1" dirty="0"/>
              <a:t>) </a:t>
            </a:r>
            <a:endParaRPr lang="en-US" b="1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06B8642-4C61-7490-923D-80A43C94EF40}"/>
              </a:ext>
            </a:extLst>
          </p:cNvPr>
          <p:cNvSpPr txBox="1"/>
          <p:nvPr/>
        </p:nvSpPr>
        <p:spPr>
          <a:xfrm>
            <a:off x="782536" y="2367130"/>
            <a:ext cx="22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Long-</a:t>
            </a:r>
            <a:r>
              <a:rPr lang="hu-HU" dirty="0" err="1"/>
              <a:t>term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test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368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EC848E-4B2B-8C67-918D-62DC09D7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883" y="1112838"/>
            <a:ext cx="14605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F8ABEDA-94A8-183D-FDDF-4B545DB303A5}"/>
              </a:ext>
            </a:extLst>
          </p:cNvPr>
          <p:cNvSpPr txBox="1"/>
          <p:nvPr/>
        </p:nvSpPr>
        <p:spPr>
          <a:xfrm>
            <a:off x="798595" y="1667652"/>
            <a:ext cx="60970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defRPr/>
            </a:pP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external</a:t>
            </a:r>
            <a:r>
              <a:rPr lang="hu-HU" dirty="0"/>
              <a:t> </a:t>
            </a:r>
            <a:r>
              <a:rPr lang="hu-HU" dirty="0" err="1"/>
              <a:t>specialists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provide</a:t>
            </a:r>
            <a:r>
              <a:rPr lang="hu-HU" dirty="0"/>
              <a:t> </a:t>
            </a:r>
            <a:r>
              <a:rPr lang="hu-HU" dirty="0" err="1"/>
              <a:t>consultancy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voltage</a:t>
            </a:r>
            <a:r>
              <a:rPr lang="hu-HU" dirty="0"/>
              <a:t> </a:t>
            </a:r>
            <a:r>
              <a:rPr lang="hu-HU" dirty="0" err="1"/>
              <a:t>power</a:t>
            </a:r>
            <a:r>
              <a:rPr lang="hu-HU" dirty="0"/>
              <a:t> </a:t>
            </a:r>
            <a:r>
              <a:rPr lang="hu-HU" dirty="0" err="1"/>
              <a:t>transformers</a:t>
            </a:r>
            <a:r>
              <a:rPr lang="hu-HU" dirty="0"/>
              <a:t> </a:t>
            </a:r>
            <a:r>
              <a:rPr lang="hu-HU" dirty="0" err="1"/>
              <a:t>including</a:t>
            </a:r>
            <a:r>
              <a:rPr lang="hu-HU" dirty="0"/>
              <a:t>:</a:t>
            </a:r>
          </a:p>
          <a:p>
            <a:pPr eaLnBrk="1" fontAlgn="auto" hangingPunct="1">
              <a:defRPr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Design documentation review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Surveys and investigations of faults and incidents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Analysis of transformer design, </a:t>
            </a:r>
            <a:r>
              <a:rPr lang="hu-HU" dirty="0" err="1"/>
              <a:t>calculating</a:t>
            </a:r>
            <a:r>
              <a:rPr lang="hu-HU" dirty="0"/>
              <a:t> of </a:t>
            </a:r>
            <a:r>
              <a:rPr lang="en-US" dirty="0"/>
              <a:t>lightning impulse distribution, short-circuit withstand capability, cooling performance, and more.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 err="1"/>
              <a:t>Withnessing</a:t>
            </a:r>
            <a:r>
              <a:rPr lang="hu-HU" dirty="0"/>
              <a:t> of </a:t>
            </a:r>
            <a:r>
              <a:rPr lang="hu-HU" dirty="0" err="1"/>
              <a:t>tests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third</a:t>
            </a:r>
            <a:r>
              <a:rPr lang="hu-HU" dirty="0"/>
              <a:t> </a:t>
            </a:r>
            <a:r>
              <a:rPr lang="hu-HU" dirty="0" err="1"/>
              <a:t>party</a:t>
            </a:r>
            <a:r>
              <a:rPr lang="hu-HU" dirty="0"/>
              <a:t> </a:t>
            </a:r>
            <a:r>
              <a:rPr lang="hu-HU" dirty="0" err="1"/>
              <a:t>laboratories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7FF1A13-CBCD-0D29-591D-0D4AA5CB6995}"/>
              </a:ext>
            </a:extLst>
          </p:cNvPr>
          <p:cNvSpPr txBox="1"/>
          <p:nvPr/>
        </p:nvSpPr>
        <p:spPr>
          <a:xfrm>
            <a:off x="3311621" y="469556"/>
            <a:ext cx="249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Transformer</a:t>
            </a:r>
            <a:r>
              <a:rPr lang="hu-HU" dirty="0"/>
              <a:t> </a:t>
            </a:r>
            <a:r>
              <a:rPr lang="hu-HU" dirty="0" err="1"/>
              <a:t>consultancy</a:t>
            </a:r>
            <a:endParaRPr 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058B62-4C1D-110C-9379-06DC8BDC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090" y="1992312"/>
            <a:ext cx="21558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158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75244AA-4E87-E184-FB8E-5A56C3007754}"/>
              </a:ext>
            </a:extLst>
          </p:cNvPr>
          <p:cNvSpPr txBox="1"/>
          <p:nvPr/>
        </p:nvSpPr>
        <p:spPr>
          <a:xfrm>
            <a:off x="6841438" y="5488569"/>
            <a:ext cx="3814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145kV LLS </a:t>
            </a:r>
            <a:r>
              <a:rPr lang="hu-HU" dirty="0" err="1"/>
              <a:t>simulations</a:t>
            </a:r>
            <a:r>
              <a:rPr lang="hu-HU" dirty="0"/>
              <a:t>, test </a:t>
            </a:r>
            <a:r>
              <a:rPr lang="hu-HU" dirty="0" err="1"/>
              <a:t>assistance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Dekra</a:t>
            </a:r>
            <a:r>
              <a:rPr lang="hu-HU" dirty="0"/>
              <a:t> </a:t>
            </a:r>
            <a:r>
              <a:rPr lang="hu-HU" dirty="0" err="1"/>
              <a:t>laboratories</a:t>
            </a:r>
            <a:r>
              <a:rPr lang="hu-HU" dirty="0"/>
              <a:t> Hungary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AF56192-4190-B163-122E-F9055D335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45" y="2693486"/>
            <a:ext cx="2564085" cy="279508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E1D2F2A-FACD-D2B8-567D-A264FAA266CA}"/>
              </a:ext>
            </a:extLst>
          </p:cNvPr>
          <p:cNvSpPr txBox="1"/>
          <p:nvPr/>
        </p:nvSpPr>
        <p:spPr>
          <a:xfrm>
            <a:off x="964530" y="5418137"/>
            <a:ext cx="199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245kV </a:t>
            </a:r>
            <a:r>
              <a:rPr lang="hu-HU" dirty="0" err="1"/>
              <a:t>CapSwitcher</a:t>
            </a:r>
            <a:endParaRPr lang="hu-HU" dirty="0"/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EBFFF41-077E-A93E-081B-44EAA6D28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789" y="2599096"/>
            <a:ext cx="3368163" cy="273113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B8658E9-FDD6-C494-A5C5-A5A1E8EA6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250" y="398398"/>
            <a:ext cx="1924439" cy="58929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B7E78C8-7C13-2626-5631-C97669DCFB60}"/>
              </a:ext>
            </a:extLst>
          </p:cNvPr>
          <p:cNvSpPr txBox="1"/>
          <p:nvPr/>
        </p:nvSpPr>
        <p:spPr>
          <a:xfrm>
            <a:off x="568671" y="1240423"/>
            <a:ext cx="5137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Through a long-term framework contract, we provide SSL with support in </a:t>
            </a:r>
            <a:r>
              <a:rPr lang="hu-HU" dirty="0" err="1"/>
              <a:t>various</a:t>
            </a:r>
            <a:r>
              <a:rPr lang="hu-HU" dirty="0"/>
              <a:t> </a:t>
            </a:r>
            <a:r>
              <a:rPr lang="en-US" dirty="0"/>
              <a:t>project</a:t>
            </a:r>
            <a:r>
              <a:rPr lang="hu-HU" dirty="0"/>
              <a:t>s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engineering</a:t>
            </a:r>
            <a:r>
              <a:rPr lang="hu-HU" dirty="0"/>
              <a:t> </a:t>
            </a:r>
            <a:r>
              <a:rPr lang="hu-HU" dirty="0" err="1"/>
              <a:t>activities</a:t>
            </a:r>
            <a:r>
              <a:rPr lang="hu-HU" dirty="0"/>
              <a:t> </a:t>
            </a:r>
            <a:r>
              <a:rPr lang="hu-HU" dirty="0" err="1"/>
              <a:t>including</a:t>
            </a:r>
            <a:r>
              <a:rPr lang="hu-HU" dirty="0"/>
              <a:t> </a:t>
            </a:r>
            <a:r>
              <a:rPr lang="en-US" dirty="0"/>
              <a:t>design analysis</a:t>
            </a:r>
            <a:r>
              <a:rPr lang="hu-HU" dirty="0"/>
              <a:t>, </a:t>
            </a:r>
            <a:r>
              <a:rPr lang="en-US" dirty="0"/>
              <a:t>CFD optimization</a:t>
            </a:r>
            <a:r>
              <a:rPr lang="hu-HU" dirty="0"/>
              <a:t>, test </a:t>
            </a:r>
            <a:r>
              <a:rPr lang="hu-HU" dirty="0" err="1"/>
              <a:t>assistance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EBE4BA0-FCF0-047A-47D3-8374DDCF34F6}"/>
              </a:ext>
            </a:extLst>
          </p:cNvPr>
          <p:cNvSpPr txBox="1"/>
          <p:nvPr/>
        </p:nvSpPr>
        <p:spPr>
          <a:xfrm>
            <a:off x="4104686" y="5418137"/>
            <a:ext cx="187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38kV </a:t>
            </a:r>
            <a:r>
              <a:rPr lang="hu-HU" dirty="0" err="1"/>
              <a:t>CapSwitcher</a:t>
            </a:r>
            <a:endParaRPr lang="hu-HU" dirty="0"/>
          </a:p>
          <a:p>
            <a:endParaRPr lang="hu-HU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EC91A98-19FC-1E55-73DE-4816AD8BA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073" y="2464258"/>
            <a:ext cx="1923057" cy="29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9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01679C9-6C94-6D2A-451B-B6A892D45E0D}"/>
              </a:ext>
            </a:extLst>
          </p:cNvPr>
          <p:cNvSpPr txBox="1"/>
          <p:nvPr/>
        </p:nvSpPr>
        <p:spPr>
          <a:xfrm>
            <a:off x="3311615" y="469556"/>
            <a:ext cx="708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/>
              <a:t>Development</a:t>
            </a:r>
            <a:r>
              <a:rPr lang="hu-HU" b="1" dirty="0"/>
              <a:t> of  145kV </a:t>
            </a:r>
            <a:r>
              <a:rPr lang="hu-HU" b="1" dirty="0" err="1"/>
              <a:t>alternative</a:t>
            </a:r>
            <a:r>
              <a:rPr lang="hu-HU" b="1" dirty="0"/>
              <a:t> </a:t>
            </a:r>
            <a:r>
              <a:rPr lang="hu-HU" b="1" dirty="0" err="1"/>
              <a:t>gas</a:t>
            </a:r>
            <a:r>
              <a:rPr lang="hu-HU" b="1" dirty="0"/>
              <a:t> </a:t>
            </a:r>
            <a:r>
              <a:rPr lang="hu-HU" b="1" dirty="0" err="1"/>
              <a:t>insulated</a:t>
            </a:r>
            <a:r>
              <a:rPr lang="hu-HU" b="1" dirty="0"/>
              <a:t> </a:t>
            </a:r>
            <a:r>
              <a:rPr lang="hu-HU" b="1" dirty="0" err="1"/>
              <a:t>Switcher</a:t>
            </a:r>
            <a:r>
              <a:rPr lang="hu-HU" b="1" dirty="0"/>
              <a:t>/LTB (2022-23)</a:t>
            </a:r>
            <a:endParaRPr lang="en-US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387F7A4-3B18-8963-F15B-3C31097DB427}"/>
              </a:ext>
            </a:extLst>
          </p:cNvPr>
          <p:cNvSpPr txBox="1"/>
          <p:nvPr/>
        </p:nvSpPr>
        <p:spPr>
          <a:xfrm>
            <a:off x="6569591" y="5900179"/>
            <a:ext cx="474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Dielectric</a:t>
            </a:r>
            <a:r>
              <a:rPr lang="hu-HU" dirty="0"/>
              <a:t> </a:t>
            </a:r>
            <a:r>
              <a:rPr lang="hu-HU" dirty="0" err="1"/>
              <a:t>tests</a:t>
            </a:r>
            <a:r>
              <a:rPr lang="hu-HU" dirty="0"/>
              <a:t> has </a:t>
            </a:r>
            <a:r>
              <a:rPr lang="hu-HU" dirty="0" err="1"/>
              <a:t>been</a:t>
            </a:r>
            <a:r>
              <a:rPr lang="hu-HU" dirty="0"/>
              <a:t> </a:t>
            </a:r>
            <a:r>
              <a:rPr lang="hu-HU" dirty="0" err="1"/>
              <a:t>successfully</a:t>
            </a:r>
            <a:r>
              <a:rPr lang="hu-HU" dirty="0"/>
              <a:t> </a:t>
            </a:r>
            <a:r>
              <a:rPr lang="hu-HU" dirty="0" err="1"/>
              <a:t>performed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Ganz </a:t>
            </a:r>
            <a:r>
              <a:rPr lang="hu-HU" dirty="0" err="1"/>
              <a:t>Transformer</a:t>
            </a:r>
            <a:r>
              <a:rPr lang="hu-HU" dirty="0"/>
              <a:t> </a:t>
            </a:r>
            <a:r>
              <a:rPr lang="hu-HU" dirty="0" err="1"/>
              <a:t>Factory</a:t>
            </a:r>
            <a:r>
              <a:rPr lang="hu-HU" dirty="0"/>
              <a:t> test </a:t>
            </a:r>
            <a:r>
              <a:rPr lang="hu-HU" dirty="0" err="1"/>
              <a:t>room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A0D74D1-36E0-9A31-1912-00ECE24F3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938" y="1056963"/>
            <a:ext cx="6325460" cy="474409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EF45F92-F20F-670C-2C58-1BD32753F3DF}"/>
              </a:ext>
            </a:extLst>
          </p:cNvPr>
          <p:cNvSpPr txBox="1"/>
          <p:nvPr/>
        </p:nvSpPr>
        <p:spPr>
          <a:xfrm>
            <a:off x="35099" y="5037758"/>
            <a:ext cx="578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Rated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CO2+O2 </a:t>
            </a:r>
            <a:r>
              <a:rPr lang="hu-HU" dirty="0" err="1"/>
              <a:t>insulated</a:t>
            </a:r>
            <a:r>
              <a:rPr lang="hu-HU" dirty="0"/>
              <a:t> </a:t>
            </a:r>
            <a:r>
              <a:rPr lang="hu-HU" dirty="0" err="1"/>
              <a:t>Live</a:t>
            </a:r>
            <a:r>
              <a:rPr lang="hu-HU" dirty="0"/>
              <a:t> Tank </a:t>
            </a:r>
            <a:r>
              <a:rPr lang="hu-HU" dirty="0" err="1"/>
              <a:t>Breaker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715ED87-00B2-FAE7-AA8D-7B3B83BF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2382084"/>
            <a:ext cx="5780935" cy="26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8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44BE93D-F177-BE40-33E2-F09A5E1E0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04" y="1320035"/>
            <a:ext cx="2664361" cy="475486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40D6759-57D2-E7FA-AE72-9DBE80745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042" y="1263289"/>
            <a:ext cx="2232248" cy="487103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13EAC8C-447E-047A-B2EC-61B41DD0C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002" y="6131641"/>
            <a:ext cx="91085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breaker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in VEIKI test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  			      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breaker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in KEMA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synthetic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lab</a:t>
            </a: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6889F68-1FFF-67B4-C84F-CDDC8171BD55}"/>
              </a:ext>
            </a:extLst>
          </p:cNvPr>
          <p:cNvSpPr txBox="1"/>
          <p:nvPr/>
        </p:nvSpPr>
        <p:spPr>
          <a:xfrm>
            <a:off x="3311615" y="469556"/>
            <a:ext cx="748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/>
              <a:t>Power</a:t>
            </a:r>
            <a:r>
              <a:rPr lang="hu-HU" b="1" dirty="0"/>
              <a:t> testing  of </a:t>
            </a:r>
            <a:r>
              <a:rPr lang="hu-HU" b="1" dirty="0" err="1"/>
              <a:t>the</a:t>
            </a:r>
            <a:r>
              <a:rPr lang="hu-HU" b="1" dirty="0"/>
              <a:t> 145kV </a:t>
            </a:r>
            <a:r>
              <a:rPr lang="hu-HU" b="1" dirty="0" err="1"/>
              <a:t>alternative</a:t>
            </a:r>
            <a:r>
              <a:rPr lang="hu-HU" b="1" dirty="0"/>
              <a:t> </a:t>
            </a:r>
            <a:r>
              <a:rPr lang="hu-HU" b="1" dirty="0" err="1"/>
              <a:t>gas</a:t>
            </a:r>
            <a:r>
              <a:rPr lang="hu-HU" b="1" dirty="0"/>
              <a:t> </a:t>
            </a:r>
            <a:r>
              <a:rPr lang="hu-HU" b="1" dirty="0" err="1"/>
              <a:t>insulated</a:t>
            </a:r>
            <a:r>
              <a:rPr lang="hu-HU" b="1" dirty="0"/>
              <a:t> </a:t>
            </a:r>
            <a:r>
              <a:rPr lang="hu-HU" b="1" dirty="0" err="1"/>
              <a:t>Switcher</a:t>
            </a:r>
            <a:r>
              <a:rPr lang="hu-HU" b="1" dirty="0"/>
              <a:t>/LTB (2024-25)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9782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ánk 3"/>
          <p:cNvSpPr/>
          <p:nvPr/>
        </p:nvSpPr>
        <p:spPr>
          <a:xfrm>
            <a:off x="-1244672" y="2309226"/>
            <a:ext cx="237600" cy="238897"/>
          </a:xfrm>
          <a:prstGeom prst="don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-1441191" y="25481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1995</a:t>
            </a:r>
          </a:p>
        </p:txBody>
      </p:sp>
      <p:cxnSp>
        <p:nvCxnSpPr>
          <p:cNvPr id="7" name="Egyenes összekötő 6"/>
          <p:cNvCxnSpPr>
            <a:cxnSpLocks/>
            <a:endCxn id="16" idx="2"/>
          </p:cNvCxnSpPr>
          <p:nvPr/>
        </p:nvCxnSpPr>
        <p:spPr>
          <a:xfrm flipV="1">
            <a:off x="462071" y="3222120"/>
            <a:ext cx="2824279" cy="447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ánk 15"/>
          <p:cNvSpPr/>
          <p:nvPr/>
        </p:nvSpPr>
        <p:spPr>
          <a:xfrm>
            <a:off x="3286343" y="3102673"/>
            <a:ext cx="237600" cy="238897"/>
          </a:xfrm>
          <a:prstGeom prst="don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18" name="Egyenes összekötő 17"/>
          <p:cNvCxnSpPr/>
          <p:nvPr/>
        </p:nvCxnSpPr>
        <p:spPr>
          <a:xfrm flipV="1">
            <a:off x="3523949" y="3222121"/>
            <a:ext cx="873211" cy="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cxnSpLocks/>
          </p:cNvCxnSpPr>
          <p:nvPr/>
        </p:nvCxnSpPr>
        <p:spPr>
          <a:xfrm flipH="1">
            <a:off x="3399622" y="3473268"/>
            <a:ext cx="11051" cy="704908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ánk 23"/>
          <p:cNvSpPr/>
          <p:nvPr/>
        </p:nvSpPr>
        <p:spPr>
          <a:xfrm>
            <a:off x="3286343" y="4253365"/>
            <a:ext cx="237600" cy="238897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089831" y="44922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2011</a:t>
            </a:r>
          </a:p>
        </p:txBody>
      </p:sp>
      <p:cxnSp>
        <p:nvCxnSpPr>
          <p:cNvPr id="26" name="Egyenes összekötő 25"/>
          <p:cNvCxnSpPr>
            <a:cxnSpLocks/>
            <a:stCxn id="24" idx="6"/>
          </p:cNvCxnSpPr>
          <p:nvPr/>
        </p:nvCxnSpPr>
        <p:spPr>
          <a:xfrm flipV="1">
            <a:off x="3523954" y="4353990"/>
            <a:ext cx="2517193" cy="188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>
            <a:cxnSpLocks/>
          </p:cNvCxnSpPr>
          <p:nvPr/>
        </p:nvCxnSpPr>
        <p:spPr>
          <a:xfrm>
            <a:off x="6157395" y="4526978"/>
            <a:ext cx="0" cy="701059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ánk 39"/>
          <p:cNvSpPr/>
          <p:nvPr/>
        </p:nvSpPr>
        <p:spPr>
          <a:xfrm>
            <a:off x="6041136" y="4242093"/>
            <a:ext cx="237600" cy="238897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41" name="Egyenes összekötő 40"/>
          <p:cNvCxnSpPr>
            <a:cxnSpLocks/>
          </p:cNvCxnSpPr>
          <p:nvPr/>
        </p:nvCxnSpPr>
        <p:spPr>
          <a:xfrm>
            <a:off x="3006262" y="4389631"/>
            <a:ext cx="27703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ánk 41"/>
          <p:cNvSpPr/>
          <p:nvPr/>
        </p:nvSpPr>
        <p:spPr>
          <a:xfrm>
            <a:off x="6033181" y="5274481"/>
            <a:ext cx="237600" cy="238897"/>
          </a:xfrm>
          <a:prstGeom prst="don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43" name="Egyenes összekötő 42"/>
          <p:cNvCxnSpPr>
            <a:cxnSpLocks/>
            <a:stCxn id="3" idx="6"/>
          </p:cNvCxnSpPr>
          <p:nvPr/>
        </p:nvCxnSpPr>
        <p:spPr>
          <a:xfrm>
            <a:off x="7119982" y="5392934"/>
            <a:ext cx="1246668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5831031" y="55320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2022</a:t>
            </a:r>
          </a:p>
        </p:txBody>
      </p:sp>
      <p:sp>
        <p:nvSpPr>
          <p:cNvPr id="45" name="Szövegdoboz 44"/>
          <p:cNvSpPr txBox="1"/>
          <p:nvPr/>
        </p:nvSpPr>
        <p:spPr>
          <a:xfrm>
            <a:off x="3302407" y="4804024"/>
            <a:ext cx="275479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Hyundai </a:t>
            </a:r>
            <a:r>
              <a:rPr lang="hu-HU" dirty="0" err="1"/>
              <a:t>Technology</a:t>
            </a:r>
            <a:r>
              <a:rPr lang="hu-HU" dirty="0"/>
              <a:t> Center</a:t>
            </a:r>
          </a:p>
        </p:txBody>
      </p:sp>
      <p:sp>
        <p:nvSpPr>
          <p:cNvPr id="46" name="Szövegdoboz 45"/>
          <p:cNvSpPr txBox="1"/>
          <p:nvPr/>
        </p:nvSpPr>
        <p:spPr>
          <a:xfrm>
            <a:off x="942640" y="3482552"/>
            <a:ext cx="197053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Ganz </a:t>
            </a:r>
            <a:r>
              <a:rPr lang="hu-HU" dirty="0" err="1"/>
              <a:t>Ansaldo</a:t>
            </a:r>
            <a:r>
              <a:rPr lang="hu-HU" dirty="0"/>
              <a:t>  </a:t>
            </a:r>
          </a:p>
          <a:p>
            <a:r>
              <a:rPr lang="hu-HU" dirty="0"/>
              <a:t>Ganz </a:t>
            </a:r>
            <a:r>
              <a:rPr lang="hu-HU" dirty="0" err="1"/>
              <a:t>Transelektro</a:t>
            </a:r>
            <a:r>
              <a:rPr lang="hu-HU" dirty="0"/>
              <a:t>  </a:t>
            </a:r>
          </a:p>
          <a:p>
            <a:r>
              <a:rPr lang="hu-HU" dirty="0"/>
              <a:t>CG </a:t>
            </a:r>
            <a:r>
              <a:rPr lang="hu-HU" dirty="0" err="1"/>
              <a:t>Electric</a:t>
            </a:r>
            <a:endParaRPr lang="hu-HU" dirty="0"/>
          </a:p>
          <a:p>
            <a:r>
              <a:rPr lang="hu-HU" dirty="0"/>
              <a:t>(Hungary)</a:t>
            </a:r>
          </a:p>
        </p:txBody>
      </p:sp>
      <p:cxnSp>
        <p:nvCxnSpPr>
          <p:cNvPr id="47" name="Egyenes összekötő 46"/>
          <p:cNvCxnSpPr/>
          <p:nvPr/>
        </p:nvCxnSpPr>
        <p:spPr>
          <a:xfrm flipV="1">
            <a:off x="5183989" y="5385233"/>
            <a:ext cx="873211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zövegdoboz 47"/>
          <p:cNvSpPr txBox="1"/>
          <p:nvPr/>
        </p:nvSpPr>
        <p:spPr>
          <a:xfrm>
            <a:off x="4720833" y="6009623"/>
            <a:ext cx="323742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Voltage</a:t>
            </a:r>
            <a:r>
              <a:rPr lang="hu-HU" dirty="0"/>
              <a:t> </a:t>
            </a:r>
            <a:r>
              <a:rPr lang="hu-HU" dirty="0" err="1"/>
              <a:t>Solutions</a:t>
            </a:r>
            <a:r>
              <a:rPr lang="hu-HU" dirty="0"/>
              <a:t> Kft. (HVS)</a:t>
            </a:r>
          </a:p>
        </p:txBody>
      </p:sp>
      <p:sp>
        <p:nvSpPr>
          <p:cNvPr id="55" name="Szövegdoboz 54"/>
          <p:cNvSpPr txBox="1"/>
          <p:nvPr/>
        </p:nvSpPr>
        <p:spPr>
          <a:xfrm>
            <a:off x="462071" y="2179339"/>
            <a:ext cx="282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Development</a:t>
            </a:r>
            <a:r>
              <a:rPr lang="hu-HU" dirty="0"/>
              <a:t>, design and </a:t>
            </a:r>
            <a:r>
              <a:rPr lang="hu-HU" dirty="0" err="1"/>
              <a:t>manufacturing</a:t>
            </a:r>
            <a:r>
              <a:rPr lang="hu-HU" dirty="0"/>
              <a:t> of 72.5kV – 245kV GIS and AIS</a:t>
            </a:r>
          </a:p>
        </p:txBody>
      </p:sp>
      <p:sp>
        <p:nvSpPr>
          <p:cNvPr id="61" name="Szövegdoboz 60"/>
          <p:cNvSpPr txBox="1"/>
          <p:nvPr/>
        </p:nvSpPr>
        <p:spPr>
          <a:xfrm>
            <a:off x="3536914" y="3429000"/>
            <a:ext cx="2743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Development</a:t>
            </a:r>
            <a:r>
              <a:rPr lang="hu-HU" dirty="0"/>
              <a:t>, design and testing of 145kV – 800kV GIS and AIS</a:t>
            </a:r>
          </a:p>
        </p:txBody>
      </p:sp>
      <p:sp>
        <p:nvSpPr>
          <p:cNvPr id="62" name="Szövegdoboz 61"/>
          <p:cNvSpPr txBox="1"/>
          <p:nvPr/>
        </p:nvSpPr>
        <p:spPr>
          <a:xfrm>
            <a:off x="7371405" y="4342691"/>
            <a:ext cx="264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Development</a:t>
            </a:r>
            <a:r>
              <a:rPr lang="hu-HU" dirty="0"/>
              <a:t> of SF6-free AIS</a:t>
            </a:r>
          </a:p>
        </p:txBody>
      </p:sp>
      <p:sp>
        <p:nvSpPr>
          <p:cNvPr id="64" name="Szövegdoboz 63"/>
          <p:cNvSpPr txBox="1"/>
          <p:nvPr/>
        </p:nvSpPr>
        <p:spPr>
          <a:xfrm>
            <a:off x="4720833" y="647074"/>
            <a:ext cx="5945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core of engineering Team gained its experience at CG Electric and Hyundai Energy in development of high-voltage switchgear. </a:t>
            </a:r>
            <a:endParaRPr lang="hu-HU" dirty="0"/>
          </a:p>
          <a:p>
            <a:pPr algn="just"/>
            <a:r>
              <a:rPr lang="en-US" dirty="0"/>
              <a:t>From January 2022 the Team continue</a:t>
            </a:r>
            <a:r>
              <a:rPr lang="hu-HU" dirty="0"/>
              <a:t>d</a:t>
            </a:r>
            <a:r>
              <a:rPr lang="en-US" dirty="0"/>
              <a:t> </a:t>
            </a:r>
            <a:r>
              <a:rPr lang="hu-HU" dirty="0" err="1"/>
              <a:t>under</a:t>
            </a:r>
            <a:r>
              <a:rPr lang="en-US" dirty="0"/>
              <a:t> High Voltage Solutions Kft. Hungary</a:t>
            </a:r>
          </a:p>
        </p:txBody>
      </p:sp>
      <p:sp>
        <p:nvSpPr>
          <p:cNvPr id="3" name="Fánk 41">
            <a:extLst>
              <a:ext uri="{FF2B5EF4-FFF2-40B4-BE49-F238E27FC236}">
                <a16:creationId xmlns:a16="http://schemas.microsoft.com/office/drawing/2014/main" id="{91D7A3F2-4CBE-9C9D-B2A4-2AAB44E3C8D6}"/>
              </a:ext>
            </a:extLst>
          </p:cNvPr>
          <p:cNvSpPr/>
          <p:nvPr/>
        </p:nvSpPr>
        <p:spPr>
          <a:xfrm>
            <a:off x="6882379" y="5273493"/>
            <a:ext cx="237600" cy="238897"/>
          </a:xfrm>
          <a:prstGeom prst="don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46EB3508-8696-1939-44B4-A7ED5C23543E}"/>
              </a:ext>
            </a:extLst>
          </p:cNvPr>
          <p:cNvCxnSpPr>
            <a:cxnSpLocks/>
            <a:stCxn id="42" idx="6"/>
            <a:endCxn id="3" idx="2"/>
          </p:cNvCxnSpPr>
          <p:nvPr/>
        </p:nvCxnSpPr>
        <p:spPr>
          <a:xfrm flipV="1">
            <a:off x="6270791" y="5392937"/>
            <a:ext cx="611599" cy="98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78F7633D-8482-50D5-E736-E73D82899094}"/>
              </a:ext>
            </a:extLst>
          </p:cNvPr>
          <p:cNvCxnSpPr>
            <a:cxnSpLocks/>
          </p:cNvCxnSpPr>
          <p:nvPr/>
        </p:nvCxnSpPr>
        <p:spPr>
          <a:xfrm>
            <a:off x="7009003" y="3688841"/>
            <a:ext cx="0" cy="1539196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88C679D-9073-2938-96DE-39FA6D109555}"/>
              </a:ext>
            </a:extLst>
          </p:cNvPr>
          <p:cNvSpPr txBox="1"/>
          <p:nvPr/>
        </p:nvSpPr>
        <p:spPr>
          <a:xfrm>
            <a:off x="6307770" y="2982788"/>
            <a:ext cx="330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Starting </a:t>
            </a:r>
            <a:r>
              <a:rPr lang="hu-HU" dirty="0" err="1"/>
              <a:t>long-term</a:t>
            </a:r>
            <a:r>
              <a:rPr lang="hu-HU" dirty="0"/>
              <a:t> </a:t>
            </a:r>
            <a:r>
              <a:rPr lang="hu-HU" dirty="0" err="1"/>
              <a:t>cooperation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Southern </a:t>
            </a:r>
            <a:r>
              <a:rPr lang="hu-HU" dirty="0" err="1"/>
              <a:t>States</a:t>
            </a:r>
            <a:r>
              <a:rPr lang="hu-HU" dirty="0"/>
              <a:t> LLC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8CA46F31-D4FF-95DE-2377-721AC2973A50}"/>
              </a:ext>
            </a:extLst>
          </p:cNvPr>
          <p:cNvCxnSpPr/>
          <p:nvPr/>
        </p:nvCxnSpPr>
        <p:spPr>
          <a:xfrm flipV="1">
            <a:off x="8604247" y="5374917"/>
            <a:ext cx="2644336" cy="755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ánk 41">
            <a:extLst>
              <a:ext uri="{FF2B5EF4-FFF2-40B4-BE49-F238E27FC236}">
                <a16:creationId xmlns:a16="http://schemas.microsoft.com/office/drawing/2014/main" id="{DF3CA11D-829E-8DFC-872D-B12CDAFC1905}"/>
              </a:ext>
            </a:extLst>
          </p:cNvPr>
          <p:cNvSpPr/>
          <p:nvPr/>
        </p:nvSpPr>
        <p:spPr>
          <a:xfrm>
            <a:off x="8366647" y="5265673"/>
            <a:ext cx="237600" cy="238897"/>
          </a:xfrm>
          <a:prstGeom prst="don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3FD25287-BA47-E80C-4415-F2CE37EBFAFE}"/>
              </a:ext>
            </a:extLst>
          </p:cNvPr>
          <p:cNvCxnSpPr>
            <a:cxnSpLocks/>
          </p:cNvCxnSpPr>
          <p:nvPr/>
        </p:nvCxnSpPr>
        <p:spPr>
          <a:xfrm flipV="1">
            <a:off x="8477827" y="5604977"/>
            <a:ext cx="0" cy="592779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0948C0F2-D775-2440-BF93-63BE0E677E01}"/>
              </a:ext>
            </a:extLst>
          </p:cNvPr>
          <p:cNvSpPr txBox="1"/>
          <p:nvPr/>
        </p:nvSpPr>
        <p:spPr>
          <a:xfrm>
            <a:off x="8630145" y="5604977"/>
            <a:ext cx="264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HVS is </a:t>
            </a:r>
            <a:r>
              <a:rPr lang="hu-HU" dirty="0" err="1"/>
              <a:t>becoming</a:t>
            </a:r>
            <a:r>
              <a:rPr lang="hu-HU" dirty="0"/>
              <a:t> a </a:t>
            </a:r>
            <a:r>
              <a:rPr lang="hu-HU" dirty="0" err="1"/>
              <a:t>member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SSIH </a:t>
            </a:r>
            <a:r>
              <a:rPr lang="hu-HU" dirty="0" err="1"/>
              <a:t>group</a:t>
            </a:r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196BFD15-51FE-ED51-1322-AD491A136311}"/>
              </a:ext>
            </a:extLst>
          </p:cNvPr>
          <p:cNvSpPr txBox="1"/>
          <p:nvPr/>
        </p:nvSpPr>
        <p:spPr>
          <a:xfrm>
            <a:off x="8159085" y="49463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090408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2C44CD2-0D56-0FD9-42A5-E45EA76EA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21" y="1471530"/>
            <a:ext cx="3603083" cy="480293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AD2D2E8-5F78-05E7-9C19-0B32D41F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22" y="1471530"/>
            <a:ext cx="6741688" cy="41148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E09736D-8715-3638-3187-CB04904D1EF6}"/>
              </a:ext>
            </a:extLst>
          </p:cNvPr>
          <p:cNvSpPr txBox="1"/>
          <p:nvPr/>
        </p:nvSpPr>
        <p:spPr>
          <a:xfrm>
            <a:off x="3311615" y="469556"/>
            <a:ext cx="616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/>
              <a:t>Development</a:t>
            </a:r>
            <a:r>
              <a:rPr lang="hu-HU" b="1" dirty="0"/>
              <a:t> of  a </a:t>
            </a:r>
            <a:r>
              <a:rPr lang="hu-HU" b="1" dirty="0" err="1"/>
              <a:t>spring</a:t>
            </a:r>
            <a:r>
              <a:rPr lang="hu-HU" b="1" dirty="0"/>
              <a:t> </a:t>
            </a:r>
            <a:r>
              <a:rPr lang="hu-HU" b="1" dirty="0" err="1"/>
              <a:t>operated</a:t>
            </a:r>
            <a:r>
              <a:rPr lang="hu-HU" b="1" dirty="0"/>
              <a:t> drive </a:t>
            </a:r>
            <a:r>
              <a:rPr lang="hu-HU" b="1" dirty="0" err="1"/>
              <a:t>for</a:t>
            </a:r>
            <a:r>
              <a:rPr lang="hu-HU" b="1" dirty="0"/>
              <a:t>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dirty="0" err="1"/>
              <a:t>circuit</a:t>
            </a:r>
            <a:r>
              <a:rPr lang="hu-HU" b="1" dirty="0"/>
              <a:t> </a:t>
            </a:r>
            <a:r>
              <a:rPr lang="hu-HU" b="1" dirty="0" err="1"/>
              <a:t>breaker</a:t>
            </a:r>
            <a:endParaRPr lang="en-US" b="1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EF56E4D-301D-1E0E-4456-B450AFDD343E}"/>
              </a:ext>
            </a:extLst>
          </p:cNvPr>
          <p:cNvSpPr txBox="1"/>
          <p:nvPr/>
        </p:nvSpPr>
        <p:spPr>
          <a:xfrm>
            <a:off x="5028935" y="5801551"/>
            <a:ext cx="683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A </a:t>
            </a:r>
            <a:r>
              <a:rPr lang="hu-HU" b="1" dirty="0" err="1"/>
              <a:t>high-reliability</a:t>
            </a:r>
            <a:r>
              <a:rPr lang="hu-HU" b="1" dirty="0"/>
              <a:t> design is </a:t>
            </a:r>
            <a:r>
              <a:rPr lang="hu-HU" b="1" dirty="0" err="1"/>
              <a:t>required</a:t>
            </a:r>
            <a:r>
              <a:rPr lang="hu-HU" b="1" dirty="0"/>
              <a:t> </a:t>
            </a:r>
            <a:r>
              <a:rPr lang="hu-HU" b="1" dirty="0" err="1"/>
              <a:t>to</a:t>
            </a:r>
            <a:r>
              <a:rPr lang="hu-HU" b="1" dirty="0"/>
              <a:t> </a:t>
            </a:r>
            <a:r>
              <a:rPr lang="hu-HU" b="1" dirty="0" err="1"/>
              <a:t>ensure</a:t>
            </a:r>
            <a:r>
              <a:rPr lang="hu-HU" b="1" dirty="0"/>
              <a:t> 20000 </a:t>
            </a:r>
            <a:r>
              <a:rPr lang="hu-HU" b="1" dirty="0" err="1"/>
              <a:t>operating</a:t>
            </a:r>
            <a:r>
              <a:rPr lang="hu-HU" b="1" dirty="0"/>
              <a:t> </a:t>
            </a:r>
            <a:r>
              <a:rPr lang="hu-HU" b="1" dirty="0" err="1"/>
              <a:t>cycles</a:t>
            </a:r>
            <a:r>
              <a:rPr lang="hu-HU" b="1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814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655EB8E-3507-70FA-2C74-DE91DACE9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31"/>
          <a:stretch>
            <a:fillRect/>
          </a:stretch>
        </p:blipFill>
        <p:spPr>
          <a:xfrm>
            <a:off x="342898" y="1149015"/>
            <a:ext cx="10964779" cy="569008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86F7E3E-6A3D-9BA5-546A-91FC5F42D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5" y="1722019"/>
            <a:ext cx="2853489" cy="21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EBD0397-DB32-2EC4-7783-753D97AE9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322" y="1379326"/>
            <a:ext cx="3433010" cy="193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4B8BC46-89AB-3616-A6E6-26B14D805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98" y="4538889"/>
            <a:ext cx="2670221" cy="193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48F2FA84-5E4D-4F87-ED8B-7C61D6BD61AB}"/>
              </a:ext>
            </a:extLst>
          </p:cNvPr>
          <p:cNvSpPr txBox="1"/>
          <p:nvPr/>
        </p:nvSpPr>
        <p:spPr>
          <a:xfrm>
            <a:off x="3406728" y="162987"/>
            <a:ext cx="83295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noProof="0" dirty="0"/>
              <a:t>Our „well being program” includes regular corporate retreat for team building. Employees, families and even our close suppliers and business partners are invited.</a:t>
            </a:r>
          </a:p>
          <a:p>
            <a:r>
              <a:rPr lang="en-US" noProof="0" dirty="0"/>
              <a:t>The company provides health insurance to all employees with preventive check-ups.</a:t>
            </a:r>
          </a:p>
        </p:txBody>
      </p:sp>
    </p:spTree>
    <p:extLst>
      <p:ext uri="{BB962C8B-B14F-4D97-AF65-F5344CB8AC3E}">
        <p14:creationId xmlns:p14="http://schemas.microsoft.com/office/powerpoint/2010/main" val="68511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3616" y="2561974"/>
            <a:ext cx="10515600" cy="1325563"/>
          </a:xfrm>
        </p:spPr>
        <p:txBody>
          <a:bodyPr/>
          <a:lstStyle/>
          <a:p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strengths</a:t>
            </a:r>
            <a:endParaRPr lang="hu-HU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6579332"/>
              </p:ext>
            </p:extLst>
          </p:nvPr>
        </p:nvGraphicFramePr>
        <p:xfrm>
          <a:off x="3992605" y="6142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18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9811" y="1684122"/>
            <a:ext cx="10515600" cy="4351339"/>
          </a:xfrm>
        </p:spPr>
        <p:txBody>
          <a:bodyPr/>
          <a:lstStyle/>
          <a:p>
            <a:pPr algn="just"/>
            <a:r>
              <a:rPr lang="en-US" dirty="0"/>
              <a:t>We are an engineering team of </a:t>
            </a:r>
            <a:r>
              <a:rPr lang="en-US" b="1" dirty="0"/>
              <a:t>seven experienced mechanical and electrical engineers</a:t>
            </a:r>
            <a:r>
              <a:rPr lang="en-US" dirty="0"/>
              <a:t>. When required, the team can be expanded with additional specialists to meet increased workload.</a:t>
            </a:r>
            <a:endParaRPr lang="hu-HU" dirty="0"/>
          </a:p>
          <a:p>
            <a:pPr algn="just"/>
            <a:r>
              <a:rPr lang="en-US" dirty="0"/>
              <a:t>We use state-of-the-art engineering software for design and analysis, including </a:t>
            </a:r>
            <a:r>
              <a:rPr lang="en-US" b="1" dirty="0"/>
              <a:t>Ansys, SolidWorks</a:t>
            </a:r>
            <a:r>
              <a:rPr lang="en-US" dirty="0"/>
              <a:t>, and others. </a:t>
            </a:r>
            <a:endParaRPr lang="hu-HU" dirty="0"/>
          </a:p>
          <a:p>
            <a:pPr algn="just"/>
            <a:r>
              <a:rPr lang="en-US" dirty="0"/>
              <a:t>Our capabilities cover all types of design and analytical tasks required to develop high-voltage switchgear—including electrical, mechanical static, and dynamic/motion analyses.</a:t>
            </a:r>
            <a:endParaRPr lang="hu-HU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6256663" y="407782"/>
            <a:ext cx="5405120" cy="1106169"/>
            <a:chOff x="1637982" y="1438063"/>
            <a:chExt cx="5405120" cy="1106169"/>
          </a:xfrm>
        </p:grpSpPr>
        <p:sp>
          <p:nvSpPr>
            <p:cNvPr id="6" name="Ötszög 5"/>
            <p:cNvSpPr/>
            <p:nvPr/>
          </p:nvSpPr>
          <p:spPr>
            <a:xfrm rot="10800000">
              <a:off x="1637982" y="1438063"/>
              <a:ext cx="5405120" cy="110616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Ötszög 4"/>
            <p:cNvSpPr txBox="1"/>
            <p:nvPr/>
          </p:nvSpPr>
          <p:spPr>
            <a:xfrm rot="21600000">
              <a:off x="1914524" y="1438063"/>
              <a:ext cx="5128578" cy="1106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791" tIns="118111" rIns="220472" bIns="118111" numCol="1" spcCol="1270" anchor="ctr" anchorCtr="0">
              <a:noAutofit/>
            </a:bodyPr>
            <a:lstStyle/>
            <a:p>
              <a:pPr algn="ctr" defTabSz="13778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3100" dirty="0" err="1"/>
                <a:t>Flexible</a:t>
              </a:r>
              <a:r>
                <a:rPr lang="hu-HU" sz="3100" dirty="0"/>
                <a:t> </a:t>
              </a:r>
              <a:r>
                <a:rPr lang="hu-HU" sz="3100" dirty="0" err="1"/>
                <a:t>engineering</a:t>
              </a:r>
              <a:r>
                <a:rPr lang="hu-HU" sz="3100" dirty="0"/>
                <a:t> team</a:t>
              </a:r>
            </a:p>
          </p:txBody>
        </p:sp>
      </p:grpSp>
      <p:sp>
        <p:nvSpPr>
          <p:cNvPr id="5" name="Ellipszis 4"/>
          <p:cNvSpPr/>
          <p:nvPr/>
        </p:nvSpPr>
        <p:spPr>
          <a:xfrm>
            <a:off x="5703588" y="371622"/>
            <a:ext cx="1106169" cy="110616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7103" y="5068507"/>
            <a:ext cx="2794255" cy="1628856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1173" y="5068507"/>
            <a:ext cx="2370988" cy="16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3251" y="5111897"/>
            <a:ext cx="491271" cy="135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6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more </a:t>
            </a:r>
            <a:r>
              <a:rPr lang="hu-HU" dirty="0" err="1"/>
              <a:t>than</a:t>
            </a:r>
            <a:r>
              <a:rPr lang="hu-HU" dirty="0"/>
              <a:t> 15 </a:t>
            </a:r>
            <a:r>
              <a:rPr lang="hu-HU" dirty="0" err="1"/>
              <a:t>years</a:t>
            </a:r>
            <a:r>
              <a:rPr lang="hu-HU" dirty="0"/>
              <a:t> </a:t>
            </a:r>
            <a:r>
              <a:rPr lang="hu-HU" dirty="0" err="1"/>
              <a:t>experience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circuit</a:t>
            </a:r>
            <a:r>
              <a:rPr lang="hu-HU" dirty="0"/>
              <a:t> </a:t>
            </a:r>
            <a:r>
              <a:rPr lang="hu-HU" dirty="0" err="1"/>
              <a:t>breaker</a:t>
            </a:r>
            <a:r>
              <a:rPr lang="hu-HU" dirty="0"/>
              <a:t> </a:t>
            </a:r>
            <a:r>
              <a:rPr lang="hu-HU" dirty="0" err="1"/>
              <a:t>interruption</a:t>
            </a:r>
            <a:r>
              <a:rPr lang="hu-HU" dirty="0"/>
              <a:t> </a:t>
            </a:r>
            <a:r>
              <a:rPr lang="hu-HU" dirty="0" err="1"/>
              <a:t>analyis</a:t>
            </a:r>
            <a:r>
              <a:rPr lang="hu-HU" dirty="0"/>
              <a:t> software (CFD) </a:t>
            </a:r>
            <a:r>
              <a:rPr lang="en-US" dirty="0"/>
              <a:t>enabling reduced development cycles and fewer physical tests. </a:t>
            </a:r>
            <a:endParaRPr lang="hu-HU" dirty="0"/>
          </a:p>
          <a:p>
            <a:pPr algn="just"/>
            <a:r>
              <a:rPr lang="hu-HU" dirty="0"/>
              <a:t>In </a:t>
            </a:r>
            <a:r>
              <a:rPr lang="hu-HU" dirty="0" err="1"/>
              <a:t>the</a:t>
            </a:r>
            <a:r>
              <a:rPr lang="hu-HU" dirty="0"/>
              <a:t> last </a:t>
            </a:r>
            <a:r>
              <a:rPr lang="hu-HU" dirty="0" err="1"/>
              <a:t>years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software has </a:t>
            </a:r>
            <a:r>
              <a:rPr lang="hu-HU" dirty="0" err="1"/>
              <a:t>been</a:t>
            </a:r>
            <a:r>
              <a:rPr lang="hu-HU" dirty="0"/>
              <a:t> </a:t>
            </a:r>
            <a:r>
              <a:rPr lang="hu-HU" dirty="0" err="1"/>
              <a:t>upgraded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handle</a:t>
            </a:r>
            <a:r>
              <a:rPr lang="hu-HU" dirty="0"/>
              <a:t> </a:t>
            </a:r>
            <a:r>
              <a:rPr lang="hu-HU" dirty="0" err="1"/>
              <a:t>alternative</a:t>
            </a:r>
            <a:r>
              <a:rPr lang="hu-HU" dirty="0"/>
              <a:t> </a:t>
            </a:r>
            <a:r>
              <a:rPr lang="hu-HU" dirty="0" err="1"/>
              <a:t>gases</a:t>
            </a:r>
            <a:r>
              <a:rPr lang="hu-HU" dirty="0"/>
              <a:t> </a:t>
            </a:r>
            <a:r>
              <a:rPr lang="hu-HU" dirty="0" err="1"/>
              <a:t>such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CO</a:t>
            </a:r>
            <a:r>
              <a:rPr lang="hu-HU" baseline="-25000" dirty="0"/>
              <a:t>2</a:t>
            </a:r>
            <a:r>
              <a:rPr lang="hu-HU" dirty="0"/>
              <a:t>-O</a:t>
            </a:r>
            <a:r>
              <a:rPr lang="hu-HU" baseline="-25000" dirty="0"/>
              <a:t>2 </a:t>
            </a:r>
            <a:r>
              <a:rPr lang="hu-HU" dirty="0" err="1"/>
              <a:t>mixture</a:t>
            </a:r>
            <a:endParaRPr lang="hu-HU" baseline="-25000" dirty="0"/>
          </a:p>
          <a:p>
            <a:pPr algn="just"/>
            <a:r>
              <a:rPr lang="en-US" dirty="0"/>
              <a:t>The system is under continuous development with feedback from laboratory tests.</a:t>
            </a:r>
            <a:endParaRPr lang="hu-HU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6256663" y="407782"/>
            <a:ext cx="5405120" cy="1106169"/>
            <a:chOff x="1637982" y="1438063"/>
            <a:chExt cx="5405120" cy="1106169"/>
          </a:xfrm>
        </p:grpSpPr>
        <p:sp>
          <p:nvSpPr>
            <p:cNvPr id="5" name="Ötszög 4"/>
            <p:cNvSpPr/>
            <p:nvPr/>
          </p:nvSpPr>
          <p:spPr>
            <a:xfrm rot="10800000">
              <a:off x="1637982" y="1438063"/>
              <a:ext cx="5405120" cy="110616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Ötszög 4"/>
            <p:cNvSpPr txBox="1"/>
            <p:nvPr/>
          </p:nvSpPr>
          <p:spPr>
            <a:xfrm rot="21600000">
              <a:off x="1914524" y="1438063"/>
              <a:ext cx="5128578" cy="1106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791" tIns="118111" rIns="220472" bIns="118111" numCol="1" spcCol="1270" anchor="ctr" anchorCtr="0">
              <a:noAutofit/>
            </a:bodyPr>
            <a:lstStyle/>
            <a:p>
              <a:pPr algn="ctr" defTabSz="13778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3100" dirty="0" err="1"/>
                <a:t>Interruption</a:t>
              </a:r>
              <a:r>
                <a:rPr lang="hu-HU" sz="3100" dirty="0"/>
                <a:t> </a:t>
              </a:r>
              <a:r>
                <a:rPr lang="hu-HU" sz="3100" dirty="0" err="1"/>
                <a:t>analysis</a:t>
              </a:r>
              <a:r>
                <a:rPr lang="hu-HU" sz="3100" dirty="0"/>
                <a:t> – </a:t>
              </a:r>
              <a:r>
                <a:rPr lang="hu-HU" sz="3100" dirty="0" err="1"/>
                <a:t>interrupter</a:t>
              </a:r>
              <a:r>
                <a:rPr lang="hu-HU" sz="3100" dirty="0"/>
                <a:t> design</a:t>
              </a:r>
            </a:p>
          </p:txBody>
        </p:sp>
      </p:grpSp>
      <p:sp>
        <p:nvSpPr>
          <p:cNvPr id="7" name="Ellipszis 6"/>
          <p:cNvSpPr/>
          <p:nvPr/>
        </p:nvSpPr>
        <p:spPr>
          <a:xfrm>
            <a:off x="5703588" y="371622"/>
            <a:ext cx="1106169" cy="110616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562" y="4941491"/>
            <a:ext cx="7860723" cy="19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489" y="3930569"/>
            <a:ext cx="276383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fesz szenzor 006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655" y="3976611"/>
            <a:ext cx="2808288" cy="20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6149571" y="305718"/>
            <a:ext cx="5405120" cy="1106169"/>
            <a:chOff x="1637982" y="1438063"/>
            <a:chExt cx="5405120" cy="1106169"/>
          </a:xfrm>
        </p:grpSpPr>
        <p:sp>
          <p:nvSpPr>
            <p:cNvPr id="7" name="Ötszög 6"/>
            <p:cNvSpPr/>
            <p:nvPr/>
          </p:nvSpPr>
          <p:spPr>
            <a:xfrm rot="10800000">
              <a:off x="1637982" y="1438063"/>
              <a:ext cx="5405120" cy="110616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Ötszög 4"/>
            <p:cNvSpPr txBox="1"/>
            <p:nvPr/>
          </p:nvSpPr>
          <p:spPr>
            <a:xfrm rot="21600000">
              <a:off x="1914524" y="1438063"/>
              <a:ext cx="5128578" cy="1106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791" tIns="118111" rIns="220472" bIns="118111" numCol="1" spcCol="1270" anchor="ctr" anchorCtr="0">
              <a:noAutofit/>
            </a:bodyPr>
            <a:lstStyle/>
            <a:p>
              <a:pPr algn="ctr" defTabSz="13778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3100" dirty="0" err="1"/>
                <a:t>Complete</a:t>
              </a:r>
              <a:r>
                <a:rPr lang="hu-HU" sz="3100" dirty="0"/>
                <a:t> </a:t>
              </a:r>
              <a:r>
                <a:rPr lang="hu-HU" sz="3100" dirty="0" err="1"/>
                <a:t>solutions</a:t>
              </a:r>
              <a:endParaRPr lang="hu-HU" sz="3100" dirty="0"/>
            </a:p>
          </p:txBody>
        </p:sp>
      </p:grpSp>
      <p:sp>
        <p:nvSpPr>
          <p:cNvPr id="9" name="Ellipszis 8"/>
          <p:cNvSpPr/>
          <p:nvPr/>
        </p:nvSpPr>
        <p:spPr>
          <a:xfrm>
            <a:off x="5596496" y="305718"/>
            <a:ext cx="1106169" cy="110616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Szövegdoboz 9"/>
          <p:cNvSpPr txBox="1"/>
          <p:nvPr/>
        </p:nvSpPr>
        <p:spPr>
          <a:xfrm>
            <a:off x="2141843" y="6161903"/>
            <a:ext cx="149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From</a:t>
            </a:r>
            <a:r>
              <a:rPr lang="hu-HU" dirty="0"/>
              <a:t> design…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171043" y="6165337"/>
            <a:ext cx="259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…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tested </a:t>
            </a:r>
            <a:r>
              <a:rPr lang="hu-HU" dirty="0" err="1"/>
              <a:t>prototype</a:t>
            </a:r>
            <a:r>
              <a:rPr lang="hu-HU" dirty="0"/>
              <a:t>.</a:t>
            </a: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813487" y="1982147"/>
            <a:ext cx="10515600" cy="4351339"/>
          </a:xfrm>
        </p:spPr>
        <p:txBody>
          <a:bodyPr/>
          <a:lstStyle/>
          <a:p>
            <a:pPr algn="just"/>
            <a:r>
              <a:rPr lang="en-US" dirty="0"/>
              <a:t>We provide complete solutions—from technical specifications and engineering design to prototype manufacturing, development, and type testing</a:t>
            </a:r>
            <a:r>
              <a:rPr lang="hu-HU" dirty="0"/>
              <a:t>, site </a:t>
            </a:r>
            <a:r>
              <a:rPr lang="hu-HU" dirty="0" err="1"/>
              <a:t>support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18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1771" y="1753549"/>
            <a:ext cx="10515600" cy="4351339"/>
          </a:xfrm>
        </p:spPr>
        <p:txBody>
          <a:bodyPr/>
          <a:lstStyle/>
          <a:p>
            <a:pPr algn="just"/>
            <a:r>
              <a:rPr lang="en-US" dirty="0"/>
              <a:t>The team has extensive hands-on experience in the </a:t>
            </a:r>
            <a:r>
              <a:rPr lang="en-US" b="1" dirty="0"/>
              <a:t>manufacturing, assembly, and maintenance</a:t>
            </a:r>
            <a:r>
              <a:rPr lang="en-US" dirty="0"/>
              <a:t> of gas-insulated switchgear. Our design engineers support prototype assembly and type testing, ensuring direct feedback and practical insight.</a:t>
            </a:r>
            <a:endParaRPr lang="hu-HU" dirty="0"/>
          </a:p>
          <a:p>
            <a:pPr algn="just"/>
            <a:r>
              <a:rPr lang="en-US" dirty="0"/>
              <a:t>Our focus is on </a:t>
            </a:r>
            <a:r>
              <a:rPr lang="en-US" b="1" dirty="0"/>
              <a:t>cost-effective design, optimized component manufacturing, and easy assembly</a:t>
            </a:r>
            <a:r>
              <a:rPr lang="en-US" dirty="0"/>
              <a:t>.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149571" y="305718"/>
            <a:ext cx="5405120" cy="1106169"/>
            <a:chOff x="1637982" y="1438063"/>
            <a:chExt cx="5405120" cy="1106169"/>
          </a:xfrm>
        </p:grpSpPr>
        <p:sp>
          <p:nvSpPr>
            <p:cNvPr id="8" name="Ötszög 7"/>
            <p:cNvSpPr/>
            <p:nvPr/>
          </p:nvSpPr>
          <p:spPr>
            <a:xfrm rot="10800000">
              <a:off x="1637982" y="1438063"/>
              <a:ext cx="5405120" cy="110616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Ötszög 4"/>
            <p:cNvSpPr txBox="1"/>
            <p:nvPr/>
          </p:nvSpPr>
          <p:spPr>
            <a:xfrm rot="21600000">
              <a:off x="1914524" y="1438063"/>
              <a:ext cx="5128578" cy="1106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791" tIns="118111" rIns="220472" bIns="118111" numCol="1" spcCol="1270" anchor="ctr" anchorCtr="0">
              <a:noAutofit/>
            </a:bodyPr>
            <a:lstStyle/>
            <a:p>
              <a:pPr algn="ctr" defTabSz="13778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3100" dirty="0"/>
                <a:t>Cost </a:t>
              </a:r>
              <a:r>
                <a:rPr lang="hu-HU" sz="3100" dirty="0" err="1"/>
                <a:t>effective</a:t>
              </a:r>
              <a:r>
                <a:rPr lang="hu-HU" sz="3100" dirty="0"/>
                <a:t> </a:t>
              </a:r>
              <a:r>
                <a:rPr lang="hu-HU" sz="3100" dirty="0" err="1"/>
                <a:t>designs</a:t>
              </a:r>
              <a:endParaRPr lang="hu-HU" sz="3100" dirty="0"/>
            </a:p>
          </p:txBody>
        </p:sp>
      </p:grpSp>
      <p:sp>
        <p:nvSpPr>
          <p:cNvPr id="7" name="Ellipszis 6"/>
          <p:cNvSpPr/>
          <p:nvPr/>
        </p:nvSpPr>
        <p:spPr>
          <a:xfrm>
            <a:off x="5596496" y="305718"/>
            <a:ext cx="1106169" cy="110616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123" y="4886290"/>
            <a:ext cx="3208063" cy="170170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147" y="4886286"/>
            <a:ext cx="3179279" cy="17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13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74F5FD94-487A-41AF-A3F3-E448A4607154}"/>
              </a:ext>
            </a:extLst>
          </p:cNvPr>
          <p:cNvSpPr txBox="1">
            <a:spLocks/>
          </p:cNvSpPr>
          <p:nvPr/>
        </p:nvSpPr>
        <p:spPr>
          <a:xfrm>
            <a:off x="1034655" y="197462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/>
              <a:t>Highlights</a:t>
            </a:r>
            <a:r>
              <a:rPr lang="hu-HU" dirty="0"/>
              <a:t> of </a:t>
            </a:r>
            <a:r>
              <a:rPr lang="hu-HU" dirty="0" err="1"/>
              <a:t>activities</a:t>
            </a:r>
            <a:r>
              <a:rPr lang="hu-HU" dirty="0"/>
              <a:t> and </a:t>
            </a:r>
            <a:r>
              <a:rPr lang="hu-HU" dirty="0" err="1"/>
              <a:t>products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Engineering</a:t>
            </a:r>
            <a:r>
              <a:rPr lang="hu-HU" dirty="0"/>
              <a:t>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6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CB9CCB0-298E-4F18-B5A6-1D3143644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217" y="1511899"/>
            <a:ext cx="4761931" cy="51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E5DB516-90EB-434D-AFE8-7125D4F63114}"/>
              </a:ext>
            </a:extLst>
          </p:cNvPr>
          <p:cNvSpPr txBox="1"/>
          <p:nvPr/>
        </p:nvSpPr>
        <p:spPr>
          <a:xfrm>
            <a:off x="790835" y="1142559"/>
            <a:ext cx="43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145kV 40kA </a:t>
            </a:r>
            <a:r>
              <a:rPr lang="hu-HU" b="1" dirty="0" err="1"/>
              <a:t>Dead</a:t>
            </a:r>
            <a:r>
              <a:rPr lang="hu-HU" b="1" dirty="0"/>
              <a:t> Tank </a:t>
            </a:r>
            <a:r>
              <a:rPr lang="hu-HU" b="1" dirty="0" err="1"/>
              <a:t>Breaker</a:t>
            </a:r>
            <a:r>
              <a:rPr lang="hu-HU" b="1" dirty="0"/>
              <a:t> </a:t>
            </a:r>
            <a:r>
              <a:rPr lang="hu-HU" b="1" dirty="0" err="1"/>
              <a:t>for</a:t>
            </a:r>
            <a:r>
              <a:rPr lang="hu-HU" b="1" dirty="0"/>
              <a:t> Hyundai</a:t>
            </a:r>
            <a:endParaRPr lang="en-US" b="1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E9EB6C5-8442-42ED-98AC-136BC3704875}"/>
              </a:ext>
            </a:extLst>
          </p:cNvPr>
          <p:cNvSpPr txBox="1"/>
          <p:nvPr/>
        </p:nvSpPr>
        <p:spPr>
          <a:xfrm>
            <a:off x="5553745" y="260905"/>
            <a:ext cx="6353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Designed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US market.</a:t>
            </a:r>
          </a:p>
          <a:p>
            <a:r>
              <a:rPr lang="hu-HU" dirty="0"/>
              <a:t>The Team </a:t>
            </a:r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hu-HU" dirty="0" err="1"/>
              <a:t>designed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breaker</a:t>
            </a:r>
            <a:r>
              <a:rPr lang="hu-HU" dirty="0"/>
              <a:t>, </a:t>
            </a:r>
            <a:r>
              <a:rPr lang="hu-HU" dirty="0" err="1"/>
              <a:t>prepared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manufacturing</a:t>
            </a:r>
            <a:r>
              <a:rPr lang="hu-HU" dirty="0"/>
              <a:t> </a:t>
            </a:r>
            <a:r>
              <a:rPr lang="hu-HU" dirty="0" err="1"/>
              <a:t>drawings</a:t>
            </a:r>
            <a:r>
              <a:rPr lang="hu-HU" dirty="0"/>
              <a:t>,</a:t>
            </a:r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hu-HU" dirty="0" err="1"/>
              <a:t>performed</a:t>
            </a:r>
            <a:r>
              <a:rPr lang="hu-HU" dirty="0"/>
              <a:t> CFD </a:t>
            </a:r>
            <a:r>
              <a:rPr lang="hu-HU" dirty="0" err="1"/>
              <a:t>analysis</a:t>
            </a:r>
            <a:r>
              <a:rPr lang="hu-HU" dirty="0"/>
              <a:t> and </a:t>
            </a:r>
            <a:r>
              <a:rPr lang="hu-HU" dirty="0" err="1"/>
              <a:t>improvements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interrupter</a:t>
            </a:r>
            <a:r>
              <a:rPr lang="hu-HU" dirty="0"/>
              <a:t>, </a:t>
            </a:r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hu-HU" dirty="0" err="1"/>
              <a:t>adapted</a:t>
            </a:r>
            <a:r>
              <a:rPr lang="hu-HU" dirty="0"/>
              <a:t> an </a:t>
            </a:r>
            <a:r>
              <a:rPr lang="hu-HU" dirty="0" err="1"/>
              <a:t>existing</a:t>
            </a:r>
            <a:r>
              <a:rPr lang="hu-HU" dirty="0"/>
              <a:t> </a:t>
            </a:r>
            <a:r>
              <a:rPr lang="hu-HU" dirty="0" err="1"/>
              <a:t>mechanical</a:t>
            </a:r>
            <a:r>
              <a:rPr lang="hu-HU" dirty="0"/>
              <a:t> drive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full</a:t>
            </a:r>
            <a:r>
              <a:rPr lang="hu-HU" dirty="0"/>
              <a:t> </a:t>
            </a:r>
            <a:r>
              <a:rPr lang="hu-HU" dirty="0" err="1"/>
              <a:t>mechanical</a:t>
            </a:r>
            <a:r>
              <a:rPr lang="hu-HU" dirty="0"/>
              <a:t> </a:t>
            </a:r>
            <a:r>
              <a:rPr lang="hu-HU" dirty="0" err="1"/>
              <a:t>analysis</a:t>
            </a:r>
            <a:endParaRPr lang="hu-HU" dirty="0"/>
          </a:p>
          <a:p>
            <a:pPr marL="285737" indent="-285737" algn="just">
              <a:buFont typeface="Arial" panose="020B0604020202020204" pitchFamily="34" charset="0"/>
              <a:buChar char="•"/>
            </a:pPr>
            <a:r>
              <a:rPr lang="hu-HU" dirty="0" err="1"/>
              <a:t>managed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and </a:t>
            </a:r>
            <a:r>
              <a:rPr lang="hu-HU" dirty="0" err="1"/>
              <a:t>type</a:t>
            </a:r>
            <a:r>
              <a:rPr lang="hu-HU" dirty="0"/>
              <a:t> testing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Dekra</a:t>
            </a:r>
            <a:r>
              <a:rPr lang="hu-HU" dirty="0"/>
              <a:t> (</a:t>
            </a:r>
            <a:r>
              <a:rPr lang="hu-HU" dirty="0" err="1"/>
              <a:t>Veiki</a:t>
            </a:r>
            <a:r>
              <a:rPr lang="hu-HU" dirty="0"/>
              <a:t>) </a:t>
            </a:r>
            <a:r>
              <a:rPr lang="hu-HU" dirty="0" err="1"/>
              <a:t>laboratories</a:t>
            </a:r>
            <a:r>
              <a:rPr lang="hu-HU" dirty="0"/>
              <a:t> in Hungary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FF60241-6508-4F7C-A188-94C609A2B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959" y="2846226"/>
            <a:ext cx="4176464" cy="3132348"/>
          </a:xfrm>
          <a:prstGeom prst="rect">
            <a:avLst/>
          </a:prstGeom>
        </p:spPr>
      </p:pic>
      <p:cxnSp>
        <p:nvCxnSpPr>
          <p:cNvPr id="7" name="Összekötő: szögletes 6">
            <a:extLst>
              <a:ext uri="{FF2B5EF4-FFF2-40B4-BE49-F238E27FC236}">
                <a16:creationId xmlns:a16="http://schemas.microsoft.com/office/drawing/2014/main" id="{B167A1ED-75CD-4EC6-8172-7BFDA4A05C9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54335" y="6079075"/>
            <a:ext cx="724024" cy="148283"/>
          </a:xfrm>
          <a:prstGeom prst="bentConnector3">
            <a:avLst>
              <a:gd name="adj1" fmla="val 50000"/>
            </a:avLst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3289FE2-0563-467D-957D-57FDC8EB6D07}"/>
              </a:ext>
            </a:extLst>
          </p:cNvPr>
          <p:cNvSpPr txBox="1"/>
          <p:nvPr/>
        </p:nvSpPr>
        <p:spPr>
          <a:xfrm>
            <a:off x="7290496" y="6335245"/>
            <a:ext cx="405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hu-HU" dirty="0"/>
              <a:t> </a:t>
            </a:r>
            <a:r>
              <a:rPr lang="hu-HU" dirty="0" err="1"/>
              <a:t>Type</a:t>
            </a:r>
            <a:r>
              <a:rPr lang="hu-HU" dirty="0"/>
              <a:t> testing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Veiki</a:t>
            </a:r>
            <a:r>
              <a:rPr lang="hu-HU" dirty="0"/>
              <a:t> </a:t>
            </a:r>
            <a:r>
              <a:rPr lang="hu-HU" dirty="0" err="1"/>
              <a:t>laboratories</a:t>
            </a:r>
            <a:endParaRPr lang="hu-HU" dirty="0"/>
          </a:p>
          <a:p>
            <a:pPr latinLnBrk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40563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502AA6C32F2140B82E5957E1A1332D" ma:contentTypeVersion="13" ma:contentTypeDescription="Create a new document." ma:contentTypeScope="" ma:versionID="b6b82a1b0ac5739562be2edbd3c01593">
  <xsd:schema xmlns:xsd="http://www.w3.org/2001/XMLSchema" xmlns:xs="http://www.w3.org/2001/XMLSchema" xmlns:p="http://schemas.microsoft.com/office/2006/metadata/properties" xmlns:ns2="6d131246-3dc3-4778-92b6-876ef9b2469e" xmlns:ns3="a88550b2-e0c5-4ad3-9e84-1f88a8ced469" targetNamespace="http://schemas.microsoft.com/office/2006/metadata/properties" ma:root="true" ma:fieldsID="541009136fad4faf1e1a44f7dede7480" ns2:_="" ns3:_="">
    <xsd:import namespace="6d131246-3dc3-4778-92b6-876ef9b2469e"/>
    <xsd:import namespace="a88550b2-e0c5-4ad3-9e84-1f88a8ced4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31246-3dc3-4778-92b6-876ef9b246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323d3cf-7df0-4cd7-b500-e1c564e6a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550b2-e0c5-4ad3-9e84-1f88a8ced46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e92daca-330c-4ab2-9c8c-05be2bf30b07}" ma:internalName="TaxCatchAll" ma:showField="CatchAllData" ma:web="a88550b2-e0c5-4ad3-9e84-1f88a8ced4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131246-3dc3-4778-92b6-876ef9b2469e">
      <Terms xmlns="http://schemas.microsoft.com/office/infopath/2007/PartnerControls"/>
    </lcf76f155ced4ddcb4097134ff3c332f>
    <TaxCatchAll xmlns="a88550b2-e0c5-4ad3-9e84-1f88a8ced469" xsi:nil="true"/>
  </documentManagement>
</p:properties>
</file>

<file path=customXml/itemProps1.xml><?xml version="1.0" encoding="utf-8"?>
<ds:datastoreItem xmlns:ds="http://schemas.openxmlformats.org/officeDocument/2006/customXml" ds:itemID="{11F04242-D03E-44F0-8BD8-EBF7982C3451}"/>
</file>

<file path=customXml/itemProps2.xml><?xml version="1.0" encoding="utf-8"?>
<ds:datastoreItem xmlns:ds="http://schemas.openxmlformats.org/officeDocument/2006/customXml" ds:itemID="{77481A7B-9548-4C0F-8CE4-F0FF46C6EDE9}"/>
</file>

<file path=customXml/itemProps3.xml><?xml version="1.0" encoding="utf-8"?>
<ds:datastoreItem xmlns:ds="http://schemas.openxmlformats.org/officeDocument/2006/customXml" ds:itemID="{18D86FF1-BCE2-473C-8553-1D7A93405728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24281</TotalTime>
  <Words>1060</Words>
  <Application>Microsoft Office PowerPoint</Application>
  <PresentationFormat>Szélesvásznú</PresentationFormat>
  <Paragraphs>114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Office-téma</vt:lpstr>
      <vt:lpstr>Introduction of engineering team of High Voltage Solutions Kft.</vt:lpstr>
      <vt:lpstr>PowerPoint-bemutató</vt:lpstr>
      <vt:lpstr>Our strengths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Ecseri Miklós</dc:creator>
  <cp:lastModifiedBy>m e</cp:lastModifiedBy>
  <cp:revision>83</cp:revision>
  <dcterms:created xsi:type="dcterms:W3CDTF">2021-11-05T08:30:01Z</dcterms:created>
  <dcterms:modified xsi:type="dcterms:W3CDTF">2025-11-17T13:56:00Z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0x010100E8502AA6C32F2140B82E5957E1A1332D</vt:lpwstr>
  </property>
</Properties>
</file>