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708" r:id="rId2"/>
    <p:sldMasterId id="2147483720" r:id="rId3"/>
    <p:sldMasterId id="2147483809" r:id="rId4"/>
    <p:sldMasterId id="2147483889" r:id="rId5"/>
    <p:sldMasterId id="2147483958" r:id="rId6"/>
    <p:sldMasterId id="2147483987" r:id="rId7"/>
    <p:sldMasterId id="2147484015" r:id="rId8"/>
  </p:sldMasterIdLst>
  <p:notesMasterIdLst>
    <p:notesMasterId r:id="rId26"/>
  </p:notesMasterIdLst>
  <p:sldIdLst>
    <p:sldId id="321" r:id="rId9"/>
    <p:sldId id="5146" r:id="rId10"/>
    <p:sldId id="5140" r:id="rId11"/>
    <p:sldId id="260" r:id="rId12"/>
    <p:sldId id="5141" r:id="rId13"/>
    <p:sldId id="5162" r:id="rId14"/>
    <p:sldId id="5168" r:id="rId15"/>
    <p:sldId id="5184" r:id="rId16"/>
    <p:sldId id="5160" r:id="rId17"/>
    <p:sldId id="5185" r:id="rId18"/>
    <p:sldId id="5161" r:id="rId19"/>
    <p:sldId id="5179" r:id="rId20"/>
    <p:sldId id="5239" r:id="rId21"/>
    <p:sldId id="5240" r:id="rId22"/>
    <p:sldId id="2543" r:id="rId23"/>
    <p:sldId id="259" r:id="rId24"/>
    <p:sldId id="262" r:id="rId25"/>
  </p:sldIdLst>
  <p:sldSz cx="24384000" cy="13716000"/>
  <p:notesSz cx="6858000" cy="9144000"/>
  <p:embeddedFontLst>
    <p:embeddedFont>
      <p:font typeface="Biome" panose="020B0503030204020804" pitchFamily="34" charset="0"/>
      <p:regular r:id="rId27"/>
      <p: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Helvetica Neue" panose="020B0604020202020204" charset="0"/>
      <p:regular r:id="rId33"/>
      <p:bold r:id="rId34"/>
      <p:italic r:id="rId35"/>
      <p:boldItalic r:id="rId36"/>
    </p:embeddedFont>
    <p:embeddedFont>
      <p:font typeface="Helvetica Neue Light" panose="020B0604020202020204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PT Sans" panose="020B0503020203020204" pitchFamily="34" charset="0"/>
      <p:regular r:id="rId45"/>
      <p:bold r:id="rId46"/>
      <p:italic r:id="rId47"/>
      <p:boldItalic r:id="rId48"/>
    </p:embeddedFont>
    <p:embeddedFont>
      <p:font typeface="PT Sans Narrow" panose="020B0506020203020204" pitchFamily="34" charset="0"/>
      <p:regular r:id="rId49"/>
      <p:bold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Times" panose="02020603050405020304" pitchFamily="18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8" roundtripDataSignature="AMtx7mjWm4TNfNsyJCE8UM1DG7px4M+E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0FF"/>
    <a:srgbClr val="93C1FF"/>
    <a:srgbClr val="C9E0FF"/>
    <a:srgbClr val="E5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6753D5-58D1-4B76-8E16-1DA1DC02D939}">
  <a:tblStyle styleId="{706753D5-58D1-4B76-8E16-1DA1DC02D939}" styleName="Table_0">
    <a:wholeTb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CAD3FF"/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6EAFF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4" autoAdjust="0"/>
    <p:restoredTop sz="92252" autoAdjust="0"/>
  </p:normalViewPr>
  <p:slideViewPr>
    <p:cSldViewPr snapToGrid="0">
      <p:cViewPr varScale="1">
        <p:scale>
          <a:sx n="36" d="100"/>
          <a:sy n="36" d="100"/>
        </p:scale>
        <p:origin x="75" y="41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3.fntdata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95" Type="http://schemas.openxmlformats.org/officeDocument/2006/relationships/customXml" Target="../customXml/item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5.fntdata"/><Relationship Id="rId93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2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88" Type="http://customschemas.google.com/relationships/presentationmetadata" Target="meta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2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94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97516-AB64-DAE0-12C7-5037BC419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8DF1D-B6FA-5BEC-CB8B-49A7DC41D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D067A-869B-A4F6-ACF1-E218B59C5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3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FDCD0-751E-4A32-8CAE-4270CBDB8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73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5D20B-5CAC-D064-06B9-5F608F02B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2F1C98-BA5F-40FB-472E-29FD1C62F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CD4BE6-A82F-99AD-A57F-6ED601858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62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8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9903-C224-BD01-9C09-78080AF66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09707-F8FD-C14D-20E7-AD8BD7B42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1C2629-9B5D-881A-CF74-EA1F8FCBE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8EDED-8552-12FC-CE5B-2D25769508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688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Life to</a:t>
            </a:r>
          </a:p>
          <a:p>
            <a:r>
              <a:rPr lang="en-US" dirty="0"/>
              <a:t>Life</a:t>
            </a:r>
            <a:r>
              <a:rPr lang="en-US" baseline="0" dirty="0"/>
              <a:t> has an end.. We know end state. So every problem has an end state – but house along the way is ours- better crafted that house and make end state memorable </a:t>
            </a:r>
            <a:r>
              <a:rPr lang="en-US" baseline="0"/>
              <a:t>and beautiful!</a:t>
            </a:r>
            <a:endParaRPr lang="en-US" dirty="0"/>
          </a:p>
          <a:p>
            <a:endParaRPr lang="en-US" dirty="0"/>
          </a:p>
          <a:p>
            <a:r>
              <a:rPr lang="en-US" dirty="0"/>
              <a:t>Bangladesh: 160</a:t>
            </a:r>
            <a:r>
              <a:rPr lang="en-US" baseline="0" dirty="0"/>
              <a:t> M people, same size as New York, almost ½ of US population. Like any other countries – it has low and high side. Some of the high side- like any other country – it is beautiful.. Naïve.. Hospitable.. You might know.. One noble </a:t>
            </a:r>
            <a:r>
              <a:rPr lang="en-US" baseline="0" dirty="0" err="1"/>
              <a:t>laurate</a:t>
            </a:r>
            <a:r>
              <a:rPr lang="en-US" baseline="0" dirty="0"/>
              <a:t> – Dr. Yunus..  Low side.. Population, competition across all segments of the country.. Political instability..  </a:t>
            </a:r>
          </a:p>
          <a:p>
            <a:r>
              <a:rPr lang="en-US" baseline="0" dirty="0"/>
              <a:t>Accident during MS </a:t>
            </a:r>
          </a:p>
          <a:p>
            <a:r>
              <a:rPr lang="en-US" baseline="0" dirty="0"/>
              <a:t>Close to hurricane in </a:t>
            </a:r>
            <a:r>
              <a:rPr lang="en-US" baseline="0" dirty="0" err="1"/>
              <a:t>Hawai</a:t>
            </a:r>
            <a:r>
              <a:rPr lang="en-US" baseline="0" dirty="0"/>
              <a:t> – 2010.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8FCE-2263-4A7E-B109-D9E7C16FA3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53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Life to</a:t>
            </a:r>
          </a:p>
          <a:p>
            <a:r>
              <a:rPr lang="en-US" dirty="0"/>
              <a:t>Life</a:t>
            </a:r>
            <a:r>
              <a:rPr lang="en-US" baseline="0" dirty="0"/>
              <a:t> has an end.. We know end state. So every problem has an end state – but house along the way is ours- better crafted that house and make end state memorable </a:t>
            </a:r>
            <a:r>
              <a:rPr lang="en-US" baseline="0"/>
              <a:t>and beautiful!</a:t>
            </a:r>
            <a:endParaRPr lang="en-US" dirty="0"/>
          </a:p>
          <a:p>
            <a:endParaRPr lang="en-US" dirty="0"/>
          </a:p>
          <a:p>
            <a:r>
              <a:rPr lang="en-US" dirty="0"/>
              <a:t>Bangladesh: 160</a:t>
            </a:r>
            <a:r>
              <a:rPr lang="en-US" baseline="0" dirty="0"/>
              <a:t> M people, same size as New York, almost ½ of US population. Like any other countries – it has low and high side. Some of the high side- like any other country – it is beautiful.. Naïve.. Hospitable.. You might know.. One noble </a:t>
            </a:r>
            <a:r>
              <a:rPr lang="en-US" baseline="0" dirty="0" err="1"/>
              <a:t>laurate</a:t>
            </a:r>
            <a:r>
              <a:rPr lang="en-US" baseline="0" dirty="0"/>
              <a:t> – Dr. Yunus..  Low side.. Population, competition across all segments of the country.. Political instability..  </a:t>
            </a:r>
          </a:p>
          <a:p>
            <a:r>
              <a:rPr lang="en-US" baseline="0" dirty="0"/>
              <a:t>Accident during MS </a:t>
            </a:r>
          </a:p>
          <a:p>
            <a:r>
              <a:rPr lang="en-US" baseline="0" dirty="0"/>
              <a:t>Close to hurricane in </a:t>
            </a:r>
            <a:r>
              <a:rPr lang="en-US" baseline="0" dirty="0" err="1"/>
              <a:t>Hawai</a:t>
            </a:r>
            <a:r>
              <a:rPr lang="en-US" baseline="0" dirty="0"/>
              <a:t> – 2010.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8FCE-2263-4A7E-B109-D9E7C16FA3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63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68274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sz="quarter" idx="21"/>
          </p:nvPr>
        </p:nvSpPr>
        <p:spPr>
          <a:xfrm>
            <a:off x="-723144" y="7270801"/>
            <a:ext cx="9538690" cy="536551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0" name="Image"/>
          <p:cNvSpPr>
            <a:spLocks noGrp="1"/>
          </p:cNvSpPr>
          <p:nvPr>
            <p:ph type="pic" sz="quarter" idx="22"/>
          </p:nvPr>
        </p:nvSpPr>
        <p:spPr>
          <a:xfrm>
            <a:off x="5209740" y="7270801"/>
            <a:ext cx="9538690" cy="536551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1" name="Image"/>
          <p:cNvSpPr>
            <a:spLocks noGrp="1"/>
          </p:cNvSpPr>
          <p:nvPr>
            <p:ph type="pic" sz="quarter" idx="23"/>
          </p:nvPr>
        </p:nvSpPr>
        <p:spPr>
          <a:xfrm>
            <a:off x="11142625" y="7270514"/>
            <a:ext cx="9538690" cy="5365513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887326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">
  <p:cSld name="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>
            <a:spLocks noGrp="1"/>
          </p:cNvSpPr>
          <p:nvPr>
            <p:ph type="pic" idx="2"/>
          </p:nvPr>
        </p:nvSpPr>
        <p:spPr>
          <a:xfrm>
            <a:off x="9550071" y="5554069"/>
            <a:ext cx="14510126" cy="816194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9" name="Google Shape;29;p40"/>
          <p:cNvSpPr>
            <a:spLocks noGrp="1"/>
          </p:cNvSpPr>
          <p:nvPr>
            <p:ph type="pic" idx="3"/>
          </p:nvPr>
        </p:nvSpPr>
        <p:spPr>
          <a:xfrm>
            <a:off x="16074867" y="3217204"/>
            <a:ext cx="8309134" cy="4673888"/>
          </a:xfrm>
          <a:prstGeom prst="rect">
            <a:avLst/>
          </a:prstGeom>
          <a:noFill/>
          <a:ln>
            <a:noFill/>
          </a:ln>
          <a:effectLst>
            <a:outerShdw blurRad="254000" dist="67516" dir="2700000" rotWithShape="0">
              <a:srgbClr val="000000">
                <a:alpha val="28627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Google Shape;30;p40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233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">
  <p:cSld name="5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>
            <a:spLocks noGrp="1"/>
          </p:cNvSpPr>
          <p:nvPr>
            <p:ph type="pic" idx="2"/>
          </p:nvPr>
        </p:nvSpPr>
        <p:spPr>
          <a:xfrm>
            <a:off x="1079724" y="5197965"/>
            <a:ext cx="15194364" cy="854683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33;p41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114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">
  <p:cSld name="6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>
            <a:spLocks noGrp="1"/>
          </p:cNvSpPr>
          <p:nvPr>
            <p:ph type="pic" idx="2"/>
          </p:nvPr>
        </p:nvSpPr>
        <p:spPr>
          <a:xfrm>
            <a:off x="1023860" y="3150116"/>
            <a:ext cx="18783652" cy="1056580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Google Shape;36;p42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695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">
  <p:cSld name="7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3"/>
          <p:cNvSpPr>
            <a:spLocks noGrp="1"/>
          </p:cNvSpPr>
          <p:nvPr>
            <p:ph type="pic" idx="2"/>
          </p:nvPr>
        </p:nvSpPr>
        <p:spPr>
          <a:xfrm>
            <a:off x="-4497894" y="3047569"/>
            <a:ext cx="18965960" cy="1066835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" name="Google Shape;39;p43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6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">
  <p:cSld name="8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>
            <a:spLocks noGrp="1"/>
          </p:cNvSpPr>
          <p:nvPr>
            <p:ph type="pic" idx="2"/>
          </p:nvPr>
        </p:nvSpPr>
        <p:spPr>
          <a:xfrm>
            <a:off x="8422731" y="-1"/>
            <a:ext cx="24384002" cy="1371600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" name="Google Shape;42;p44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167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9">
  <p:cSld name="MS 9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5"/>
          <p:cNvSpPr>
            <a:spLocks noGrp="1"/>
          </p:cNvSpPr>
          <p:nvPr>
            <p:ph type="pic" idx="2"/>
          </p:nvPr>
        </p:nvSpPr>
        <p:spPr>
          <a:xfrm>
            <a:off x="11357580" y="6350139"/>
            <a:ext cx="13120000" cy="738000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" name="Google Shape;45;p45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603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10">
  <p:cSld name="MS 10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>
            <a:spLocks noGrp="1"/>
          </p:cNvSpPr>
          <p:nvPr>
            <p:ph type="pic" idx="2"/>
          </p:nvPr>
        </p:nvSpPr>
        <p:spPr>
          <a:xfrm>
            <a:off x="6096001" y="0"/>
            <a:ext cx="24384002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" name="Google Shape;48;p46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94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11">
  <p:cSld name="MS 1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7"/>
          <p:cNvSpPr>
            <a:spLocks noGrp="1"/>
          </p:cNvSpPr>
          <p:nvPr>
            <p:ph type="pic" idx="2"/>
          </p:nvPr>
        </p:nvSpPr>
        <p:spPr>
          <a:xfrm>
            <a:off x="7336024" y="4264592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Google Shape;51;p47"/>
          <p:cNvSpPr>
            <a:spLocks noGrp="1"/>
          </p:cNvSpPr>
          <p:nvPr>
            <p:ph type="pic" idx="3"/>
          </p:nvPr>
        </p:nvSpPr>
        <p:spPr>
          <a:xfrm>
            <a:off x="10934490" y="4264592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2" name="Google Shape;52;p47"/>
          <p:cNvSpPr>
            <a:spLocks noGrp="1"/>
          </p:cNvSpPr>
          <p:nvPr>
            <p:ph type="pic" idx="4"/>
          </p:nvPr>
        </p:nvSpPr>
        <p:spPr>
          <a:xfrm>
            <a:off x="17974096" y="4264620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" name="Google Shape;53;p47"/>
          <p:cNvSpPr>
            <a:spLocks noGrp="1"/>
          </p:cNvSpPr>
          <p:nvPr>
            <p:ph type="pic" idx="5"/>
          </p:nvPr>
        </p:nvSpPr>
        <p:spPr>
          <a:xfrm>
            <a:off x="14532954" y="4264592"/>
            <a:ext cx="9221220" cy="5186936"/>
          </a:xfrm>
          <a:prstGeom prst="rect">
            <a:avLst/>
          </a:prstGeom>
          <a:noFill/>
          <a:ln>
            <a:noFill/>
          </a:ln>
          <a:effectLst>
            <a:outerShdw blurRad="762000" dist="192241" rotWithShape="0">
              <a:srgbClr val="000000">
                <a:alpha val="48235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" name="Google Shape;54;p47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1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12">
  <p:cSld name="MS 1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8"/>
          <p:cNvSpPr>
            <a:spLocks noGrp="1"/>
          </p:cNvSpPr>
          <p:nvPr>
            <p:ph type="pic" idx="2"/>
          </p:nvPr>
        </p:nvSpPr>
        <p:spPr>
          <a:xfrm>
            <a:off x="17571368" y="4264620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" name="Google Shape;57;p48"/>
          <p:cNvSpPr>
            <a:spLocks noGrp="1"/>
          </p:cNvSpPr>
          <p:nvPr>
            <p:ph type="pic" idx="3"/>
          </p:nvPr>
        </p:nvSpPr>
        <p:spPr>
          <a:xfrm>
            <a:off x="4251450" y="4264620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8" name="Google Shape;58;p48"/>
          <p:cNvSpPr>
            <a:spLocks noGrp="1"/>
          </p:cNvSpPr>
          <p:nvPr>
            <p:ph type="pic" idx="4"/>
          </p:nvPr>
        </p:nvSpPr>
        <p:spPr>
          <a:xfrm>
            <a:off x="-2408512" y="4264620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" name="Google Shape;59;p48"/>
          <p:cNvSpPr>
            <a:spLocks noGrp="1"/>
          </p:cNvSpPr>
          <p:nvPr>
            <p:ph type="pic" idx="5"/>
          </p:nvPr>
        </p:nvSpPr>
        <p:spPr>
          <a:xfrm>
            <a:off x="10911408" y="4264620"/>
            <a:ext cx="9221220" cy="5186936"/>
          </a:xfrm>
          <a:prstGeom prst="rect">
            <a:avLst/>
          </a:prstGeom>
          <a:noFill/>
          <a:ln>
            <a:noFill/>
          </a:ln>
          <a:effectLst>
            <a:outerShdw blurRad="762000" dist="192241" rotWithShape="0">
              <a:srgbClr val="000000">
                <a:alpha val="48235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0" name="Google Shape;60;p48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3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13">
  <p:cSld name="MS 1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9"/>
          <p:cNvSpPr>
            <a:spLocks noGrp="1"/>
          </p:cNvSpPr>
          <p:nvPr>
            <p:ph type="pic" idx="2"/>
          </p:nvPr>
        </p:nvSpPr>
        <p:spPr>
          <a:xfrm>
            <a:off x="-3842990" y="3277871"/>
            <a:ext cx="16636724" cy="935815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3" name="Google Shape;63;p49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Image"/>
          <p:cNvSpPr>
            <a:spLocks noGrp="1"/>
          </p:cNvSpPr>
          <p:nvPr>
            <p:ph type="pic" sz="quarter" idx="21"/>
          </p:nvPr>
        </p:nvSpPr>
        <p:spPr>
          <a:xfrm>
            <a:off x="-965887" y="5367913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8" name="Image"/>
          <p:cNvSpPr>
            <a:spLocks noGrp="1"/>
          </p:cNvSpPr>
          <p:nvPr>
            <p:ph type="pic" sz="quarter" idx="22"/>
          </p:nvPr>
        </p:nvSpPr>
        <p:spPr>
          <a:xfrm>
            <a:off x="16129852" y="5367913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9" name="Image"/>
          <p:cNvSpPr>
            <a:spLocks noGrp="1"/>
          </p:cNvSpPr>
          <p:nvPr>
            <p:ph type="pic" sz="quarter" idx="23"/>
          </p:nvPr>
        </p:nvSpPr>
        <p:spPr>
          <a:xfrm>
            <a:off x="4732693" y="5367913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0" name="Image"/>
          <p:cNvSpPr>
            <a:spLocks noGrp="1"/>
          </p:cNvSpPr>
          <p:nvPr>
            <p:ph type="pic" sz="quarter" idx="24"/>
          </p:nvPr>
        </p:nvSpPr>
        <p:spPr>
          <a:xfrm>
            <a:off x="10431272" y="5367913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685380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14">
  <p:cSld name="MS 14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0"/>
          <p:cNvSpPr>
            <a:spLocks noGrp="1"/>
          </p:cNvSpPr>
          <p:nvPr>
            <p:ph type="pic" idx="2"/>
          </p:nvPr>
        </p:nvSpPr>
        <p:spPr>
          <a:xfrm>
            <a:off x="-723143" y="7270803"/>
            <a:ext cx="9538690" cy="536551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6" name="Google Shape;66;p50"/>
          <p:cNvSpPr>
            <a:spLocks noGrp="1"/>
          </p:cNvSpPr>
          <p:nvPr>
            <p:ph type="pic" idx="3"/>
          </p:nvPr>
        </p:nvSpPr>
        <p:spPr>
          <a:xfrm>
            <a:off x="5209741" y="7270803"/>
            <a:ext cx="9538690" cy="536551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7" name="Google Shape;67;p50"/>
          <p:cNvSpPr>
            <a:spLocks noGrp="1"/>
          </p:cNvSpPr>
          <p:nvPr>
            <p:ph type="pic" idx="4"/>
          </p:nvPr>
        </p:nvSpPr>
        <p:spPr>
          <a:xfrm>
            <a:off x="11142627" y="7270515"/>
            <a:ext cx="9538690" cy="536551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8" name="Google Shape;68;p50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970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16">
  <p:cSld name="MS 16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1"/>
          <p:cNvSpPr>
            <a:spLocks noGrp="1"/>
          </p:cNvSpPr>
          <p:nvPr>
            <p:ph type="pic" idx="2"/>
          </p:nvPr>
        </p:nvSpPr>
        <p:spPr>
          <a:xfrm>
            <a:off x="-965888" y="5367912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" name="Google Shape;71;p51"/>
          <p:cNvSpPr>
            <a:spLocks noGrp="1"/>
          </p:cNvSpPr>
          <p:nvPr>
            <p:ph type="pic" idx="3"/>
          </p:nvPr>
        </p:nvSpPr>
        <p:spPr>
          <a:xfrm>
            <a:off x="16129852" y="5367912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" name="Google Shape;72;p51"/>
          <p:cNvSpPr>
            <a:spLocks noGrp="1"/>
          </p:cNvSpPr>
          <p:nvPr>
            <p:ph type="pic" idx="4"/>
          </p:nvPr>
        </p:nvSpPr>
        <p:spPr>
          <a:xfrm>
            <a:off x="4732694" y="5367912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3" name="Google Shape;73;p51"/>
          <p:cNvSpPr>
            <a:spLocks noGrp="1"/>
          </p:cNvSpPr>
          <p:nvPr>
            <p:ph type="pic" idx="5"/>
          </p:nvPr>
        </p:nvSpPr>
        <p:spPr>
          <a:xfrm>
            <a:off x="10431272" y="5367912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4" name="Google Shape;74;p51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489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19">
  <p:cSld name="MS 19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2"/>
          <p:cNvSpPr>
            <a:spLocks noGrp="1"/>
          </p:cNvSpPr>
          <p:nvPr>
            <p:ph type="pic" idx="2"/>
          </p:nvPr>
        </p:nvSpPr>
        <p:spPr>
          <a:xfrm>
            <a:off x="-161" y="0"/>
            <a:ext cx="24384350" cy="1371619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7" name="Google Shape;77;p52"/>
          <p:cNvSpPr>
            <a:spLocks noGrp="1"/>
          </p:cNvSpPr>
          <p:nvPr>
            <p:ph type="pic" idx="3"/>
          </p:nvPr>
        </p:nvSpPr>
        <p:spPr>
          <a:xfrm>
            <a:off x="-304030" y="4264620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8" name="Google Shape;78;p52"/>
          <p:cNvSpPr>
            <a:spLocks noGrp="1"/>
          </p:cNvSpPr>
          <p:nvPr>
            <p:ph type="pic" idx="4"/>
          </p:nvPr>
        </p:nvSpPr>
        <p:spPr>
          <a:xfrm>
            <a:off x="15468132" y="4264620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9" name="Google Shape;79;p52"/>
          <p:cNvSpPr>
            <a:spLocks noGrp="1"/>
          </p:cNvSpPr>
          <p:nvPr>
            <p:ph type="pic" idx="5"/>
          </p:nvPr>
        </p:nvSpPr>
        <p:spPr>
          <a:xfrm>
            <a:off x="7581456" y="4264620"/>
            <a:ext cx="9221220" cy="5186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0" name="Google Shape;80;p52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868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0">
  <p:cSld name="MS 20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3"/>
          <p:cNvSpPr>
            <a:spLocks noGrp="1"/>
          </p:cNvSpPr>
          <p:nvPr>
            <p:ph type="pic" idx="2"/>
          </p:nvPr>
        </p:nvSpPr>
        <p:spPr>
          <a:xfrm>
            <a:off x="8371955" y="3277842"/>
            <a:ext cx="16636726" cy="93581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3" name="Google Shape;83;p53"/>
          <p:cNvSpPr>
            <a:spLocks noGrp="1"/>
          </p:cNvSpPr>
          <p:nvPr>
            <p:ph type="pic" idx="3"/>
          </p:nvPr>
        </p:nvSpPr>
        <p:spPr>
          <a:xfrm>
            <a:off x="3961883" y="3277843"/>
            <a:ext cx="16636726" cy="935815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4" name="Google Shape;84;p53"/>
          <p:cNvSpPr>
            <a:spLocks noGrp="1"/>
          </p:cNvSpPr>
          <p:nvPr>
            <p:ph type="pic" idx="4"/>
          </p:nvPr>
        </p:nvSpPr>
        <p:spPr>
          <a:xfrm>
            <a:off x="12782031" y="3277843"/>
            <a:ext cx="16636726" cy="935815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53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576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1">
  <p:cSld name="MS 2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4"/>
          <p:cNvSpPr>
            <a:spLocks noGrp="1"/>
          </p:cNvSpPr>
          <p:nvPr>
            <p:ph type="pic" idx="2"/>
          </p:nvPr>
        </p:nvSpPr>
        <p:spPr>
          <a:xfrm>
            <a:off x="9428560" y="1817953"/>
            <a:ext cx="14955308" cy="841236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" name="Google Shape;88;p54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441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2">
  <p:cSld name="MS 2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5"/>
          <p:cNvSpPr>
            <a:spLocks noGrp="1"/>
          </p:cNvSpPr>
          <p:nvPr>
            <p:ph type="pic" idx="2"/>
          </p:nvPr>
        </p:nvSpPr>
        <p:spPr>
          <a:xfrm>
            <a:off x="1598132" y="0"/>
            <a:ext cx="13358200" cy="75139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91;p55"/>
          <p:cNvSpPr>
            <a:spLocks noGrp="1"/>
          </p:cNvSpPr>
          <p:nvPr>
            <p:ph type="pic" idx="3"/>
          </p:nvPr>
        </p:nvSpPr>
        <p:spPr>
          <a:xfrm>
            <a:off x="7738390" y="3085516"/>
            <a:ext cx="10591060" cy="59574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92;p55"/>
          <p:cNvSpPr>
            <a:spLocks noGrp="1"/>
          </p:cNvSpPr>
          <p:nvPr>
            <p:ph type="pic" idx="4"/>
          </p:nvPr>
        </p:nvSpPr>
        <p:spPr>
          <a:xfrm>
            <a:off x="13976694" y="3085514"/>
            <a:ext cx="10591236" cy="59575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93;p55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68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3">
  <p:cSld name="MS 2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6"/>
          <p:cNvSpPr>
            <a:spLocks noGrp="1"/>
          </p:cNvSpPr>
          <p:nvPr>
            <p:ph type="pic" idx="2"/>
          </p:nvPr>
        </p:nvSpPr>
        <p:spPr>
          <a:xfrm>
            <a:off x="6897740" y="6678664"/>
            <a:ext cx="10591060" cy="59574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6" name="Google Shape;96;p56"/>
          <p:cNvSpPr>
            <a:spLocks noGrp="1"/>
          </p:cNvSpPr>
          <p:nvPr>
            <p:ph type="pic" idx="3"/>
          </p:nvPr>
        </p:nvSpPr>
        <p:spPr>
          <a:xfrm>
            <a:off x="15067784" y="6678664"/>
            <a:ext cx="10591060" cy="59574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7" name="Google Shape;97;p56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578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4">
  <p:cSld name="MS 2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7"/>
          <p:cNvSpPr>
            <a:spLocks noGrp="1"/>
          </p:cNvSpPr>
          <p:nvPr>
            <p:ph type="pic" idx="2"/>
          </p:nvPr>
        </p:nvSpPr>
        <p:spPr>
          <a:xfrm>
            <a:off x="6897740" y="6678664"/>
            <a:ext cx="10591060" cy="59574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" name="Google Shape;100;p57"/>
          <p:cNvSpPr>
            <a:spLocks noGrp="1"/>
          </p:cNvSpPr>
          <p:nvPr>
            <p:ph type="pic" idx="3"/>
          </p:nvPr>
        </p:nvSpPr>
        <p:spPr>
          <a:xfrm>
            <a:off x="15067782" y="6678664"/>
            <a:ext cx="10591060" cy="59574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1" name="Google Shape;101;p57"/>
          <p:cNvSpPr>
            <a:spLocks noGrp="1"/>
          </p:cNvSpPr>
          <p:nvPr>
            <p:ph type="pic" idx="4"/>
          </p:nvPr>
        </p:nvSpPr>
        <p:spPr>
          <a:xfrm>
            <a:off x="-1272304" y="6678664"/>
            <a:ext cx="10591060" cy="59574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2" name="Google Shape;102;p57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5">
  <p:cSld name="MS 25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8"/>
          <p:cNvSpPr>
            <a:spLocks noGrp="1"/>
          </p:cNvSpPr>
          <p:nvPr>
            <p:ph type="pic" idx="2"/>
          </p:nvPr>
        </p:nvSpPr>
        <p:spPr>
          <a:xfrm>
            <a:off x="-1273496" y="6678664"/>
            <a:ext cx="10591060" cy="59574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" name="Google Shape;105;p58"/>
          <p:cNvSpPr>
            <a:spLocks noGrp="1"/>
          </p:cNvSpPr>
          <p:nvPr>
            <p:ph type="pic" idx="3"/>
          </p:nvPr>
        </p:nvSpPr>
        <p:spPr>
          <a:xfrm>
            <a:off x="6896548" y="6678664"/>
            <a:ext cx="10591060" cy="59574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6" name="Google Shape;106;p58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04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6">
  <p:cSld name="MS 26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9"/>
          <p:cNvSpPr>
            <a:spLocks noGrp="1"/>
          </p:cNvSpPr>
          <p:nvPr>
            <p:ph type="pic" idx="2"/>
          </p:nvPr>
        </p:nvSpPr>
        <p:spPr>
          <a:xfrm>
            <a:off x="4659776" y="0"/>
            <a:ext cx="24384232" cy="137161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9" name="Google Shape;109;p59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69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Image"/>
          <p:cNvSpPr>
            <a:spLocks noGrp="1"/>
          </p:cNvSpPr>
          <p:nvPr>
            <p:ph type="pic" idx="21"/>
          </p:nvPr>
        </p:nvSpPr>
        <p:spPr>
          <a:xfrm>
            <a:off x="-163" y="0"/>
            <a:ext cx="24384349" cy="1371619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7" name="Image"/>
          <p:cNvSpPr>
            <a:spLocks noGrp="1"/>
          </p:cNvSpPr>
          <p:nvPr>
            <p:ph type="pic" sz="quarter" idx="22"/>
          </p:nvPr>
        </p:nvSpPr>
        <p:spPr>
          <a:xfrm>
            <a:off x="-304029" y="4264620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8" name="Image"/>
          <p:cNvSpPr>
            <a:spLocks noGrp="1"/>
          </p:cNvSpPr>
          <p:nvPr>
            <p:ph type="pic" sz="quarter" idx="23"/>
          </p:nvPr>
        </p:nvSpPr>
        <p:spPr>
          <a:xfrm>
            <a:off x="15468131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9" name="Image"/>
          <p:cNvSpPr>
            <a:spLocks noGrp="1"/>
          </p:cNvSpPr>
          <p:nvPr>
            <p:ph type="pic" sz="quarter" idx="24"/>
          </p:nvPr>
        </p:nvSpPr>
        <p:spPr>
          <a:xfrm>
            <a:off x="7581455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818792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7">
  <p:cSld name="MS 27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0"/>
          <p:cNvSpPr>
            <a:spLocks noGrp="1"/>
          </p:cNvSpPr>
          <p:nvPr>
            <p:ph type="pic" idx="2"/>
          </p:nvPr>
        </p:nvSpPr>
        <p:spPr>
          <a:xfrm>
            <a:off x="9311838" y="0"/>
            <a:ext cx="24384016" cy="1371600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2" name="Google Shape;112;p60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076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8">
  <p:cSld name="MS 28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1"/>
          <p:cNvSpPr>
            <a:spLocks noGrp="1"/>
          </p:cNvSpPr>
          <p:nvPr>
            <p:ph type="pic" idx="2"/>
          </p:nvPr>
        </p:nvSpPr>
        <p:spPr>
          <a:xfrm>
            <a:off x="1079722" y="4675239"/>
            <a:ext cx="23304436" cy="1310874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Google Shape;115;p61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500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 29">
  <p:cSld name="MS 29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2"/>
          <p:cNvSpPr>
            <a:spLocks noGrp="1"/>
          </p:cNvSpPr>
          <p:nvPr>
            <p:ph type="pic" idx="2"/>
          </p:nvPr>
        </p:nvSpPr>
        <p:spPr>
          <a:xfrm>
            <a:off x="9993793" y="6858000"/>
            <a:ext cx="10281038" cy="578308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8" name="Google Shape;118;p62"/>
          <p:cNvSpPr>
            <a:spLocks noGrp="1"/>
          </p:cNvSpPr>
          <p:nvPr>
            <p:ph type="pic" idx="3"/>
          </p:nvPr>
        </p:nvSpPr>
        <p:spPr>
          <a:xfrm>
            <a:off x="9993633" y="1074814"/>
            <a:ext cx="10281358" cy="57832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9" name="Google Shape;119;p62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651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2">
  <p:cSld name="S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3"/>
          <p:cNvSpPr txBox="1">
            <a:spLocks noGrp="1"/>
          </p:cNvSpPr>
          <p:nvPr>
            <p:ph type="body" idx="1"/>
          </p:nvPr>
        </p:nvSpPr>
        <p:spPr>
          <a:xfrm>
            <a:off x="1016007" y="2356859"/>
            <a:ext cx="22315634" cy="462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ctr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3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>
              <a:lnSpc>
                <a:spcPct val="15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63"/>
          <p:cNvSpPr txBox="1">
            <a:spLocks noGrp="1"/>
          </p:cNvSpPr>
          <p:nvPr>
            <p:ph type="title"/>
          </p:nvPr>
        </p:nvSpPr>
        <p:spPr>
          <a:xfrm>
            <a:off x="1016007" y="910175"/>
            <a:ext cx="22315634" cy="132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600"/>
              <a:buFont typeface="Roboto"/>
              <a:buNone/>
              <a:defRPr sz="9600" b="0" i="0" u="none" strike="noStrike" cap="none">
                <a:solidFill>
                  <a:srgbClr val="9292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9978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83312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389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08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668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09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80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mage"/>
          <p:cNvSpPr>
            <a:spLocks noGrp="1"/>
          </p:cNvSpPr>
          <p:nvPr>
            <p:ph type="pic" idx="21"/>
          </p:nvPr>
        </p:nvSpPr>
        <p:spPr>
          <a:xfrm>
            <a:off x="8371955" y="3277842"/>
            <a:ext cx="16636725" cy="9358159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8" name="Image"/>
          <p:cNvSpPr>
            <a:spLocks noGrp="1"/>
          </p:cNvSpPr>
          <p:nvPr>
            <p:ph type="pic" idx="22"/>
          </p:nvPr>
        </p:nvSpPr>
        <p:spPr>
          <a:xfrm>
            <a:off x="3961881" y="3277842"/>
            <a:ext cx="16636725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9" name="Image"/>
          <p:cNvSpPr>
            <a:spLocks noGrp="1"/>
          </p:cNvSpPr>
          <p:nvPr>
            <p:ph type="pic" idx="23"/>
          </p:nvPr>
        </p:nvSpPr>
        <p:spPr>
          <a:xfrm>
            <a:off x="12782030" y="3277842"/>
            <a:ext cx="16636725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580959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6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93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97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532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663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16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"/>
          <p:cNvSpPr>
            <a:spLocks noGrp="1"/>
          </p:cNvSpPr>
          <p:nvPr>
            <p:ph type="pic" sz="half" idx="21"/>
          </p:nvPr>
        </p:nvSpPr>
        <p:spPr>
          <a:xfrm>
            <a:off x="9428559" y="1817952"/>
            <a:ext cx="14955308" cy="841236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07945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mage"/>
          <p:cNvSpPr>
            <a:spLocks noGrp="1"/>
          </p:cNvSpPr>
          <p:nvPr>
            <p:ph type="pic" sz="half" idx="21"/>
          </p:nvPr>
        </p:nvSpPr>
        <p:spPr>
          <a:xfrm>
            <a:off x="1598131" y="-1"/>
            <a:ext cx="13358199" cy="751398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6" name="Image"/>
          <p:cNvSpPr>
            <a:spLocks noGrp="1"/>
          </p:cNvSpPr>
          <p:nvPr>
            <p:ph type="pic" sz="quarter" idx="22"/>
          </p:nvPr>
        </p:nvSpPr>
        <p:spPr>
          <a:xfrm>
            <a:off x="7738390" y="3085515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7" name="Image"/>
          <p:cNvSpPr>
            <a:spLocks noGrp="1"/>
          </p:cNvSpPr>
          <p:nvPr>
            <p:ph type="pic" sz="quarter" idx="23"/>
          </p:nvPr>
        </p:nvSpPr>
        <p:spPr>
          <a:xfrm>
            <a:off x="13976694" y="3085514"/>
            <a:ext cx="10591236" cy="59575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35857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Image"/>
          <p:cNvSpPr>
            <a:spLocks noGrp="1"/>
          </p:cNvSpPr>
          <p:nvPr>
            <p:ph type="pic" sz="quarter" idx="21"/>
          </p:nvPr>
        </p:nvSpPr>
        <p:spPr>
          <a:xfrm>
            <a:off x="6897740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6" name="Image"/>
          <p:cNvSpPr>
            <a:spLocks noGrp="1"/>
          </p:cNvSpPr>
          <p:nvPr>
            <p:ph type="pic" sz="quarter" idx="22"/>
          </p:nvPr>
        </p:nvSpPr>
        <p:spPr>
          <a:xfrm>
            <a:off x="15067784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97494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Image"/>
          <p:cNvSpPr>
            <a:spLocks noGrp="1"/>
          </p:cNvSpPr>
          <p:nvPr>
            <p:ph type="pic" sz="quarter" idx="21"/>
          </p:nvPr>
        </p:nvSpPr>
        <p:spPr>
          <a:xfrm>
            <a:off x="6897740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5" name="Image"/>
          <p:cNvSpPr>
            <a:spLocks noGrp="1"/>
          </p:cNvSpPr>
          <p:nvPr>
            <p:ph type="pic" sz="quarter" idx="22"/>
          </p:nvPr>
        </p:nvSpPr>
        <p:spPr>
          <a:xfrm>
            <a:off x="15067782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6" name="Image"/>
          <p:cNvSpPr>
            <a:spLocks noGrp="1"/>
          </p:cNvSpPr>
          <p:nvPr>
            <p:ph type="pic" sz="quarter" idx="23"/>
          </p:nvPr>
        </p:nvSpPr>
        <p:spPr>
          <a:xfrm>
            <a:off x="-1272304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85619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mage"/>
          <p:cNvSpPr>
            <a:spLocks noGrp="1"/>
          </p:cNvSpPr>
          <p:nvPr>
            <p:ph type="pic" sz="quarter" idx="21"/>
          </p:nvPr>
        </p:nvSpPr>
        <p:spPr>
          <a:xfrm>
            <a:off x="-1273496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5" name="Image"/>
          <p:cNvSpPr>
            <a:spLocks noGrp="1"/>
          </p:cNvSpPr>
          <p:nvPr>
            <p:ph type="pic" sz="quarter" idx="22"/>
          </p:nvPr>
        </p:nvSpPr>
        <p:spPr>
          <a:xfrm>
            <a:off x="6896548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49172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mage"/>
          <p:cNvSpPr>
            <a:spLocks noGrp="1"/>
          </p:cNvSpPr>
          <p:nvPr>
            <p:ph type="pic" idx="21"/>
          </p:nvPr>
        </p:nvSpPr>
        <p:spPr>
          <a:xfrm>
            <a:off x="4659776" y="0"/>
            <a:ext cx="24384232" cy="1371613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4566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mage"/>
          <p:cNvSpPr>
            <a:spLocks noGrp="1"/>
          </p:cNvSpPr>
          <p:nvPr>
            <p:ph type="pic" idx="21"/>
          </p:nvPr>
        </p:nvSpPr>
        <p:spPr>
          <a:xfrm>
            <a:off x="1023859" y="3150115"/>
            <a:ext cx="18783651" cy="1056580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12049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Image"/>
          <p:cNvSpPr>
            <a:spLocks noGrp="1"/>
          </p:cNvSpPr>
          <p:nvPr>
            <p:ph type="pic" idx="21"/>
          </p:nvPr>
        </p:nvSpPr>
        <p:spPr>
          <a:xfrm>
            <a:off x="9311837" y="0"/>
            <a:ext cx="24384015" cy="1371600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16584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Image"/>
          <p:cNvSpPr>
            <a:spLocks noGrp="1"/>
          </p:cNvSpPr>
          <p:nvPr>
            <p:ph type="pic" idx="21"/>
          </p:nvPr>
        </p:nvSpPr>
        <p:spPr>
          <a:xfrm>
            <a:off x="1079722" y="4675238"/>
            <a:ext cx="23304436" cy="13108745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98706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Image"/>
          <p:cNvSpPr>
            <a:spLocks noGrp="1"/>
          </p:cNvSpPr>
          <p:nvPr>
            <p:ph type="pic" sz="quarter" idx="21"/>
          </p:nvPr>
        </p:nvSpPr>
        <p:spPr>
          <a:xfrm>
            <a:off x="9993792" y="6858000"/>
            <a:ext cx="10281038" cy="578308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8" name="Image"/>
          <p:cNvSpPr>
            <a:spLocks noGrp="1"/>
          </p:cNvSpPr>
          <p:nvPr>
            <p:ph type="pic" sz="quarter" idx="22"/>
          </p:nvPr>
        </p:nvSpPr>
        <p:spPr>
          <a:xfrm>
            <a:off x="9993632" y="1074814"/>
            <a:ext cx="10281357" cy="578326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8224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6582-EE9E-AAE6-B2C1-962ACAE6B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79368-334F-FEC3-43B1-85848A4E2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F9D6A-543F-1D9B-F352-A0ED92CF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E2B-9349-40F3-9E91-AB6B57F90E9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7D281-2B65-1377-2DF6-B8C80AEF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56E45-AF9A-ED50-4326-2EA8FA0E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68443" y="13081000"/>
            <a:ext cx="434413" cy="471924"/>
          </a:xfrm>
        </p:spPr>
        <p:txBody>
          <a:bodyPr/>
          <a:lstStyle/>
          <a:p>
            <a:fld id="{64F916C3-A717-4693-861F-C87CAD7F8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08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4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39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3860800" y="7467600"/>
            <a:ext cx="17272000" cy="1371600"/>
          </a:xfrm>
        </p:spPr>
        <p:txBody>
          <a:bodyPr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3860800" y="8991600"/>
            <a:ext cx="11176000" cy="1676400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PowerPoint_Mast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135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7424" y="12990088"/>
            <a:ext cx="2189903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Cactus Confidential &amp; Proprietary </a:t>
            </a:r>
          </a:p>
        </p:txBody>
      </p:sp>
      <p:sp>
        <p:nvSpPr>
          <p:cNvPr id="4" name="Rectangle 5"/>
          <p:cNvSpPr txBox="1">
            <a:spLocks noChangeArrowheads="1"/>
          </p:cNvSpPr>
          <p:nvPr userDrawn="1"/>
        </p:nvSpPr>
        <p:spPr bwMode="auto">
          <a:xfrm>
            <a:off x="22961600" y="13233400"/>
            <a:ext cx="1422400" cy="48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b="1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 userDrawn="1"/>
        </p:nvCxnSpPr>
        <p:spPr bwMode="auto">
          <a:xfrm>
            <a:off x="1261539" y="12715885"/>
            <a:ext cx="21860933" cy="3174"/>
          </a:xfrm>
          <a:prstGeom prst="line">
            <a:avLst/>
          </a:prstGeom>
          <a:noFill/>
          <a:ln w="25400">
            <a:solidFill>
              <a:srgbClr val="E19D2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21886333" y="13084176"/>
            <a:ext cx="1422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331B849-AA00-441A-972C-7A9BE9021245}" type="slidenum">
              <a:rPr lang="en-US" sz="1800" b="1">
                <a:latin typeface="Calibri" pitchFamily="34" charset="0"/>
                <a:cs typeface="Calibri" pitchFamily="34" charset="0"/>
              </a:rPr>
              <a:pPr algn="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285210" y="240641"/>
            <a:ext cx="23777965" cy="1211162"/>
          </a:xfrm>
          <a:prstGeom prst="rect">
            <a:avLst/>
          </a:prstGeom>
          <a:solidFill>
            <a:srgbClr val="E19D23"/>
          </a:solidFill>
          <a:ln>
            <a:noFill/>
          </a:ln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48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0208"/>
            <a:ext cx="2438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828800" y="2838450"/>
            <a:ext cx="20726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71715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364" y="8029044"/>
            <a:ext cx="2364237" cy="604372"/>
          </a:xfrm>
        </p:spPr>
        <p:txBody>
          <a:bodyPr lIns="0" rIns="0">
            <a:no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364" y="8972359"/>
            <a:ext cx="2364237" cy="236620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78209" y="8029044"/>
            <a:ext cx="2417795" cy="604372"/>
          </a:xfrm>
        </p:spPr>
        <p:txBody>
          <a:bodyPr lIns="0" rIns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78207" y="8972359"/>
            <a:ext cx="2364237" cy="236620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44051" y="8029044"/>
            <a:ext cx="2362197" cy="604372"/>
          </a:xfrm>
        </p:spPr>
        <p:txBody>
          <a:bodyPr lIns="0" rIns="0">
            <a:no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44050" y="8972359"/>
            <a:ext cx="2364237" cy="236620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9891" y="8029044"/>
            <a:ext cx="2362197" cy="604372"/>
          </a:xfrm>
        </p:spPr>
        <p:txBody>
          <a:bodyPr lIns="0" rIns="0">
            <a:no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09890" y="8972359"/>
            <a:ext cx="2364237" cy="236620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0462" y="8029044"/>
            <a:ext cx="2362197" cy="604372"/>
          </a:xfrm>
        </p:spPr>
        <p:txBody>
          <a:bodyPr lIns="0" rIns="0">
            <a:no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110460" y="8972359"/>
            <a:ext cx="2364237" cy="236620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876302" y="8029044"/>
            <a:ext cx="2362197" cy="604372"/>
          </a:xfrm>
        </p:spPr>
        <p:txBody>
          <a:bodyPr lIns="0" rIns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5876303" y="8972359"/>
            <a:ext cx="2364237" cy="236620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42144" y="8029044"/>
            <a:ext cx="2362197" cy="604372"/>
          </a:xfrm>
        </p:spPr>
        <p:txBody>
          <a:bodyPr lIns="0" rIns="0">
            <a:no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8642146" y="8972359"/>
            <a:ext cx="2364237" cy="236620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1407984" y="8029044"/>
            <a:ext cx="2362197" cy="604372"/>
          </a:xfrm>
        </p:spPr>
        <p:txBody>
          <a:bodyPr lIns="0" rIns="0">
            <a:no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1407986" y="8972359"/>
            <a:ext cx="2364237" cy="236620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436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814591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mage"/>
          <p:cNvSpPr>
            <a:spLocks noGrp="1"/>
          </p:cNvSpPr>
          <p:nvPr>
            <p:ph type="pic" idx="21"/>
          </p:nvPr>
        </p:nvSpPr>
        <p:spPr>
          <a:xfrm>
            <a:off x="-3389820" y="3115154"/>
            <a:ext cx="18845845" cy="1060078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9888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idx="21"/>
          </p:nvPr>
        </p:nvSpPr>
        <p:spPr>
          <a:xfrm>
            <a:off x="-4497893" y="3047567"/>
            <a:ext cx="18965959" cy="10668353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70967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Image"/>
          <p:cNvSpPr>
            <a:spLocks noGrp="1"/>
          </p:cNvSpPr>
          <p:nvPr>
            <p:ph type="pic" sz="half" idx="21"/>
          </p:nvPr>
        </p:nvSpPr>
        <p:spPr>
          <a:xfrm>
            <a:off x="9550070" y="5554067"/>
            <a:ext cx="14510125" cy="8161945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5" name="Image"/>
          <p:cNvSpPr>
            <a:spLocks noGrp="1"/>
          </p:cNvSpPr>
          <p:nvPr>
            <p:ph type="pic" sz="quarter" idx="22"/>
          </p:nvPr>
        </p:nvSpPr>
        <p:spPr>
          <a:xfrm>
            <a:off x="16074866" y="3217204"/>
            <a:ext cx="8309134" cy="4673887"/>
          </a:xfrm>
          <a:prstGeom prst="rect">
            <a:avLst/>
          </a:prstGeom>
          <a:ln w="12700"/>
          <a:effectLst>
            <a:outerShdw blurRad="254000" dist="67516" dir="2700000" rotWithShape="0">
              <a:srgbClr val="000000">
                <a:alpha val="30092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1414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mage"/>
          <p:cNvSpPr>
            <a:spLocks noGrp="1"/>
          </p:cNvSpPr>
          <p:nvPr>
            <p:ph type="pic" sz="half" idx="21"/>
          </p:nvPr>
        </p:nvSpPr>
        <p:spPr>
          <a:xfrm>
            <a:off x="1079723" y="5197963"/>
            <a:ext cx="15194363" cy="854683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1481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mage"/>
          <p:cNvSpPr>
            <a:spLocks noGrp="1"/>
          </p:cNvSpPr>
          <p:nvPr>
            <p:ph type="pic" idx="21"/>
          </p:nvPr>
        </p:nvSpPr>
        <p:spPr>
          <a:xfrm>
            <a:off x="1023859" y="3150115"/>
            <a:ext cx="18783651" cy="1056580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3411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idx="21"/>
          </p:nvPr>
        </p:nvSpPr>
        <p:spPr>
          <a:xfrm>
            <a:off x="-4497893" y="3047567"/>
            <a:ext cx="18965959" cy="10668353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40770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21"/>
          </p:nvPr>
        </p:nvSpPr>
        <p:spPr>
          <a:xfrm>
            <a:off x="8422729" y="-1"/>
            <a:ext cx="24384001" cy="1371600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73892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11357580" y="6350137"/>
            <a:ext cx="13120000" cy="738000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53548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>
            <a:spLocks noGrp="1"/>
          </p:cNvSpPr>
          <p:nvPr>
            <p:ph type="pic" idx="21"/>
          </p:nvPr>
        </p:nvSpPr>
        <p:spPr>
          <a:xfrm>
            <a:off x="6096000" y="0"/>
            <a:ext cx="24384001" cy="1371600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43613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age"/>
          <p:cNvSpPr>
            <a:spLocks noGrp="1"/>
          </p:cNvSpPr>
          <p:nvPr>
            <p:ph type="pic" sz="quarter" idx="21"/>
          </p:nvPr>
        </p:nvSpPr>
        <p:spPr>
          <a:xfrm>
            <a:off x="7336023" y="4264591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Image"/>
          <p:cNvSpPr>
            <a:spLocks noGrp="1"/>
          </p:cNvSpPr>
          <p:nvPr>
            <p:ph type="pic" sz="quarter" idx="22"/>
          </p:nvPr>
        </p:nvSpPr>
        <p:spPr>
          <a:xfrm>
            <a:off x="10934489" y="4264591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Image"/>
          <p:cNvSpPr>
            <a:spLocks noGrp="1"/>
          </p:cNvSpPr>
          <p:nvPr>
            <p:ph type="pic" sz="quarter" idx="23"/>
          </p:nvPr>
        </p:nvSpPr>
        <p:spPr>
          <a:xfrm>
            <a:off x="17974095" y="4264620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Image"/>
          <p:cNvSpPr>
            <a:spLocks noGrp="1"/>
          </p:cNvSpPr>
          <p:nvPr>
            <p:ph type="pic" sz="quarter" idx="24"/>
          </p:nvPr>
        </p:nvSpPr>
        <p:spPr>
          <a:xfrm>
            <a:off x="14532954" y="4264591"/>
            <a:ext cx="9221220" cy="5186936"/>
          </a:xfrm>
          <a:prstGeom prst="rect">
            <a:avLst/>
          </a:prstGeom>
          <a:ln w="12700"/>
          <a:effectLst>
            <a:outerShdw blurRad="762000" dist="192241" rotWithShape="0">
              <a:srgbClr val="000000">
                <a:alpha val="497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21280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sz="quarter" idx="21"/>
          </p:nvPr>
        </p:nvSpPr>
        <p:spPr>
          <a:xfrm>
            <a:off x="17571367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1" name="Image"/>
          <p:cNvSpPr>
            <a:spLocks noGrp="1"/>
          </p:cNvSpPr>
          <p:nvPr>
            <p:ph type="pic" sz="quarter" idx="22"/>
          </p:nvPr>
        </p:nvSpPr>
        <p:spPr>
          <a:xfrm>
            <a:off x="4251449" y="4264620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sz="quarter" idx="23"/>
          </p:nvPr>
        </p:nvSpPr>
        <p:spPr>
          <a:xfrm>
            <a:off x="-2408511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sz="quarter" idx="24"/>
          </p:nvPr>
        </p:nvSpPr>
        <p:spPr>
          <a:xfrm>
            <a:off x="10911408" y="4264620"/>
            <a:ext cx="9221219" cy="5186936"/>
          </a:xfrm>
          <a:prstGeom prst="rect">
            <a:avLst/>
          </a:prstGeom>
          <a:ln w="12700"/>
          <a:effectLst>
            <a:outerShdw blurRad="762000" dist="192241" rotWithShape="0">
              <a:srgbClr val="000000">
                <a:alpha val="497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82725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idx="21"/>
          </p:nvPr>
        </p:nvSpPr>
        <p:spPr>
          <a:xfrm>
            <a:off x="-3842989" y="3277870"/>
            <a:ext cx="16636724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4219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21"/>
          </p:nvPr>
        </p:nvSpPr>
        <p:spPr>
          <a:xfrm>
            <a:off x="8422729" y="-1"/>
            <a:ext cx="24384001" cy="1371600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13310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sz="quarter" idx="21"/>
          </p:nvPr>
        </p:nvSpPr>
        <p:spPr>
          <a:xfrm>
            <a:off x="-723144" y="7270801"/>
            <a:ext cx="9538690" cy="536551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0" name="Image"/>
          <p:cNvSpPr>
            <a:spLocks noGrp="1"/>
          </p:cNvSpPr>
          <p:nvPr>
            <p:ph type="pic" sz="quarter" idx="22"/>
          </p:nvPr>
        </p:nvSpPr>
        <p:spPr>
          <a:xfrm>
            <a:off x="5209740" y="7270801"/>
            <a:ext cx="9538690" cy="536551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1" name="Image"/>
          <p:cNvSpPr>
            <a:spLocks noGrp="1"/>
          </p:cNvSpPr>
          <p:nvPr>
            <p:ph type="pic" sz="quarter" idx="23"/>
          </p:nvPr>
        </p:nvSpPr>
        <p:spPr>
          <a:xfrm>
            <a:off x="11142625" y="7270514"/>
            <a:ext cx="9538690" cy="5365513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59088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Image"/>
          <p:cNvSpPr>
            <a:spLocks noGrp="1"/>
          </p:cNvSpPr>
          <p:nvPr>
            <p:ph type="pic" sz="quarter" idx="21"/>
          </p:nvPr>
        </p:nvSpPr>
        <p:spPr>
          <a:xfrm>
            <a:off x="-965887" y="5367913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8" name="Image"/>
          <p:cNvSpPr>
            <a:spLocks noGrp="1"/>
          </p:cNvSpPr>
          <p:nvPr>
            <p:ph type="pic" sz="quarter" idx="22"/>
          </p:nvPr>
        </p:nvSpPr>
        <p:spPr>
          <a:xfrm>
            <a:off x="16129852" y="5367913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9" name="Image"/>
          <p:cNvSpPr>
            <a:spLocks noGrp="1"/>
          </p:cNvSpPr>
          <p:nvPr>
            <p:ph type="pic" sz="quarter" idx="23"/>
          </p:nvPr>
        </p:nvSpPr>
        <p:spPr>
          <a:xfrm>
            <a:off x="4732693" y="5367913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0" name="Image"/>
          <p:cNvSpPr>
            <a:spLocks noGrp="1"/>
          </p:cNvSpPr>
          <p:nvPr>
            <p:ph type="pic" sz="quarter" idx="24"/>
          </p:nvPr>
        </p:nvSpPr>
        <p:spPr>
          <a:xfrm>
            <a:off x="10431272" y="5367913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09790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Image"/>
          <p:cNvSpPr>
            <a:spLocks noGrp="1"/>
          </p:cNvSpPr>
          <p:nvPr>
            <p:ph type="pic" idx="21"/>
          </p:nvPr>
        </p:nvSpPr>
        <p:spPr>
          <a:xfrm>
            <a:off x="-163" y="0"/>
            <a:ext cx="24384349" cy="1371619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7" name="Image"/>
          <p:cNvSpPr>
            <a:spLocks noGrp="1"/>
          </p:cNvSpPr>
          <p:nvPr>
            <p:ph type="pic" sz="quarter" idx="22"/>
          </p:nvPr>
        </p:nvSpPr>
        <p:spPr>
          <a:xfrm>
            <a:off x="-304029" y="4264620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8" name="Image"/>
          <p:cNvSpPr>
            <a:spLocks noGrp="1"/>
          </p:cNvSpPr>
          <p:nvPr>
            <p:ph type="pic" sz="quarter" idx="23"/>
          </p:nvPr>
        </p:nvSpPr>
        <p:spPr>
          <a:xfrm>
            <a:off x="15468131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9" name="Image"/>
          <p:cNvSpPr>
            <a:spLocks noGrp="1"/>
          </p:cNvSpPr>
          <p:nvPr>
            <p:ph type="pic" sz="quarter" idx="24"/>
          </p:nvPr>
        </p:nvSpPr>
        <p:spPr>
          <a:xfrm>
            <a:off x="7581455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70339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mage"/>
          <p:cNvSpPr>
            <a:spLocks noGrp="1"/>
          </p:cNvSpPr>
          <p:nvPr>
            <p:ph type="pic" idx="21"/>
          </p:nvPr>
        </p:nvSpPr>
        <p:spPr>
          <a:xfrm>
            <a:off x="8371955" y="3277842"/>
            <a:ext cx="16636725" cy="9358159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8" name="Image"/>
          <p:cNvSpPr>
            <a:spLocks noGrp="1"/>
          </p:cNvSpPr>
          <p:nvPr>
            <p:ph type="pic" idx="22"/>
          </p:nvPr>
        </p:nvSpPr>
        <p:spPr>
          <a:xfrm>
            <a:off x="3961881" y="3277842"/>
            <a:ext cx="16636725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9" name="Image"/>
          <p:cNvSpPr>
            <a:spLocks noGrp="1"/>
          </p:cNvSpPr>
          <p:nvPr>
            <p:ph type="pic" idx="23"/>
          </p:nvPr>
        </p:nvSpPr>
        <p:spPr>
          <a:xfrm>
            <a:off x="12782030" y="3277842"/>
            <a:ext cx="16636725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59256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"/>
          <p:cNvSpPr>
            <a:spLocks noGrp="1"/>
          </p:cNvSpPr>
          <p:nvPr>
            <p:ph type="pic" sz="half" idx="21"/>
          </p:nvPr>
        </p:nvSpPr>
        <p:spPr>
          <a:xfrm>
            <a:off x="9428559" y="1817952"/>
            <a:ext cx="14955308" cy="841236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57491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mage"/>
          <p:cNvSpPr>
            <a:spLocks noGrp="1"/>
          </p:cNvSpPr>
          <p:nvPr>
            <p:ph type="pic" sz="half" idx="21"/>
          </p:nvPr>
        </p:nvSpPr>
        <p:spPr>
          <a:xfrm>
            <a:off x="1598131" y="-1"/>
            <a:ext cx="13358199" cy="751398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6" name="Image"/>
          <p:cNvSpPr>
            <a:spLocks noGrp="1"/>
          </p:cNvSpPr>
          <p:nvPr>
            <p:ph type="pic" sz="quarter" idx="22"/>
          </p:nvPr>
        </p:nvSpPr>
        <p:spPr>
          <a:xfrm>
            <a:off x="7738390" y="3085515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7" name="Image"/>
          <p:cNvSpPr>
            <a:spLocks noGrp="1"/>
          </p:cNvSpPr>
          <p:nvPr>
            <p:ph type="pic" sz="quarter" idx="23"/>
          </p:nvPr>
        </p:nvSpPr>
        <p:spPr>
          <a:xfrm>
            <a:off x="13976694" y="3085514"/>
            <a:ext cx="10591236" cy="59575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27425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Image"/>
          <p:cNvSpPr>
            <a:spLocks noGrp="1"/>
          </p:cNvSpPr>
          <p:nvPr>
            <p:ph type="pic" sz="quarter" idx="21"/>
          </p:nvPr>
        </p:nvSpPr>
        <p:spPr>
          <a:xfrm>
            <a:off x="6897740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6" name="Image"/>
          <p:cNvSpPr>
            <a:spLocks noGrp="1"/>
          </p:cNvSpPr>
          <p:nvPr>
            <p:ph type="pic" sz="quarter" idx="22"/>
          </p:nvPr>
        </p:nvSpPr>
        <p:spPr>
          <a:xfrm>
            <a:off x="15067784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28478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Image"/>
          <p:cNvSpPr>
            <a:spLocks noGrp="1"/>
          </p:cNvSpPr>
          <p:nvPr>
            <p:ph type="pic" sz="quarter" idx="21"/>
          </p:nvPr>
        </p:nvSpPr>
        <p:spPr>
          <a:xfrm>
            <a:off x="6897740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5" name="Image"/>
          <p:cNvSpPr>
            <a:spLocks noGrp="1"/>
          </p:cNvSpPr>
          <p:nvPr>
            <p:ph type="pic" sz="quarter" idx="22"/>
          </p:nvPr>
        </p:nvSpPr>
        <p:spPr>
          <a:xfrm>
            <a:off x="15067782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6" name="Image"/>
          <p:cNvSpPr>
            <a:spLocks noGrp="1"/>
          </p:cNvSpPr>
          <p:nvPr>
            <p:ph type="pic" sz="quarter" idx="23"/>
          </p:nvPr>
        </p:nvSpPr>
        <p:spPr>
          <a:xfrm>
            <a:off x="-1272304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9525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mage"/>
          <p:cNvSpPr>
            <a:spLocks noGrp="1"/>
          </p:cNvSpPr>
          <p:nvPr>
            <p:ph type="pic" sz="quarter" idx="21"/>
          </p:nvPr>
        </p:nvSpPr>
        <p:spPr>
          <a:xfrm>
            <a:off x="-1273496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5" name="Image"/>
          <p:cNvSpPr>
            <a:spLocks noGrp="1"/>
          </p:cNvSpPr>
          <p:nvPr>
            <p:ph type="pic" sz="quarter" idx="22"/>
          </p:nvPr>
        </p:nvSpPr>
        <p:spPr>
          <a:xfrm>
            <a:off x="6896548" y="6678664"/>
            <a:ext cx="10591060" cy="595747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65751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mage"/>
          <p:cNvSpPr>
            <a:spLocks noGrp="1"/>
          </p:cNvSpPr>
          <p:nvPr>
            <p:ph type="pic" idx="21"/>
          </p:nvPr>
        </p:nvSpPr>
        <p:spPr>
          <a:xfrm>
            <a:off x="4659776" y="0"/>
            <a:ext cx="24384232" cy="1371613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0864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11357580" y="6350137"/>
            <a:ext cx="13120000" cy="738000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061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Image"/>
          <p:cNvSpPr>
            <a:spLocks noGrp="1"/>
          </p:cNvSpPr>
          <p:nvPr>
            <p:ph type="pic" idx="21"/>
          </p:nvPr>
        </p:nvSpPr>
        <p:spPr>
          <a:xfrm>
            <a:off x="9311837" y="0"/>
            <a:ext cx="24384015" cy="1371600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74456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Image"/>
          <p:cNvSpPr>
            <a:spLocks noGrp="1"/>
          </p:cNvSpPr>
          <p:nvPr>
            <p:ph type="pic" idx="21"/>
          </p:nvPr>
        </p:nvSpPr>
        <p:spPr>
          <a:xfrm>
            <a:off x="1079722" y="4675238"/>
            <a:ext cx="23304436" cy="13108745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09827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Image"/>
          <p:cNvSpPr>
            <a:spLocks noGrp="1"/>
          </p:cNvSpPr>
          <p:nvPr>
            <p:ph type="pic" sz="quarter" idx="21"/>
          </p:nvPr>
        </p:nvSpPr>
        <p:spPr>
          <a:xfrm>
            <a:off x="9993792" y="6858000"/>
            <a:ext cx="10281038" cy="578308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8" name="Image"/>
          <p:cNvSpPr>
            <a:spLocks noGrp="1"/>
          </p:cNvSpPr>
          <p:nvPr>
            <p:ph type="pic" sz="quarter" idx="22"/>
          </p:nvPr>
        </p:nvSpPr>
        <p:spPr>
          <a:xfrm>
            <a:off x="9993632" y="1074814"/>
            <a:ext cx="10281357" cy="578326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80223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44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_1">
    <p:bg>
      <p:bgPr>
        <a:noFill/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Google Shape;19;p30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590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701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23293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CE10DE-CB83-DA4B-9BD2-FEFD032DC526}"/>
              </a:ext>
            </a:extLst>
          </p:cNvPr>
          <p:cNvSpPr/>
          <p:nvPr userDrawn="1"/>
        </p:nvSpPr>
        <p:spPr>
          <a:xfrm>
            <a:off x="0" y="0"/>
            <a:ext cx="15240000" cy="1380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7D25A2C-F370-0E4E-9966-C0CAC8CD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65" y="586216"/>
            <a:ext cx="12515856" cy="1819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 i="0">
                <a:solidFill>
                  <a:srgbClr val="7269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C0DE26-9A92-6D45-B4A1-99D3C6BDA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512" y="2629751"/>
            <a:ext cx="12548309" cy="7827784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>
              <a:defRPr sz="4267"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F10CC7F-3897-AD87-1657-E0B48B24C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492" y="12512849"/>
            <a:ext cx="4487528" cy="929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B791D-E772-F5B7-6999-95B935B32C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0" y="0"/>
            <a:ext cx="9269483" cy="138881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82BC86-9F5A-043E-CD38-31EB14D91509}"/>
              </a:ext>
            </a:extLst>
          </p:cNvPr>
          <p:cNvSpPr txBox="1"/>
          <p:nvPr userDrawn="1"/>
        </p:nvSpPr>
        <p:spPr>
          <a:xfrm>
            <a:off x="13905929" y="12607247"/>
            <a:ext cx="171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F57A718-7638-AA4D-9012-BBF5E9D5FCFE}" type="slidenum">
              <a:rPr lang="en-US" sz="2400" b="0" i="0" smtClean="0">
                <a:solidFill>
                  <a:srgbClr val="9C968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en-US" sz="2400" b="0" i="0" dirty="0">
              <a:solidFill>
                <a:srgbClr val="9C968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63E001-FFCE-9C8E-9B75-177B047771D0}"/>
              </a:ext>
            </a:extLst>
          </p:cNvPr>
          <p:cNvSpPr txBox="1"/>
          <p:nvPr userDrawn="1"/>
        </p:nvSpPr>
        <p:spPr>
          <a:xfrm>
            <a:off x="5845564" y="12730356"/>
            <a:ext cx="7631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1" dirty="0">
                <a:solidFill>
                  <a:srgbClr val="9C968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Confidential. </a:t>
            </a:r>
            <a:r>
              <a:rPr lang="en-US" sz="1600" b="0" i="1" baseline="0" dirty="0">
                <a:solidFill>
                  <a:srgbClr val="9C968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Copy or Distribute. </a:t>
            </a:r>
            <a:r>
              <a:rPr lang="en-US" sz="1600" b="0" i="1" kern="1200" dirty="0">
                <a:solidFill>
                  <a:srgbClr val="9C968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Novunex</a:t>
            </a:r>
            <a:r>
              <a:rPr lang="en-US" sz="1600" b="0" i="1" baseline="0" dirty="0">
                <a:solidFill>
                  <a:srgbClr val="9C968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All Rights Reserved.</a:t>
            </a:r>
            <a:endParaRPr lang="en-US" sz="1600" b="0" i="1" dirty="0">
              <a:solidFill>
                <a:srgbClr val="9C968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79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C8EB15-730B-FF4B-84EB-2B98807AE2F0}"/>
              </a:ext>
            </a:extLst>
          </p:cNvPr>
          <p:cNvSpPr/>
          <p:nvPr userDrawn="1"/>
        </p:nvSpPr>
        <p:spPr>
          <a:xfrm>
            <a:off x="0" y="2"/>
            <a:ext cx="24384000" cy="1380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804887-452A-D844-9B49-3D6249CB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64" y="586216"/>
            <a:ext cx="23239848" cy="1819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 i="0">
                <a:solidFill>
                  <a:srgbClr val="7269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FB7AF-B533-D34B-957D-15BA4887C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512" y="2629751"/>
            <a:ext cx="23239851" cy="7827784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>
              <a:defRPr sz="4267"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352E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EDCD3-6A6F-9E42-AFE3-66CCFCB187B8}"/>
              </a:ext>
            </a:extLst>
          </p:cNvPr>
          <p:cNvSpPr txBox="1"/>
          <p:nvPr userDrawn="1"/>
        </p:nvSpPr>
        <p:spPr>
          <a:xfrm>
            <a:off x="23026375" y="12822009"/>
            <a:ext cx="171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F57A718-7638-AA4D-9012-BBF5E9D5FCFE}" type="slidenum">
              <a:rPr lang="en-US" sz="2400" b="0" i="0" smtClean="0">
                <a:solidFill>
                  <a:srgbClr val="9C968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en-US" sz="2400" b="0" i="0" dirty="0">
              <a:solidFill>
                <a:srgbClr val="9C968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F346FE-C229-68FA-99BB-F1C79FE849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492" y="12512849"/>
            <a:ext cx="4487528" cy="9299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296BC0-78A5-9E5E-D197-F7A854CF9461}"/>
              </a:ext>
            </a:extLst>
          </p:cNvPr>
          <p:cNvSpPr txBox="1"/>
          <p:nvPr userDrawn="1"/>
        </p:nvSpPr>
        <p:spPr>
          <a:xfrm>
            <a:off x="15362104" y="12910788"/>
            <a:ext cx="747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1" dirty="0">
                <a:solidFill>
                  <a:srgbClr val="9C968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Confidential. </a:t>
            </a:r>
            <a:r>
              <a:rPr lang="en-US" sz="1600" b="0" i="1" baseline="0" dirty="0">
                <a:solidFill>
                  <a:srgbClr val="9C968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Copy or Distribute. </a:t>
            </a:r>
            <a:r>
              <a:rPr lang="en-US" sz="1600" b="0" i="1" kern="1200" dirty="0">
                <a:solidFill>
                  <a:srgbClr val="9C968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Novunex</a:t>
            </a:r>
            <a:r>
              <a:rPr lang="en-US" sz="1600" b="0" i="1" baseline="0" dirty="0">
                <a:solidFill>
                  <a:srgbClr val="9C968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All Rights Reserved.</a:t>
            </a:r>
            <a:endParaRPr lang="en-US" sz="1600" b="0" i="1" dirty="0">
              <a:solidFill>
                <a:srgbClr val="9C968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97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3AB5-C703-E88F-2469-744A27373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F371D-3FDC-2A7A-00AE-ADC8A74A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867BE-1FE1-F3D2-E5E4-1440B020A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54802-4B6C-4090-0757-AD1D4969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159CA-4781-BB1A-7156-BAFDD913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6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>
            <a:spLocks noGrp="1"/>
          </p:cNvSpPr>
          <p:nvPr>
            <p:ph type="pic" idx="21"/>
          </p:nvPr>
        </p:nvSpPr>
        <p:spPr>
          <a:xfrm>
            <a:off x="6096000" y="0"/>
            <a:ext cx="24384001" cy="1371600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128484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E691-800C-CEAC-9920-83553EE9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9017-DD74-BFA3-597D-E6BB4D931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AA0E8-2E09-8645-1D02-D7E9B232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8FF6-0C5E-71B1-985C-56C5EB6E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CCE28-5D18-ED90-0182-763D039F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02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C48C-66CE-CB3C-19E7-BE271DFE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14BD1-0385-0A71-CFFC-BD5AAEF8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1A5A0-4BD7-DC9A-524E-7135A632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2D69B-4792-222A-2D81-04FCF40E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900FB-3458-1045-A120-839D9889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8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6BA57-263B-702A-A693-9E6A2AA5C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88468-4370-F5C6-567C-ECCBB2333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BA441-E68E-BD05-B293-E1AF7588B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9A06F-59E2-9864-A61F-E4AD53C0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B7508-272A-7769-C057-E13DDDB63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FFF84-7F3B-6C97-56E3-5D38EDB9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76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26C5-C069-B35B-64B9-8DD07CEC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1262C-3EC7-819F-0356-0DA3FD2DD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24B8C-7118-4E65-AC51-2C01242AC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CDC87-FD29-90B0-4421-85B73CA40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528BE-4B96-E60C-55E0-229E4720C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A403B-9F4C-0214-7AD2-02FBCB4A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DACE1B-F948-B9CA-1731-A47394D9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E4A0CB-C811-F618-5D14-CB470E50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356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1422-1AB1-71D9-EAEC-BA6F141D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119E9-294A-C3F0-9B39-A75A476B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FB605-8D3D-0307-55E5-427C6ACC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300C5-0A3A-0B40-3929-1B77F7DC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74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D33B3-C1D9-6D0A-EE2A-D2BA2AF6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9E536-5F25-624E-49FF-079C36595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D79FB-5197-4988-7391-8D1B5F6E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60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5791-F602-1BA0-5D1B-32F75405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C696B-EF9A-23B0-4CED-94059139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C2C22-CB79-4C70-D4DF-1ACC9D4B5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E39D0-3E32-C6DF-4BFC-014CFC2A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42896-54EA-77C6-8F6A-E45F02CCC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2E8CC-8429-30A9-8B47-3C1AD66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443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7947A-D1B8-EA42-7244-2D4C8522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26691-353B-6F29-E161-D74507ADC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22992-B106-384A-AF24-32E1932F2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ACA16-E5A1-4C0A-B133-735202E5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F1407-C8AE-3976-CDF6-0658D734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49448-E1F0-344E-B845-430F9C4A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60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096C-AAF2-BF16-4208-05F6D5D8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DEB31-D2B0-B068-B851-A69930D80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44542-122B-790B-4EC6-5ECAE018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F6376-EC6E-9D68-1AB6-8A33EFFF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1E422-9247-61F0-6272-EE8BFBBD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73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438836-CDB8-C9A7-2EE1-43FCE3452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06481-5567-39F9-4244-11A93F3EB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061C7-0F7D-187D-122E-25A84C163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1B380-51DC-00CC-531C-756EFF23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1C964-1899-B98F-EED5-AD152ED8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4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age"/>
          <p:cNvSpPr>
            <a:spLocks noGrp="1"/>
          </p:cNvSpPr>
          <p:nvPr>
            <p:ph type="pic" sz="quarter" idx="21"/>
          </p:nvPr>
        </p:nvSpPr>
        <p:spPr>
          <a:xfrm>
            <a:off x="7336023" y="4264591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Image"/>
          <p:cNvSpPr>
            <a:spLocks noGrp="1"/>
          </p:cNvSpPr>
          <p:nvPr>
            <p:ph type="pic" sz="quarter" idx="22"/>
          </p:nvPr>
        </p:nvSpPr>
        <p:spPr>
          <a:xfrm>
            <a:off x="10934489" y="4264591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Image"/>
          <p:cNvSpPr>
            <a:spLocks noGrp="1"/>
          </p:cNvSpPr>
          <p:nvPr>
            <p:ph type="pic" sz="quarter" idx="23"/>
          </p:nvPr>
        </p:nvSpPr>
        <p:spPr>
          <a:xfrm>
            <a:off x="17974095" y="4264620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Image"/>
          <p:cNvSpPr>
            <a:spLocks noGrp="1"/>
          </p:cNvSpPr>
          <p:nvPr>
            <p:ph type="pic" sz="quarter" idx="24"/>
          </p:nvPr>
        </p:nvSpPr>
        <p:spPr>
          <a:xfrm>
            <a:off x="14532954" y="4264591"/>
            <a:ext cx="9221220" cy="5186936"/>
          </a:xfrm>
          <a:prstGeom prst="rect">
            <a:avLst/>
          </a:prstGeom>
          <a:ln w="12700"/>
          <a:effectLst>
            <a:outerShdw blurRad="762000" dist="192241" rotWithShape="0">
              <a:srgbClr val="000000">
                <a:alpha val="497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32191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72966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497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mage"/>
          <p:cNvSpPr>
            <a:spLocks noGrp="1"/>
          </p:cNvSpPr>
          <p:nvPr>
            <p:ph type="pic" idx="21"/>
          </p:nvPr>
        </p:nvSpPr>
        <p:spPr>
          <a:xfrm>
            <a:off x="-3389819" y="3115154"/>
            <a:ext cx="18845846" cy="1060078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79270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Image"/>
          <p:cNvSpPr>
            <a:spLocks noGrp="1"/>
          </p:cNvSpPr>
          <p:nvPr>
            <p:ph type="pic" sz="half" idx="21"/>
          </p:nvPr>
        </p:nvSpPr>
        <p:spPr>
          <a:xfrm>
            <a:off x="9550071" y="5554069"/>
            <a:ext cx="14510126" cy="816194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5" name="Image"/>
          <p:cNvSpPr>
            <a:spLocks noGrp="1"/>
          </p:cNvSpPr>
          <p:nvPr>
            <p:ph type="pic" sz="quarter" idx="22"/>
          </p:nvPr>
        </p:nvSpPr>
        <p:spPr>
          <a:xfrm>
            <a:off x="16074867" y="3217204"/>
            <a:ext cx="8309134" cy="4673888"/>
          </a:xfrm>
          <a:prstGeom prst="rect">
            <a:avLst/>
          </a:prstGeom>
          <a:ln w="12700"/>
          <a:effectLst>
            <a:outerShdw blurRad="254000" dist="67516" dir="2700000" rotWithShape="0">
              <a:srgbClr val="000000">
                <a:alpha val="30092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17873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mage"/>
          <p:cNvSpPr>
            <a:spLocks noGrp="1"/>
          </p:cNvSpPr>
          <p:nvPr>
            <p:ph type="pic" sz="half" idx="21"/>
          </p:nvPr>
        </p:nvSpPr>
        <p:spPr>
          <a:xfrm>
            <a:off x="1079724" y="5197965"/>
            <a:ext cx="15194364" cy="854683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24093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mage"/>
          <p:cNvSpPr>
            <a:spLocks noGrp="1"/>
          </p:cNvSpPr>
          <p:nvPr>
            <p:ph type="pic" idx="21"/>
          </p:nvPr>
        </p:nvSpPr>
        <p:spPr>
          <a:xfrm>
            <a:off x="1023860" y="3150116"/>
            <a:ext cx="18783652" cy="1056580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95898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idx="21"/>
          </p:nvPr>
        </p:nvSpPr>
        <p:spPr>
          <a:xfrm>
            <a:off x="-4497894" y="3047569"/>
            <a:ext cx="18965960" cy="1066835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17766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21"/>
          </p:nvPr>
        </p:nvSpPr>
        <p:spPr>
          <a:xfrm>
            <a:off x="8422731" y="-1"/>
            <a:ext cx="24384002" cy="1371600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62857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11357580" y="6350139"/>
            <a:ext cx="13120000" cy="738000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25380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>
            <a:spLocks noGrp="1"/>
          </p:cNvSpPr>
          <p:nvPr>
            <p:ph type="pic" idx="21"/>
          </p:nvPr>
        </p:nvSpPr>
        <p:spPr>
          <a:xfrm>
            <a:off x="6096001" y="0"/>
            <a:ext cx="24384002" cy="1371600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47669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sz="quarter" idx="21"/>
          </p:nvPr>
        </p:nvSpPr>
        <p:spPr>
          <a:xfrm>
            <a:off x="17571367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1" name="Image"/>
          <p:cNvSpPr>
            <a:spLocks noGrp="1"/>
          </p:cNvSpPr>
          <p:nvPr>
            <p:ph type="pic" sz="quarter" idx="22"/>
          </p:nvPr>
        </p:nvSpPr>
        <p:spPr>
          <a:xfrm>
            <a:off x="4251449" y="4264620"/>
            <a:ext cx="9221219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sz="quarter" idx="23"/>
          </p:nvPr>
        </p:nvSpPr>
        <p:spPr>
          <a:xfrm>
            <a:off x="-2408511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sz="quarter" idx="24"/>
          </p:nvPr>
        </p:nvSpPr>
        <p:spPr>
          <a:xfrm>
            <a:off x="10911408" y="4264620"/>
            <a:ext cx="9221219" cy="5186936"/>
          </a:xfrm>
          <a:prstGeom prst="rect">
            <a:avLst/>
          </a:prstGeom>
          <a:ln w="12700"/>
          <a:effectLst>
            <a:outerShdw blurRad="762000" dist="192241" rotWithShape="0">
              <a:srgbClr val="000000">
                <a:alpha val="497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97950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age"/>
          <p:cNvSpPr>
            <a:spLocks noGrp="1"/>
          </p:cNvSpPr>
          <p:nvPr>
            <p:ph type="pic" sz="quarter" idx="21"/>
          </p:nvPr>
        </p:nvSpPr>
        <p:spPr>
          <a:xfrm>
            <a:off x="7336024" y="4264592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Image"/>
          <p:cNvSpPr>
            <a:spLocks noGrp="1"/>
          </p:cNvSpPr>
          <p:nvPr>
            <p:ph type="pic" sz="quarter" idx="22"/>
          </p:nvPr>
        </p:nvSpPr>
        <p:spPr>
          <a:xfrm>
            <a:off x="10934490" y="4264592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Image"/>
          <p:cNvSpPr>
            <a:spLocks noGrp="1"/>
          </p:cNvSpPr>
          <p:nvPr>
            <p:ph type="pic" sz="quarter" idx="23"/>
          </p:nvPr>
        </p:nvSpPr>
        <p:spPr>
          <a:xfrm>
            <a:off x="17974096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Image"/>
          <p:cNvSpPr>
            <a:spLocks noGrp="1"/>
          </p:cNvSpPr>
          <p:nvPr>
            <p:ph type="pic" sz="quarter" idx="24"/>
          </p:nvPr>
        </p:nvSpPr>
        <p:spPr>
          <a:xfrm>
            <a:off x="14532954" y="4264592"/>
            <a:ext cx="9221220" cy="5186936"/>
          </a:xfrm>
          <a:prstGeom prst="rect">
            <a:avLst/>
          </a:prstGeom>
          <a:ln w="12700"/>
          <a:effectLst>
            <a:outerShdw blurRad="762000" dist="192241" rotWithShape="0">
              <a:srgbClr val="000000">
                <a:alpha val="497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86271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sz="quarter" idx="21"/>
          </p:nvPr>
        </p:nvSpPr>
        <p:spPr>
          <a:xfrm>
            <a:off x="17571368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1" name="Image"/>
          <p:cNvSpPr>
            <a:spLocks noGrp="1"/>
          </p:cNvSpPr>
          <p:nvPr>
            <p:ph type="pic" sz="quarter" idx="22"/>
          </p:nvPr>
        </p:nvSpPr>
        <p:spPr>
          <a:xfrm>
            <a:off x="4251450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sz="quarter" idx="23"/>
          </p:nvPr>
        </p:nvSpPr>
        <p:spPr>
          <a:xfrm>
            <a:off x="-2408512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sz="quarter" idx="24"/>
          </p:nvPr>
        </p:nvSpPr>
        <p:spPr>
          <a:xfrm>
            <a:off x="10911408" y="4264620"/>
            <a:ext cx="9221220" cy="5186936"/>
          </a:xfrm>
          <a:prstGeom prst="rect">
            <a:avLst/>
          </a:prstGeom>
          <a:ln w="12700"/>
          <a:effectLst>
            <a:outerShdw blurRad="762000" dist="192241" rotWithShape="0">
              <a:srgbClr val="000000">
                <a:alpha val="497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583324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idx="21"/>
          </p:nvPr>
        </p:nvSpPr>
        <p:spPr>
          <a:xfrm>
            <a:off x="-3842990" y="3277871"/>
            <a:ext cx="16636724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03760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sz="quarter" idx="21"/>
          </p:nvPr>
        </p:nvSpPr>
        <p:spPr>
          <a:xfrm>
            <a:off x="-723143" y="7270803"/>
            <a:ext cx="9538690" cy="536551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0" name="Image"/>
          <p:cNvSpPr>
            <a:spLocks noGrp="1"/>
          </p:cNvSpPr>
          <p:nvPr>
            <p:ph type="pic" sz="quarter" idx="22"/>
          </p:nvPr>
        </p:nvSpPr>
        <p:spPr>
          <a:xfrm>
            <a:off x="5209741" y="7270803"/>
            <a:ext cx="9538690" cy="536551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1" name="Image"/>
          <p:cNvSpPr>
            <a:spLocks noGrp="1"/>
          </p:cNvSpPr>
          <p:nvPr>
            <p:ph type="pic" sz="quarter" idx="23"/>
          </p:nvPr>
        </p:nvSpPr>
        <p:spPr>
          <a:xfrm>
            <a:off x="11142627" y="7270515"/>
            <a:ext cx="9538690" cy="536551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9491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Image"/>
          <p:cNvSpPr>
            <a:spLocks noGrp="1"/>
          </p:cNvSpPr>
          <p:nvPr>
            <p:ph type="pic" sz="quarter" idx="21"/>
          </p:nvPr>
        </p:nvSpPr>
        <p:spPr>
          <a:xfrm>
            <a:off x="-965888" y="5367912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8" name="Image"/>
          <p:cNvSpPr>
            <a:spLocks noGrp="1"/>
          </p:cNvSpPr>
          <p:nvPr>
            <p:ph type="pic" sz="quarter" idx="22"/>
          </p:nvPr>
        </p:nvSpPr>
        <p:spPr>
          <a:xfrm>
            <a:off x="16129852" y="5367912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9" name="Image"/>
          <p:cNvSpPr>
            <a:spLocks noGrp="1"/>
          </p:cNvSpPr>
          <p:nvPr>
            <p:ph type="pic" sz="quarter" idx="23"/>
          </p:nvPr>
        </p:nvSpPr>
        <p:spPr>
          <a:xfrm>
            <a:off x="4732694" y="5367912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0" name="Image"/>
          <p:cNvSpPr>
            <a:spLocks noGrp="1"/>
          </p:cNvSpPr>
          <p:nvPr>
            <p:ph type="pic" sz="quarter" idx="24"/>
          </p:nvPr>
        </p:nvSpPr>
        <p:spPr>
          <a:xfrm>
            <a:off x="10431272" y="5367912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00295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Image"/>
          <p:cNvSpPr>
            <a:spLocks noGrp="1"/>
          </p:cNvSpPr>
          <p:nvPr>
            <p:ph type="pic" idx="21"/>
          </p:nvPr>
        </p:nvSpPr>
        <p:spPr>
          <a:xfrm>
            <a:off x="-161" y="0"/>
            <a:ext cx="24384350" cy="1371619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7" name="Image"/>
          <p:cNvSpPr>
            <a:spLocks noGrp="1"/>
          </p:cNvSpPr>
          <p:nvPr>
            <p:ph type="pic" sz="quarter" idx="22"/>
          </p:nvPr>
        </p:nvSpPr>
        <p:spPr>
          <a:xfrm>
            <a:off x="-304030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8" name="Image"/>
          <p:cNvSpPr>
            <a:spLocks noGrp="1"/>
          </p:cNvSpPr>
          <p:nvPr>
            <p:ph type="pic" sz="quarter" idx="23"/>
          </p:nvPr>
        </p:nvSpPr>
        <p:spPr>
          <a:xfrm>
            <a:off x="15468132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9" name="Image"/>
          <p:cNvSpPr>
            <a:spLocks noGrp="1"/>
          </p:cNvSpPr>
          <p:nvPr>
            <p:ph type="pic" sz="quarter" idx="24"/>
          </p:nvPr>
        </p:nvSpPr>
        <p:spPr>
          <a:xfrm>
            <a:off x="7581456" y="4264620"/>
            <a:ext cx="9221220" cy="518693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96078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mage"/>
          <p:cNvSpPr>
            <a:spLocks noGrp="1"/>
          </p:cNvSpPr>
          <p:nvPr>
            <p:ph type="pic" idx="21"/>
          </p:nvPr>
        </p:nvSpPr>
        <p:spPr>
          <a:xfrm>
            <a:off x="8371955" y="3277842"/>
            <a:ext cx="16636726" cy="9358160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8" name="Image"/>
          <p:cNvSpPr>
            <a:spLocks noGrp="1"/>
          </p:cNvSpPr>
          <p:nvPr>
            <p:ph type="pic" idx="22"/>
          </p:nvPr>
        </p:nvSpPr>
        <p:spPr>
          <a:xfrm>
            <a:off x="3961883" y="3277843"/>
            <a:ext cx="16636726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9" name="Image"/>
          <p:cNvSpPr>
            <a:spLocks noGrp="1"/>
          </p:cNvSpPr>
          <p:nvPr>
            <p:ph type="pic" idx="23"/>
          </p:nvPr>
        </p:nvSpPr>
        <p:spPr>
          <a:xfrm>
            <a:off x="12782031" y="3277843"/>
            <a:ext cx="16636726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48196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"/>
          <p:cNvSpPr>
            <a:spLocks noGrp="1"/>
          </p:cNvSpPr>
          <p:nvPr>
            <p:ph type="pic" sz="half" idx="21"/>
          </p:nvPr>
        </p:nvSpPr>
        <p:spPr>
          <a:xfrm>
            <a:off x="9428560" y="1817953"/>
            <a:ext cx="14955308" cy="841236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5542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mage"/>
          <p:cNvSpPr>
            <a:spLocks noGrp="1"/>
          </p:cNvSpPr>
          <p:nvPr>
            <p:ph type="pic" sz="half" idx="21"/>
          </p:nvPr>
        </p:nvSpPr>
        <p:spPr>
          <a:xfrm>
            <a:off x="1598132" y="0"/>
            <a:ext cx="13358200" cy="751398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6" name="Image"/>
          <p:cNvSpPr>
            <a:spLocks noGrp="1"/>
          </p:cNvSpPr>
          <p:nvPr>
            <p:ph type="pic" sz="quarter" idx="22"/>
          </p:nvPr>
        </p:nvSpPr>
        <p:spPr>
          <a:xfrm>
            <a:off x="7738390" y="3085516"/>
            <a:ext cx="10591060" cy="59574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7" name="Image"/>
          <p:cNvSpPr>
            <a:spLocks noGrp="1"/>
          </p:cNvSpPr>
          <p:nvPr>
            <p:ph type="pic" sz="quarter" idx="23"/>
          </p:nvPr>
        </p:nvSpPr>
        <p:spPr>
          <a:xfrm>
            <a:off x="13976694" y="3085514"/>
            <a:ext cx="10591236" cy="59575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39847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Image"/>
          <p:cNvSpPr>
            <a:spLocks noGrp="1"/>
          </p:cNvSpPr>
          <p:nvPr>
            <p:ph type="pic" sz="quarter" idx="21"/>
          </p:nvPr>
        </p:nvSpPr>
        <p:spPr>
          <a:xfrm>
            <a:off x="6897740" y="6678664"/>
            <a:ext cx="10591060" cy="59574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6" name="Image"/>
          <p:cNvSpPr>
            <a:spLocks noGrp="1"/>
          </p:cNvSpPr>
          <p:nvPr>
            <p:ph type="pic" sz="quarter" idx="22"/>
          </p:nvPr>
        </p:nvSpPr>
        <p:spPr>
          <a:xfrm>
            <a:off x="15067784" y="6678664"/>
            <a:ext cx="10591060" cy="59574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51676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idx="21"/>
          </p:nvPr>
        </p:nvSpPr>
        <p:spPr>
          <a:xfrm>
            <a:off x="-3842989" y="3277870"/>
            <a:ext cx="16636724" cy="935815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060194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Image"/>
          <p:cNvSpPr>
            <a:spLocks noGrp="1"/>
          </p:cNvSpPr>
          <p:nvPr>
            <p:ph type="pic" sz="quarter" idx="21"/>
          </p:nvPr>
        </p:nvSpPr>
        <p:spPr>
          <a:xfrm>
            <a:off x="6897740" y="6678664"/>
            <a:ext cx="10591060" cy="59574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5" name="Image"/>
          <p:cNvSpPr>
            <a:spLocks noGrp="1"/>
          </p:cNvSpPr>
          <p:nvPr>
            <p:ph type="pic" sz="quarter" idx="22"/>
          </p:nvPr>
        </p:nvSpPr>
        <p:spPr>
          <a:xfrm>
            <a:off x="15067782" y="6678664"/>
            <a:ext cx="10591060" cy="59574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6" name="Image"/>
          <p:cNvSpPr>
            <a:spLocks noGrp="1"/>
          </p:cNvSpPr>
          <p:nvPr>
            <p:ph type="pic" sz="quarter" idx="23"/>
          </p:nvPr>
        </p:nvSpPr>
        <p:spPr>
          <a:xfrm>
            <a:off x="-1272304" y="6678664"/>
            <a:ext cx="10591060" cy="59574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96240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mage"/>
          <p:cNvSpPr>
            <a:spLocks noGrp="1"/>
          </p:cNvSpPr>
          <p:nvPr>
            <p:ph type="pic" sz="quarter" idx="21"/>
          </p:nvPr>
        </p:nvSpPr>
        <p:spPr>
          <a:xfrm>
            <a:off x="-1273496" y="6678664"/>
            <a:ext cx="10591060" cy="59574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5" name="Image"/>
          <p:cNvSpPr>
            <a:spLocks noGrp="1"/>
          </p:cNvSpPr>
          <p:nvPr>
            <p:ph type="pic" sz="quarter" idx="22"/>
          </p:nvPr>
        </p:nvSpPr>
        <p:spPr>
          <a:xfrm>
            <a:off x="6896548" y="6678664"/>
            <a:ext cx="10591060" cy="595747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20952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mage"/>
          <p:cNvSpPr>
            <a:spLocks noGrp="1"/>
          </p:cNvSpPr>
          <p:nvPr>
            <p:ph type="pic" idx="21"/>
          </p:nvPr>
        </p:nvSpPr>
        <p:spPr>
          <a:xfrm>
            <a:off x="4659776" y="0"/>
            <a:ext cx="24384232" cy="13716132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03928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Image"/>
          <p:cNvSpPr>
            <a:spLocks noGrp="1"/>
          </p:cNvSpPr>
          <p:nvPr>
            <p:ph type="pic" idx="21"/>
          </p:nvPr>
        </p:nvSpPr>
        <p:spPr>
          <a:xfrm>
            <a:off x="9311838" y="0"/>
            <a:ext cx="24384016" cy="1371600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9569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Image"/>
          <p:cNvSpPr>
            <a:spLocks noGrp="1"/>
          </p:cNvSpPr>
          <p:nvPr>
            <p:ph type="pic" idx="21"/>
          </p:nvPr>
        </p:nvSpPr>
        <p:spPr>
          <a:xfrm>
            <a:off x="1079722" y="4675239"/>
            <a:ext cx="23304436" cy="13108746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0711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Image"/>
          <p:cNvSpPr>
            <a:spLocks noGrp="1"/>
          </p:cNvSpPr>
          <p:nvPr>
            <p:ph type="pic" sz="quarter" idx="21"/>
          </p:nvPr>
        </p:nvSpPr>
        <p:spPr>
          <a:xfrm>
            <a:off x="9993793" y="6858000"/>
            <a:ext cx="10281038" cy="578308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8" name="Image"/>
          <p:cNvSpPr>
            <a:spLocks noGrp="1"/>
          </p:cNvSpPr>
          <p:nvPr>
            <p:ph type="pic" sz="quarter" idx="22"/>
          </p:nvPr>
        </p:nvSpPr>
        <p:spPr>
          <a:xfrm>
            <a:off x="9993633" y="1074814"/>
            <a:ext cx="10281358" cy="5783264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31396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018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_1">
    <p:bg>
      <p:bgPr>
        <a:noFill/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Google Shape;19;p30"/>
          <p:cNvSpPr txBox="1">
            <a:spLocks noGrp="1"/>
          </p:cNvSpPr>
          <p:nvPr>
            <p:ph type="sldNum" idx="12"/>
          </p:nvPr>
        </p:nvSpPr>
        <p:spPr>
          <a:xfrm>
            <a:off x="11959033" y="13081000"/>
            <a:ext cx="45323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935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 type="tx">
  <p:cSld name="1">
    <p:bg>
      <p:bgPr>
        <a:noFill/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3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Google Shape;15;p33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831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5"/>
          <p:cNvSpPr txBox="1"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dt" idx="10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sldNum" idx="12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254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0827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888" r:id="rId23"/>
    <p:sldLayoutId id="2147483957" r:id="rId24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96874" marR="0" indent="-396874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31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666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01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36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71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206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841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476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2838450"/>
            <a:ext cx="20726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7" name="Rectangle 5"/>
          <p:cNvSpPr txBox="1">
            <a:spLocks noChangeArrowheads="1"/>
          </p:cNvSpPr>
          <p:nvPr/>
        </p:nvSpPr>
        <p:spPr bwMode="auto">
          <a:xfrm>
            <a:off x="22961600" y="13233400"/>
            <a:ext cx="1422400" cy="48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8" name="Rectangle 2"/>
          <p:cNvSpPr txBox="1">
            <a:spLocks noChangeArrowheads="1"/>
          </p:cNvSpPr>
          <p:nvPr/>
        </p:nvSpPr>
        <p:spPr bwMode="auto">
          <a:xfrm>
            <a:off x="285210" y="240641"/>
            <a:ext cx="23777965" cy="1211162"/>
          </a:xfrm>
          <a:prstGeom prst="rect">
            <a:avLst/>
          </a:prstGeom>
          <a:solidFill>
            <a:srgbClr val="E19D23"/>
          </a:solidFill>
          <a:ln>
            <a:noFill/>
          </a:ln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C000"/>
              </a:buClr>
              <a:buFont typeface="Times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48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0208"/>
            <a:ext cx="2438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1261539" y="12715885"/>
            <a:ext cx="21860933" cy="3174"/>
          </a:xfrm>
          <a:prstGeom prst="line">
            <a:avLst/>
          </a:prstGeom>
          <a:noFill/>
          <a:ln w="25400">
            <a:solidFill>
              <a:srgbClr val="E19D2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217424" y="12990088"/>
            <a:ext cx="2189903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Cactus Confidential &amp; Proprietary </a:t>
            </a: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 bwMode="auto">
          <a:xfrm>
            <a:off x="21886333" y="13084176"/>
            <a:ext cx="1422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331B849-AA00-441A-972C-7A9BE9021245}" type="slidenum">
              <a:rPr lang="en-US" sz="1800" b="1">
                <a:latin typeface="Calibri" pitchFamily="34" charset="0"/>
                <a:cs typeface="Calibri" pitchFamily="34" charset="0"/>
              </a:rPr>
              <a:pPr algn="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0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3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 b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914378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5F5F5F"/>
          </a:solidFill>
          <a:latin typeface="Arial" charset="0"/>
        </a:defRPr>
      </a:lvl6pPr>
      <a:lvl7pPr marL="1828754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5F5F5F"/>
          </a:solidFill>
          <a:latin typeface="Arial" charset="0"/>
        </a:defRPr>
      </a:lvl7pPr>
      <a:lvl8pPr marL="2743132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5F5F5F"/>
          </a:solidFill>
          <a:latin typeface="Arial" charset="0"/>
        </a:defRPr>
      </a:lvl8pPr>
      <a:lvl9pPr marL="3657508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5F5F5F"/>
          </a:solidFill>
          <a:latin typeface="Arial" charset="0"/>
        </a:defRPr>
      </a:lvl9pPr>
    </p:titleStyle>
    <p:bodyStyle>
      <a:lvl1pPr marL="685782" indent="-685782" algn="l" rtl="0" eaLnBrk="0" fontAlgn="base" hangingPunct="0">
        <a:spcBef>
          <a:spcPct val="20000"/>
        </a:spcBef>
        <a:spcAft>
          <a:spcPct val="0"/>
        </a:spcAft>
        <a:buClr>
          <a:srgbClr val="FDBB2B"/>
        </a:buClr>
        <a:buChar char="•"/>
        <a:defRPr sz="4000" b="1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ＭＳ Ｐゴシック" charset="-128"/>
          <a:cs typeface="Calibri" pitchFamily="34" charset="0"/>
        </a:defRPr>
      </a:lvl1pPr>
      <a:lvl2pPr marL="1485864" indent="-571488" algn="l" rtl="0" eaLnBrk="0" fontAlgn="base" hangingPunct="0">
        <a:spcBef>
          <a:spcPct val="20000"/>
        </a:spcBef>
        <a:spcAft>
          <a:spcPct val="0"/>
        </a:spcAft>
        <a:buClr>
          <a:srgbClr val="FDBB2B"/>
        </a:buClr>
        <a:buFont typeface="Times" charset="0"/>
        <a:buChar char="•"/>
        <a:defRPr sz="3600" b="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ＭＳ Ｐゴシック" charset="-128"/>
          <a:cs typeface="Calibri" pitchFamily="34" charset="0"/>
        </a:defRPr>
      </a:lvl2pPr>
      <a:lvl3pPr marL="2171648" indent="-457188" algn="l" rtl="0" eaLnBrk="0" fontAlgn="base" hangingPunct="0">
        <a:spcBef>
          <a:spcPct val="20000"/>
        </a:spcBef>
        <a:spcAft>
          <a:spcPct val="0"/>
        </a:spcAft>
        <a:buClr>
          <a:srgbClr val="FDBB2B"/>
        </a:buClr>
        <a:buChar char="•"/>
        <a:defRPr sz="32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ＭＳ Ｐゴシック" charset="-128"/>
          <a:cs typeface="Calibri" pitchFamily="34" charset="0"/>
        </a:defRPr>
      </a:lvl3pPr>
      <a:lvl4pPr marL="2857430" indent="-457188" algn="l" rtl="0" eaLnBrk="0" fontAlgn="base" hangingPunct="0">
        <a:spcBef>
          <a:spcPct val="20000"/>
        </a:spcBef>
        <a:spcAft>
          <a:spcPct val="0"/>
        </a:spcAft>
        <a:buClr>
          <a:srgbClr val="FDBB2B"/>
        </a:buClr>
        <a:buChar char="–"/>
        <a:defRPr sz="28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ＭＳ Ｐゴシック" charset="-128"/>
          <a:cs typeface="Calibri" pitchFamily="34" charset="0"/>
        </a:defRPr>
      </a:lvl4pPr>
      <a:lvl5pPr marL="3543212" indent="-457188" algn="l" rtl="0" eaLnBrk="0" fontAlgn="base" hangingPunct="0">
        <a:spcBef>
          <a:spcPct val="20000"/>
        </a:spcBef>
        <a:spcAft>
          <a:spcPct val="0"/>
        </a:spcAft>
        <a:buClr>
          <a:srgbClr val="FDBB2B"/>
        </a:buClr>
        <a:buChar char="»"/>
        <a:defRPr sz="4000">
          <a:solidFill>
            <a:srgbClr val="333333"/>
          </a:solidFill>
          <a:latin typeface="Arial" pitchFamily="34" charset="0"/>
          <a:ea typeface="ＭＳ Ｐゴシック" charset="-128"/>
        </a:defRPr>
      </a:lvl5pPr>
      <a:lvl6pPr marL="4457590" indent="-457188" algn="l" rtl="0" eaLnBrk="1" fontAlgn="base" hangingPunct="1">
        <a:spcBef>
          <a:spcPct val="20000"/>
        </a:spcBef>
        <a:spcAft>
          <a:spcPct val="0"/>
        </a:spcAft>
        <a:buClr>
          <a:srgbClr val="FDBB2B"/>
        </a:buClr>
        <a:buChar char="»"/>
        <a:defRPr sz="4000">
          <a:solidFill>
            <a:srgbClr val="333333"/>
          </a:solidFill>
          <a:latin typeface="+mn-lt"/>
        </a:defRPr>
      </a:lvl6pPr>
      <a:lvl7pPr marL="5371968" indent="-457188" algn="l" rtl="0" eaLnBrk="1" fontAlgn="base" hangingPunct="1">
        <a:spcBef>
          <a:spcPct val="20000"/>
        </a:spcBef>
        <a:spcAft>
          <a:spcPct val="0"/>
        </a:spcAft>
        <a:buClr>
          <a:srgbClr val="FDBB2B"/>
        </a:buClr>
        <a:buChar char="»"/>
        <a:defRPr sz="4000">
          <a:solidFill>
            <a:srgbClr val="333333"/>
          </a:solidFill>
          <a:latin typeface="+mn-lt"/>
        </a:defRPr>
      </a:lvl7pPr>
      <a:lvl8pPr marL="6286344" indent="-457188" algn="l" rtl="0" eaLnBrk="1" fontAlgn="base" hangingPunct="1">
        <a:spcBef>
          <a:spcPct val="20000"/>
        </a:spcBef>
        <a:spcAft>
          <a:spcPct val="0"/>
        </a:spcAft>
        <a:buClr>
          <a:srgbClr val="FDBB2B"/>
        </a:buClr>
        <a:buChar char="»"/>
        <a:defRPr sz="4000">
          <a:solidFill>
            <a:srgbClr val="333333"/>
          </a:solidFill>
          <a:latin typeface="+mn-lt"/>
        </a:defRPr>
      </a:lvl8pPr>
      <a:lvl9pPr marL="7200722" indent="-457188" algn="l" rtl="0" eaLnBrk="1" fontAlgn="base" hangingPunct="1">
        <a:spcBef>
          <a:spcPct val="20000"/>
        </a:spcBef>
        <a:spcAft>
          <a:spcPct val="0"/>
        </a:spcAft>
        <a:buClr>
          <a:srgbClr val="FDBB2B"/>
        </a:buClr>
        <a:buChar char="»"/>
        <a:defRPr sz="40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254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821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96874" marR="0" indent="-396874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31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666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01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36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71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206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841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476875" marR="0" indent="-396875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221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</p:sldLayoutIdLst>
  <p:hf hdr="0" ftr="0" dt="0"/>
  <p:txStyles>
    <p:titleStyle>
      <a:lvl1pPr algn="l" defTabSz="1828823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6" indent="-457206" algn="l" defTabSz="182882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1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29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40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51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63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A0D73-5723-C507-3345-BDE20962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C17E4-D2D8-FB86-FB55-23C646030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82B5E-5CEA-381A-2A26-42743C2DD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AE8F08-7FE8-46DB-8310-9732744E9D2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F1F72-EAEA-F6FC-D789-BEE9EB22C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F339A-4C16-9269-6F4F-30E186FC9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197732-7F1F-4C45-8F03-363262FB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8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8445" y="13081000"/>
            <a:ext cx="434413" cy="471924"/>
          </a:xfrm>
          <a:prstGeom prst="rect">
            <a:avLst/>
          </a:prstGeom>
          <a:ln w="254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9341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  <p:sldLayoutId id="2147483986" r:id="rId28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all" spc="-100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96874" marR="0" indent="-396874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31876" marR="0" indent="-396876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666876" marR="0" indent="-396876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01876" marR="0" indent="-396876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36876" marR="0" indent="-396876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71876" marR="0" indent="-396876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206876" marR="0" indent="-396876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841876" marR="0" indent="-396876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476876" marR="0" indent="-396876" algn="l" defTabSz="825500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11895508" y="13081000"/>
            <a:ext cx="58028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Google Shape;11;p32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7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"/>
              <a:buChar char="•"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323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9620-5FBB-42EF-98D4-2E8AB17AE35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45899-9527-4059-BE8E-238BDD22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7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jpeg"/><Relationship Id="rId12" Type="http://schemas.openxmlformats.org/officeDocument/2006/relationships/image" Target="../media/image81.gif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5.jpe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image" Target="../media/image92.pn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3.jpeg"/><Relationship Id="rId22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QC7h_LlYnDNqj2MGWE6h6LkC5D4epHgU/view?usp=drive_link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34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e design, patent, and manufacture advanced semiconductors in the United States that are the foundation of many advanced technology systems">
            <a:extLst>
              <a:ext uri="{FF2B5EF4-FFF2-40B4-BE49-F238E27FC236}">
                <a16:creationId xmlns:a16="http://schemas.microsoft.com/office/drawing/2014/main" id="{4796C691-D3EC-53D3-7A99-8D4F28CEBB04}"/>
              </a:ext>
            </a:extLst>
          </p:cNvPr>
          <p:cNvSpPr txBox="1"/>
          <p:nvPr/>
        </p:nvSpPr>
        <p:spPr>
          <a:xfrm>
            <a:off x="19240905" y="11012525"/>
            <a:ext cx="2820025" cy="7386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algn="ctr">
              <a:lnSpc>
                <a:spcPct val="100000"/>
              </a:lnSpc>
              <a:defRPr sz="5500" b="1">
                <a:solidFill>
                  <a:srgbClr val="FFFF54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dirty="0">
                <a:solidFill>
                  <a:srgbClr val="000000"/>
                </a:solidFill>
                <a:latin typeface="PT Sans Narrow" panose="020B0506020203020204" pitchFamily="34" charset="0"/>
                <a:cs typeface="Calibri" panose="020F0502020204030204" pitchFamily="34" charset="0"/>
              </a:rPr>
              <a:t>Nov 13, 2025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 panose="020B0506020203020204" pitchFamily="34" charset="0"/>
              <a:cs typeface="Calibri" panose="020F0502020204030204" pitchFamily="34" charset="0"/>
              <a:sym typeface="PT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5CE35-AA0D-28A7-48C8-9FC992213E72}"/>
              </a:ext>
            </a:extLst>
          </p:cNvPr>
          <p:cNvSpPr txBox="1"/>
          <p:nvPr/>
        </p:nvSpPr>
        <p:spPr>
          <a:xfrm>
            <a:off x="7524750" y="8401050"/>
            <a:ext cx="184729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AD0BA70-082D-C8F5-0916-5FAF8B9F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219" y="4870956"/>
            <a:ext cx="19213561" cy="3974087"/>
          </a:xfrm>
          <a:prstGeom prst="rect">
            <a:avLst/>
          </a:prstGeom>
        </p:spPr>
      </p:pic>
      <p:sp>
        <p:nvSpPr>
          <p:cNvPr id="4" name="Google Shape;245;p1">
            <a:extLst>
              <a:ext uri="{FF2B5EF4-FFF2-40B4-BE49-F238E27FC236}">
                <a16:creationId xmlns:a16="http://schemas.microsoft.com/office/drawing/2014/main" id="{D04267D3-9558-A6B2-5EA6-15F0098A8F0B}"/>
              </a:ext>
            </a:extLst>
          </p:cNvPr>
          <p:cNvSpPr txBox="1"/>
          <p:nvPr/>
        </p:nvSpPr>
        <p:spPr>
          <a:xfrm>
            <a:off x="2782928" y="8623066"/>
            <a:ext cx="216010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3200" b="0" i="0" u="none" strike="noStrike" cap="none" spc="30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 compound semiconductor integrated device manufacturing company for AI Infrastructures (Photonics and Power) </a:t>
            </a:r>
            <a:endParaRPr sz="2800" b="0" i="0" u="none" strike="noStrike" cap="none" spc="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15663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99486-300B-BF91-7A76-C66BF0955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er Value proposition">
            <a:extLst>
              <a:ext uri="{FF2B5EF4-FFF2-40B4-BE49-F238E27FC236}">
                <a16:creationId xmlns:a16="http://schemas.microsoft.com/office/drawing/2014/main" id="{8A02057F-98EC-B4B0-2F3C-5D1BE0464A03}"/>
              </a:ext>
            </a:extLst>
          </p:cNvPr>
          <p:cNvSpPr txBox="1"/>
          <p:nvPr/>
        </p:nvSpPr>
        <p:spPr>
          <a:xfrm>
            <a:off x="303864" y="428435"/>
            <a:ext cx="21853176" cy="9055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0000" b="1" cap="all" spc="-500">
                <a:solidFill>
                  <a:srgbClr val="12327A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all" spc="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S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i</a:t>
            </a:r>
            <a:r>
              <a:rPr kumimoji="0" lang="en-US" sz="7200" b="0" i="0" u="none" strike="noStrike" kern="0" cap="all" spc="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C Product List – power devices</a:t>
            </a:r>
            <a:endParaRPr kumimoji="0" sz="7200" b="0" i="0" u="none" strike="noStrike" kern="0" cap="all" spc="0" normalizeH="0" baseline="0" noProof="0" dirty="0">
              <a:ln>
                <a:noFill/>
              </a:ln>
              <a:solidFill>
                <a:srgbClr val="12327A"/>
              </a:solidFill>
              <a:effectLst/>
              <a:uLnTx/>
              <a:uFillTx/>
              <a:latin typeface="Biome" panose="020B0503030204020804" pitchFamily="34" charset="0"/>
              <a:cs typeface="Biome" panose="020B0503030204020804" pitchFamily="34" charset="0"/>
              <a:sym typeface="PT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9C3726-E825-691B-E515-56ACA60A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34" y="1492630"/>
            <a:ext cx="22075665" cy="10869823"/>
          </a:xfrm>
          <a:prstGeom prst="rect">
            <a:avLst/>
          </a:prstGeom>
        </p:spPr>
      </p:pic>
      <p:sp>
        <p:nvSpPr>
          <p:cNvPr id="3" name="Google Shape;262;p7">
            <a:extLst>
              <a:ext uri="{FF2B5EF4-FFF2-40B4-BE49-F238E27FC236}">
                <a16:creationId xmlns:a16="http://schemas.microsoft.com/office/drawing/2014/main" id="{392361C4-F7A7-BB8B-74E5-175583475E85}"/>
              </a:ext>
            </a:extLst>
          </p:cNvPr>
          <p:cNvSpPr txBox="1"/>
          <p:nvPr/>
        </p:nvSpPr>
        <p:spPr>
          <a:xfrm>
            <a:off x="1999211" y="12425448"/>
            <a:ext cx="2143924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Google Shape;264;p7" descr="A blue and green logo&#10;&#10;Description automatically generated">
            <a:extLst>
              <a:ext uri="{FF2B5EF4-FFF2-40B4-BE49-F238E27FC236}">
                <a16:creationId xmlns:a16="http://schemas.microsoft.com/office/drawing/2014/main" id="{67B71DCE-8E29-DC06-0DA7-5169BE7F372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5" y="12538089"/>
            <a:ext cx="915266" cy="870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3577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99486-300B-BF91-7A76-C66BF0955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er Value proposition">
            <a:extLst>
              <a:ext uri="{FF2B5EF4-FFF2-40B4-BE49-F238E27FC236}">
                <a16:creationId xmlns:a16="http://schemas.microsoft.com/office/drawing/2014/main" id="{8A02057F-98EC-B4B0-2F3C-5D1BE0464A03}"/>
              </a:ext>
            </a:extLst>
          </p:cNvPr>
          <p:cNvSpPr txBox="1"/>
          <p:nvPr/>
        </p:nvSpPr>
        <p:spPr>
          <a:xfrm>
            <a:off x="303864" y="428435"/>
            <a:ext cx="21853176" cy="9055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0000" b="1" cap="all" spc="-500">
                <a:solidFill>
                  <a:srgbClr val="12327A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all" spc="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USE CASE– power devices</a:t>
            </a:r>
            <a:endParaRPr kumimoji="0" sz="7200" b="0" i="0" u="none" strike="noStrike" kern="0" cap="all" spc="0" normalizeH="0" baseline="0" noProof="0" dirty="0">
              <a:ln>
                <a:noFill/>
              </a:ln>
              <a:solidFill>
                <a:srgbClr val="12327A"/>
              </a:solidFill>
              <a:effectLst/>
              <a:uLnTx/>
              <a:uFillTx/>
              <a:latin typeface="Biome" panose="020B0503030204020804" pitchFamily="34" charset="0"/>
              <a:cs typeface="Biome" panose="020B0503030204020804" pitchFamily="34" charset="0"/>
              <a:sym typeface="PT Sans"/>
            </a:endParaRPr>
          </a:p>
        </p:txBody>
      </p:sp>
      <p:sp>
        <p:nvSpPr>
          <p:cNvPr id="3" name="Google Shape;262;p7">
            <a:extLst>
              <a:ext uri="{FF2B5EF4-FFF2-40B4-BE49-F238E27FC236}">
                <a16:creationId xmlns:a16="http://schemas.microsoft.com/office/drawing/2014/main" id="{392361C4-F7A7-BB8B-74E5-175583475E85}"/>
              </a:ext>
            </a:extLst>
          </p:cNvPr>
          <p:cNvSpPr txBox="1"/>
          <p:nvPr/>
        </p:nvSpPr>
        <p:spPr>
          <a:xfrm>
            <a:off x="1999211" y="12425448"/>
            <a:ext cx="2143924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Google Shape;264;p7" descr="A blue and green logo&#10;&#10;Description automatically generated">
            <a:extLst>
              <a:ext uri="{FF2B5EF4-FFF2-40B4-BE49-F238E27FC236}">
                <a16:creationId xmlns:a16="http://schemas.microsoft.com/office/drawing/2014/main" id="{67B71DCE-8E29-DC06-0DA7-5169BE7F372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5" y="12538089"/>
            <a:ext cx="915266" cy="8702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F5361-9F6D-74F9-A075-1CB15153F30C}"/>
              </a:ext>
            </a:extLst>
          </p:cNvPr>
          <p:cNvSpPr txBox="1"/>
          <p:nvPr/>
        </p:nvSpPr>
        <p:spPr>
          <a:xfrm>
            <a:off x="15581335" y="3429755"/>
            <a:ext cx="7146506" cy="1615825"/>
          </a:xfrm>
          <a:prstGeom prst="rect">
            <a:avLst/>
          </a:prstGeom>
          <a:solidFill>
            <a:srgbClr val="FFC0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T Sans Narrow"/>
                <a:ea typeface="PT Sans Narrow"/>
                <a:cs typeface="PT Sans Narrow"/>
                <a:sym typeface="PT Sans Narrow"/>
              </a:rPr>
              <a:t>Products in the market, TO-246; DIGIKEY</a:t>
            </a:r>
          </a:p>
          <a:p>
            <a:pPr marL="0" marR="0" indent="0" algn="l" defTabSz="18288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100" dirty="0">
                <a:solidFill>
                  <a:srgbClr val="FF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**</a:t>
            </a:r>
            <a:r>
              <a:rPr lang="en-US" sz="3100" dirty="0">
                <a:latin typeface="PT Sans Narrow"/>
                <a:ea typeface="PT Sans Narrow"/>
                <a:cs typeface="PT Sans Narrow"/>
                <a:sym typeface="PT Sans Narrow"/>
              </a:rPr>
              <a:t>Module: 3.3kV/500A (in development, Q1 2026). </a:t>
            </a:r>
          </a:p>
          <a:p>
            <a:pPr marL="0" marR="0" indent="0" algn="l" defTabSz="18288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100" dirty="0">
                <a:latin typeface="PT Sans Narrow"/>
                <a:ea typeface="PT Sans Narrow"/>
                <a:cs typeface="PT Sans Narrow"/>
                <a:sym typeface="PT Sans Narrow"/>
              </a:rPr>
              <a:t>  </a:t>
            </a:r>
            <a:r>
              <a:rPr lang="en-US" sz="3100" dirty="0" err="1">
                <a:latin typeface="PT Sans Narrow"/>
                <a:ea typeface="PT Sans Narrow"/>
                <a:cs typeface="PT Sans Narrow"/>
                <a:sym typeface="PT Sans Narrow"/>
              </a:rPr>
              <a:t>Rdson</a:t>
            </a:r>
            <a:r>
              <a:rPr lang="en-US" sz="3100" dirty="0">
                <a:latin typeface="PT Sans Narrow"/>
                <a:ea typeface="PT Sans Narrow"/>
                <a:cs typeface="PT Sans Narrow"/>
                <a:sym typeface="PT Sans Narrow"/>
              </a:rPr>
              <a:t> lower than Infineon</a:t>
            </a:r>
            <a:r>
              <a:rPr kumimoji="0" lang="en-US" sz="3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6F4EDB-0F15-E426-EE87-E8F267E6F97F}"/>
              </a:ext>
            </a:extLst>
          </p:cNvPr>
          <p:cNvSpPr/>
          <p:nvPr/>
        </p:nvSpPr>
        <p:spPr>
          <a:xfrm>
            <a:off x="12547396" y="4920916"/>
            <a:ext cx="1203158" cy="457200"/>
          </a:xfrm>
          <a:prstGeom prst="round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6CEE7-1AAE-9867-F3CE-BF3BD050C36D}"/>
              </a:ext>
            </a:extLst>
          </p:cNvPr>
          <p:cNvSpPr txBox="1"/>
          <p:nvPr/>
        </p:nvSpPr>
        <p:spPr>
          <a:xfrm>
            <a:off x="15581336" y="5225187"/>
            <a:ext cx="7146505" cy="1138771"/>
          </a:xfrm>
          <a:prstGeom prst="rect">
            <a:avLst/>
          </a:prstGeom>
          <a:solidFill>
            <a:srgbClr val="FFC0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100" dirty="0">
                <a:latin typeface="PT Sans Narrow"/>
                <a:ea typeface="PT Sans Narrow"/>
                <a:cs typeface="PT Sans Narrow"/>
                <a:sym typeface="PT Sans Narrow"/>
              </a:rPr>
              <a:t>S</a:t>
            </a:r>
            <a:r>
              <a:rPr kumimoji="0" lang="en-US" sz="3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T Sans Narrow"/>
                <a:ea typeface="PT Sans Narrow"/>
                <a:cs typeface="PT Sans Narrow"/>
                <a:sym typeface="PT Sans Narrow"/>
              </a:rPr>
              <a:t>imulation completed, Design ECD: Q2, 2026</a:t>
            </a:r>
          </a:p>
          <a:p>
            <a:pPr marL="0" marR="0" indent="0" algn="l" defTabSz="18288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100" dirty="0">
                <a:latin typeface="PT Sans Narrow"/>
                <a:ea typeface="PT Sans Narrow"/>
                <a:cs typeface="PT Sans Narrow"/>
                <a:sym typeface="PT Sans Narrow"/>
              </a:rPr>
              <a:t>Manufacturing: Q4,2026</a:t>
            </a:r>
            <a:endParaRPr kumimoji="0" lang="en-US" sz="3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874C0-AF6D-A59E-86D3-DDE550F68389}"/>
              </a:ext>
            </a:extLst>
          </p:cNvPr>
          <p:cNvSpPr txBox="1"/>
          <p:nvPr/>
        </p:nvSpPr>
        <p:spPr>
          <a:xfrm>
            <a:off x="15581335" y="6782460"/>
            <a:ext cx="7146505" cy="1138771"/>
          </a:xfrm>
          <a:prstGeom prst="rect">
            <a:avLst/>
          </a:prstGeom>
          <a:solidFill>
            <a:srgbClr val="FFC0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defTabSz="1828800" hangingPunct="0">
              <a:buClrTx/>
            </a:pPr>
            <a:r>
              <a:rPr lang="en-US" sz="3100" dirty="0">
                <a:latin typeface="PT Sans Narrow"/>
                <a:sym typeface="PT Sans Narrow"/>
              </a:rPr>
              <a:t>SST Submodule: Q2, 2026</a:t>
            </a:r>
          </a:p>
          <a:p>
            <a:pPr defTabSz="1828800" hangingPunct="0">
              <a:buClrTx/>
            </a:pPr>
            <a:r>
              <a:rPr lang="en-US" sz="3100" dirty="0">
                <a:solidFill>
                  <a:srgbClr val="00B050"/>
                </a:solidFill>
                <a:latin typeface="PT Sans Narrow"/>
                <a:sym typeface="PT Sans Narrow"/>
              </a:rPr>
              <a:t>***</a:t>
            </a:r>
            <a:r>
              <a:rPr lang="en-US" sz="3100" dirty="0">
                <a:latin typeface="PT Sans Narrow"/>
                <a:sym typeface="PT Sans Narrow"/>
              </a:rPr>
              <a:t>SST System: Q4, 2027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04D37-39B3-8F40-40FE-4F55AA2EF5F2}"/>
              </a:ext>
            </a:extLst>
          </p:cNvPr>
          <p:cNvSpPr txBox="1"/>
          <p:nvPr/>
        </p:nvSpPr>
        <p:spPr>
          <a:xfrm>
            <a:off x="15581334" y="8870888"/>
            <a:ext cx="7146505" cy="900244"/>
          </a:xfrm>
          <a:prstGeom prst="rect">
            <a:avLst/>
          </a:prstGeom>
          <a:solidFill>
            <a:srgbClr val="FFC0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T Sans Narrow"/>
                <a:ea typeface="PT Sans Narrow"/>
                <a:cs typeface="PT Sans Narrow"/>
                <a:sym typeface="PT Sans Narrow"/>
              </a:rPr>
              <a:t>TBD, Align Strategy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C3A4C-0AE8-096E-8173-BBE6D92DBAC9}"/>
              </a:ext>
            </a:extLst>
          </p:cNvPr>
          <p:cNvSpPr txBox="1"/>
          <p:nvPr/>
        </p:nvSpPr>
        <p:spPr>
          <a:xfrm>
            <a:off x="15581333" y="9950571"/>
            <a:ext cx="7146505" cy="1138771"/>
          </a:xfrm>
          <a:prstGeom prst="rect">
            <a:avLst/>
          </a:prstGeom>
          <a:solidFill>
            <a:srgbClr val="FFC0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indent="0" defTabSz="1828800" fontAlgn="auto" latinLnBrk="0" hangingPunct="0">
              <a:buClrTx/>
              <a:buSzTx/>
              <a:buFont typeface="Arial"/>
              <a:buNone/>
              <a:tabLst/>
            </a:pPr>
            <a:r>
              <a:rPr lang="en-US" sz="3100" dirty="0">
                <a:latin typeface="PT Sans Narrow"/>
                <a:sym typeface="PT Sans Narrow"/>
              </a:rPr>
              <a:t>Planar Chips Products in the market</a:t>
            </a:r>
          </a:p>
          <a:p>
            <a:pPr marL="0" indent="0" defTabSz="1828800" fontAlgn="auto" latinLnBrk="0" hangingPunct="0">
              <a:buClrTx/>
              <a:buSzTx/>
              <a:buFont typeface="Arial"/>
              <a:buNone/>
              <a:tabLst/>
            </a:pPr>
            <a:r>
              <a:rPr lang="en-US" sz="3100" dirty="0">
                <a:latin typeface="PT Sans Narrow"/>
                <a:sym typeface="PT Sans Narrow"/>
              </a:rPr>
              <a:t>Trench design and Products by Q1, 26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34D9BD-8DD6-434C-C47F-2D897EB8E9E1}"/>
              </a:ext>
            </a:extLst>
          </p:cNvPr>
          <p:cNvSpPr/>
          <p:nvPr/>
        </p:nvSpPr>
        <p:spPr>
          <a:xfrm>
            <a:off x="12547396" y="6213143"/>
            <a:ext cx="203728" cy="457200"/>
          </a:xfrm>
          <a:prstGeom prst="round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99CA8B-2E08-AF49-6CB1-EBB1D14A3402}"/>
              </a:ext>
            </a:extLst>
          </p:cNvPr>
          <p:cNvSpPr/>
          <p:nvPr/>
        </p:nvSpPr>
        <p:spPr>
          <a:xfrm>
            <a:off x="13270496" y="7080393"/>
            <a:ext cx="1203158" cy="457200"/>
          </a:xfrm>
          <a:prstGeom prst="round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283F00-5EBA-1DBA-509E-C42E76FFADF2}"/>
              </a:ext>
            </a:extLst>
          </p:cNvPr>
          <p:cNvSpPr/>
          <p:nvPr/>
        </p:nvSpPr>
        <p:spPr>
          <a:xfrm>
            <a:off x="1252161" y="2310063"/>
            <a:ext cx="1932699" cy="1167063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F19CEE-17E6-C5AE-40A5-B747A66F0DF5}"/>
              </a:ext>
            </a:extLst>
          </p:cNvPr>
          <p:cNvSpPr txBox="1"/>
          <p:nvPr/>
        </p:nvSpPr>
        <p:spPr>
          <a:xfrm>
            <a:off x="13548595" y="11547980"/>
            <a:ext cx="9179243" cy="113877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1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T Sans Narrow"/>
                <a:ea typeface="PT Sans Narrow"/>
                <a:cs typeface="PT Sans Narrow"/>
                <a:sym typeface="PT Sans Narrow"/>
              </a:rPr>
              <a:t>**</a:t>
            </a:r>
            <a:r>
              <a:rPr kumimoji="0" lang="en-US" sz="3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T Sans Narrow"/>
                <a:ea typeface="PT Sans Narrow"/>
                <a:cs typeface="PT Sans Narrow"/>
                <a:sym typeface="PT Sans Narrow"/>
              </a:rPr>
              <a:t> Collaboration with SSL/Product delivery in Q1, 2026</a:t>
            </a:r>
          </a:p>
          <a:p>
            <a:pPr marL="0" marR="0" indent="0" algn="l" defTabSz="18288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100" b="1" dirty="0">
                <a:solidFill>
                  <a:srgbClr val="00B05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***</a:t>
            </a:r>
            <a:r>
              <a:rPr lang="en-US" sz="3100" dirty="0">
                <a:latin typeface="PT Sans Narrow"/>
                <a:ea typeface="PT Sans Narrow"/>
                <a:cs typeface="PT Sans Narrow"/>
                <a:sym typeface="PT Sans Narrow"/>
              </a:rPr>
              <a:t> In discussion for partnership (SSL, Vertiv, HERON, NVIDIA)</a:t>
            </a:r>
            <a:endParaRPr kumimoji="0" lang="en-US" sz="3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A4CACE-64F0-FD19-D951-8A456F16A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11" y="2045368"/>
            <a:ext cx="13904294" cy="93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663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0F127-7A1A-1A7E-03BA-062045949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B3E3B34-59F6-9222-0349-441E70AA3775}"/>
              </a:ext>
            </a:extLst>
          </p:cNvPr>
          <p:cNvSpPr txBox="1"/>
          <p:nvPr/>
        </p:nvSpPr>
        <p:spPr>
          <a:xfrm>
            <a:off x="707923" y="783738"/>
            <a:ext cx="22868840" cy="1642566"/>
          </a:xfrm>
          <a:prstGeom prst="rect">
            <a:avLst/>
          </a:prstGeom>
          <a:ln w="25400">
            <a:miter lim="400000"/>
          </a:ln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1828800" eaLnBrk="1" fontAlgn="auto" latinLnBrk="0" hangingPunct="0">
              <a:lnSpc>
                <a:spcPct val="80000"/>
              </a:lnSpc>
              <a:buClrTx/>
              <a:buSzTx/>
              <a:buFontTx/>
              <a:buNone/>
              <a:tabLst/>
              <a:defRPr kumimoji="0" sz="6600" kern="0" cap="all" spc="-150" normalizeH="0" baseline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ea typeface="PT Sans"/>
                <a:cs typeface="Biome" panose="020B0503030204020804" pitchFamily="34" charset="0"/>
              </a:defRPr>
            </a:lvl1pPr>
          </a:lstStyle>
          <a:p>
            <a:r>
              <a:rPr lang="en-US" b="1" dirty="0"/>
              <a:t>Development Product: </a:t>
            </a:r>
          </a:p>
          <a:p>
            <a:r>
              <a:rPr lang="en-US" dirty="0"/>
              <a:t>Cactus Solid-State Transformer (SST)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3F42CB2-B9F3-BFBA-C89D-415CEF5EBD9D}"/>
              </a:ext>
            </a:extLst>
          </p:cNvPr>
          <p:cNvSpPr/>
          <p:nvPr/>
        </p:nvSpPr>
        <p:spPr>
          <a:xfrm>
            <a:off x="15144585" y="9586817"/>
            <a:ext cx="3935906" cy="76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2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2FB9BB7-7977-FDF4-5F6B-C325B844ED7A}"/>
              </a:ext>
            </a:extLst>
          </p:cNvPr>
          <p:cNvSpPr txBox="1"/>
          <p:nvPr/>
        </p:nvSpPr>
        <p:spPr>
          <a:xfrm>
            <a:off x="2193140" y="2283827"/>
            <a:ext cx="16035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en-US" sz="2800" dirty="0"/>
              <a:t>SST 34.5 kV AC to 800V DC conversion in direct alignment with NVIDIA’s 800A rack architecture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E762AD5-CEDD-042C-DA98-DE0C36781D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71" y="3255641"/>
            <a:ext cx="7744838" cy="7744838"/>
          </a:xfrm>
          <a:prstGeom prst="rect">
            <a:avLst/>
          </a:prstGeom>
        </p:spPr>
      </p:pic>
      <p:sp>
        <p:nvSpPr>
          <p:cNvPr id="60" name="Arrow: Right 59">
            <a:extLst>
              <a:ext uri="{FF2B5EF4-FFF2-40B4-BE49-F238E27FC236}">
                <a16:creationId xmlns:a16="http://schemas.microsoft.com/office/drawing/2014/main" id="{00006E65-23DF-785A-D1B3-CC1684BB958E}"/>
              </a:ext>
            </a:extLst>
          </p:cNvPr>
          <p:cNvSpPr/>
          <p:nvPr/>
        </p:nvSpPr>
        <p:spPr>
          <a:xfrm rot="10800000">
            <a:off x="7932162" y="6756544"/>
            <a:ext cx="1393342" cy="6155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28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8EE5A72-81D3-7B50-8D18-C59AC2DBAA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949" y="3445659"/>
            <a:ext cx="3341400" cy="255602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7974489-9BD7-535F-3122-FE58943D1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231" y="7832215"/>
            <a:ext cx="3736820" cy="2392476"/>
          </a:xfrm>
          <a:prstGeom prst="rect">
            <a:avLst/>
          </a:prstGeom>
        </p:spPr>
      </p:pic>
      <p:sp>
        <p:nvSpPr>
          <p:cNvPr id="64" name="Right Brace 63">
            <a:extLst>
              <a:ext uri="{FF2B5EF4-FFF2-40B4-BE49-F238E27FC236}">
                <a16:creationId xmlns:a16="http://schemas.microsoft.com/office/drawing/2014/main" id="{94D0E5C1-EB0D-3AB3-69F4-FA60E49042CC}"/>
              </a:ext>
            </a:extLst>
          </p:cNvPr>
          <p:cNvSpPr/>
          <p:nvPr/>
        </p:nvSpPr>
        <p:spPr>
          <a:xfrm>
            <a:off x="13052052" y="4305869"/>
            <a:ext cx="1733550" cy="47225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800"/>
            <a:endParaRPr lang="en-US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F4C547-5331-45DE-5F37-07E01099CFD6}"/>
              </a:ext>
            </a:extLst>
          </p:cNvPr>
          <p:cNvSpPr txBox="1"/>
          <p:nvPr/>
        </p:nvSpPr>
        <p:spPr>
          <a:xfrm>
            <a:off x="1730894" y="10729148"/>
            <a:ext cx="188134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defTabSz="18288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0B0F0"/>
                </a:solidFill>
              </a:rPr>
              <a:t>Cactus is redefining high-voltage power conversion—building 34.5 kV → 800 V SST systems with our SiC technology and products. </a:t>
            </a:r>
          </a:p>
          <a:p>
            <a:pPr marL="571500" indent="-571500" defTabSz="1828800">
              <a:buFont typeface="Courier New" panose="02070309020205020404" pitchFamily="49" charset="0"/>
              <a:buChar char="o"/>
            </a:pPr>
            <a:r>
              <a:rPr lang="en-US" sz="3200" dirty="0"/>
              <a:t>Co-engineered with leading U.S. universities tailored for data-center power.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137D990-04CF-3F33-1096-8C851EA47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4477" y="10729148"/>
            <a:ext cx="2032286" cy="762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128AA-F648-8EFD-6AE0-8925CC070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76225" y="11554102"/>
            <a:ext cx="952506" cy="457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80196-E0D8-851B-1F69-4D035658D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60620" y="11590701"/>
            <a:ext cx="1524012" cy="476254"/>
          </a:xfrm>
          <a:prstGeom prst="rect">
            <a:avLst/>
          </a:prstGeom>
        </p:spPr>
      </p:pic>
      <p:sp>
        <p:nvSpPr>
          <p:cNvPr id="4" name="Google Shape;389;p7">
            <a:extLst>
              <a:ext uri="{FF2B5EF4-FFF2-40B4-BE49-F238E27FC236}">
                <a16:creationId xmlns:a16="http://schemas.microsoft.com/office/drawing/2014/main" id="{9BCDE59E-F58D-BD4A-552B-CFE2E6807BE7}"/>
              </a:ext>
            </a:extLst>
          </p:cNvPr>
          <p:cNvSpPr txBox="1"/>
          <p:nvPr/>
        </p:nvSpPr>
        <p:spPr>
          <a:xfrm>
            <a:off x="1498588" y="12463520"/>
            <a:ext cx="21439200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lang="en-US" sz="2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sz="2800" dirty="0"/>
          </a:p>
        </p:txBody>
      </p:sp>
      <p:pic>
        <p:nvPicPr>
          <p:cNvPr id="6" name="Google Shape;390;p7" descr="A blue and green logo&#10;&#10;Description automatically generated">
            <a:extLst>
              <a:ext uri="{FF2B5EF4-FFF2-40B4-BE49-F238E27FC236}">
                <a16:creationId xmlns:a16="http://schemas.microsoft.com/office/drawing/2014/main" id="{5F2BC0FB-D2DE-501E-A0E3-5699E79E4A8A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07" y="12682005"/>
            <a:ext cx="915266" cy="870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10745-2794-4021-41BB-752D007106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82573" y="3311504"/>
            <a:ext cx="9701895" cy="66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48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004E7-4783-9180-BC8A-DD21559F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er Value proposition">
            <a:extLst>
              <a:ext uri="{FF2B5EF4-FFF2-40B4-BE49-F238E27FC236}">
                <a16:creationId xmlns:a16="http://schemas.microsoft.com/office/drawing/2014/main" id="{86DF70CD-118E-29CB-F336-7F9852418F04}"/>
              </a:ext>
            </a:extLst>
          </p:cNvPr>
          <p:cNvSpPr txBox="1"/>
          <p:nvPr/>
        </p:nvSpPr>
        <p:spPr>
          <a:xfrm>
            <a:off x="303864" y="428435"/>
            <a:ext cx="21853176" cy="9055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0000" b="1" cap="all" spc="-500">
                <a:solidFill>
                  <a:srgbClr val="12327A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all" spc="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Market</a:t>
            </a:r>
            <a:endParaRPr kumimoji="0" sz="7200" b="0" i="0" u="none" strike="noStrike" kern="0" cap="all" spc="0" normalizeH="0" baseline="0" noProof="0" dirty="0">
              <a:ln>
                <a:noFill/>
              </a:ln>
              <a:solidFill>
                <a:srgbClr val="12327A"/>
              </a:solidFill>
              <a:effectLst/>
              <a:uLnTx/>
              <a:uFillTx/>
              <a:latin typeface="Biome" panose="020B0503030204020804" pitchFamily="34" charset="0"/>
              <a:cs typeface="Biome" panose="020B0503030204020804" pitchFamily="34" charset="0"/>
              <a:sym typeface="PT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17719-89E6-B0F9-E74F-963C3552D7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602" y="786428"/>
            <a:ext cx="7889578" cy="11834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0B5A75-8E61-02D4-BCAD-22AD446472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014" y="2469960"/>
            <a:ext cx="10295225" cy="9718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3D467-9F55-B23F-3E87-9F6932467173}"/>
              </a:ext>
            </a:extLst>
          </p:cNvPr>
          <p:cNvSpPr txBox="1"/>
          <p:nvPr/>
        </p:nvSpPr>
        <p:spPr>
          <a:xfrm>
            <a:off x="2641445" y="1361966"/>
            <a:ext cx="8780748" cy="1107994"/>
          </a:xfrm>
          <a:prstGeom prst="rect">
            <a:avLst/>
          </a:prstGeom>
          <a:solidFill>
            <a:schemeClr val="bg1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14FBA"/>
                </a:solidFill>
                <a:effectLst/>
                <a:uLnTx/>
                <a:uFillTx/>
                <a:latin typeface="Biome" panose="020B0503030204020804" pitchFamily="34" charset="0"/>
                <a:ea typeface="+mj-ea"/>
                <a:cs typeface="Biome" panose="020B0503030204020804" pitchFamily="34" charset="0"/>
                <a:sym typeface="PT Sans"/>
              </a:rPr>
              <a:t>AI Photonics (GaAs) 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me" panose="020B0503030204020804" pitchFamily="34" charset="0"/>
              <a:ea typeface="+mj-ea"/>
              <a:cs typeface="Biome" panose="020B0503030204020804" pitchFamily="34" charset="0"/>
              <a:sym typeface="PT San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458504-8882-00D0-E2C3-D7F695438D90}"/>
              </a:ext>
            </a:extLst>
          </p:cNvPr>
          <p:cNvCxnSpPr/>
          <p:nvPr/>
        </p:nvCxnSpPr>
        <p:spPr>
          <a:xfrm>
            <a:off x="12882880" y="2255520"/>
            <a:ext cx="0" cy="993292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1E987C-22C5-D870-27CE-D41DD6E4A005}"/>
              </a:ext>
            </a:extLst>
          </p:cNvPr>
          <p:cNvSpPr txBox="1"/>
          <p:nvPr/>
        </p:nvSpPr>
        <p:spPr>
          <a:xfrm>
            <a:off x="19753392" y="3645345"/>
            <a:ext cx="2698787" cy="163121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Grid Modernization, Defense Power Systems, Data Centers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D13D5-2804-38CF-55C8-8D21D4FCB888}"/>
              </a:ext>
            </a:extLst>
          </p:cNvPr>
          <p:cNvSpPr txBox="1"/>
          <p:nvPr/>
        </p:nvSpPr>
        <p:spPr>
          <a:xfrm>
            <a:off x="20807646" y="6187586"/>
            <a:ext cx="2698787" cy="1323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MVDC, EV Infrastructure, Aerospace Power, Renewables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9B675-2F31-69C9-3C2A-AE8A557A808A}"/>
              </a:ext>
            </a:extLst>
          </p:cNvPr>
          <p:cNvSpPr txBox="1"/>
          <p:nvPr/>
        </p:nvSpPr>
        <p:spPr>
          <a:xfrm>
            <a:off x="22157040" y="7895744"/>
            <a:ext cx="2167981" cy="1323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EV Chargers, Industrial Drives, Power Supplies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06DC2A-03F8-034D-21E2-09FAD0EC6F88}"/>
              </a:ext>
            </a:extLst>
          </p:cNvPr>
          <p:cNvSpPr txBox="1"/>
          <p:nvPr/>
        </p:nvSpPr>
        <p:spPr>
          <a:xfrm>
            <a:off x="2053757" y="3835307"/>
            <a:ext cx="3009155" cy="9002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Product Launch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FCB2BF-B812-CFB8-2DBC-DD9A90A781F8}"/>
              </a:ext>
            </a:extLst>
          </p:cNvPr>
          <p:cNvSpPr txBox="1"/>
          <p:nvPr/>
        </p:nvSpPr>
        <p:spPr>
          <a:xfrm>
            <a:off x="7277100" y="11592493"/>
            <a:ext cx="2544299" cy="900244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(2030 Market)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FB230F-E191-8832-4F92-9C29FFD6D637}"/>
              </a:ext>
            </a:extLst>
          </p:cNvPr>
          <p:cNvSpPr txBox="1"/>
          <p:nvPr/>
        </p:nvSpPr>
        <p:spPr>
          <a:xfrm>
            <a:off x="17360900" y="11414693"/>
            <a:ext cx="2544299" cy="900244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(2030 Market)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C1C54-F94C-FD36-4A9E-871D17FCF84E}"/>
              </a:ext>
            </a:extLst>
          </p:cNvPr>
          <p:cNvSpPr txBox="1"/>
          <p:nvPr/>
        </p:nvSpPr>
        <p:spPr>
          <a:xfrm>
            <a:off x="17011732" y="10658713"/>
            <a:ext cx="3877254" cy="900244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(TAM: 12B, SAM:2.5B) </a:t>
            </a:r>
          </a:p>
        </p:txBody>
      </p:sp>
      <p:sp>
        <p:nvSpPr>
          <p:cNvPr id="21" name="Google Shape;262;p7">
            <a:extLst>
              <a:ext uri="{FF2B5EF4-FFF2-40B4-BE49-F238E27FC236}">
                <a16:creationId xmlns:a16="http://schemas.microsoft.com/office/drawing/2014/main" id="{687AE030-5F71-9CDC-50A3-C42E71DDF93E}"/>
              </a:ext>
            </a:extLst>
          </p:cNvPr>
          <p:cNvSpPr txBox="1"/>
          <p:nvPr/>
        </p:nvSpPr>
        <p:spPr>
          <a:xfrm>
            <a:off x="1999211" y="12425448"/>
            <a:ext cx="2143924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2" name="Google Shape;264;p7" descr="A blue and green logo&#10;&#10;Description automatically generated">
            <a:extLst>
              <a:ext uri="{FF2B5EF4-FFF2-40B4-BE49-F238E27FC236}">
                <a16:creationId xmlns:a16="http://schemas.microsoft.com/office/drawing/2014/main" id="{013BF2B8-8607-05B8-3F1E-42CAF52CBA74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5" y="12538089"/>
            <a:ext cx="915266" cy="8702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A81D43-0B60-4417-B0B7-276DCB62B1E6}"/>
              </a:ext>
            </a:extLst>
          </p:cNvPr>
          <p:cNvSpPr/>
          <p:nvPr/>
        </p:nvSpPr>
        <p:spPr>
          <a:xfrm>
            <a:off x="15571686" y="8434302"/>
            <a:ext cx="5871410" cy="1046360"/>
          </a:xfrm>
          <a:prstGeom prst="rect">
            <a:avLst/>
          </a:prstGeom>
          <a:solidFill>
            <a:srgbClr val="3F8D8D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42CF2-DA08-7F09-59AF-5DFEE4F5D2B3}"/>
              </a:ext>
            </a:extLst>
          </p:cNvPr>
          <p:cNvSpPr txBox="1"/>
          <p:nvPr/>
        </p:nvSpPr>
        <p:spPr>
          <a:xfrm>
            <a:off x="14246666" y="4212715"/>
            <a:ext cx="3009155" cy="9002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1828800" eaLnBrk="1" fontAlgn="auto" latinLnBrk="0" hangingPunct="0">
              <a:lnSpc>
                <a:spcPct val="150000"/>
              </a:lnSpc>
              <a:buClrTx/>
              <a:buSzTx/>
              <a:buFontTx/>
              <a:buNone/>
              <a:tabLst/>
              <a:defRPr kumimoji="0" sz="3100" kern="0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</a:defRPr>
            </a:lvl1pPr>
          </a:lstStyle>
          <a:p>
            <a:pPr/>
            <a:r>
              <a:rPr lang="en-US" dirty="0">
                <a:sym typeface="PT Sans Narrow"/>
              </a:rPr>
              <a:t>Product Launch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24224-80E2-058A-3866-666DFAF22644}"/>
              </a:ext>
            </a:extLst>
          </p:cNvPr>
          <p:cNvSpPr txBox="1"/>
          <p:nvPr/>
        </p:nvSpPr>
        <p:spPr>
          <a:xfrm>
            <a:off x="14517433" y="7695640"/>
            <a:ext cx="964136" cy="83099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1828800" eaLnBrk="1" fontAlgn="auto" latinLnBrk="0" hangingPunct="0">
              <a:lnSpc>
                <a:spcPct val="150000"/>
              </a:lnSpc>
              <a:buClrTx/>
              <a:buSzTx/>
              <a:buFontTx/>
              <a:buNone/>
              <a:tabLst/>
              <a:defRPr kumimoji="0" sz="3100" kern="0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</a:defRPr>
            </a:lvl1pPr>
          </a:lstStyle>
          <a:p>
            <a:pPr/>
            <a:r>
              <a:rPr lang="en-US" sz="2800" b="1" dirty="0">
                <a:sym typeface="PT Sans Narrow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6996288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935A66-4769-D46C-2F16-89FF071B39F4}"/>
              </a:ext>
            </a:extLst>
          </p:cNvPr>
          <p:cNvSpPr txBox="1"/>
          <p:nvPr/>
        </p:nvSpPr>
        <p:spPr>
          <a:xfrm>
            <a:off x="707923" y="783738"/>
            <a:ext cx="22868840" cy="830035"/>
          </a:xfrm>
          <a:prstGeom prst="rect">
            <a:avLst/>
          </a:prstGeom>
          <a:ln w="25400">
            <a:miter lim="400000"/>
          </a:ln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1828800" eaLnBrk="1" fontAlgn="auto" latinLnBrk="0" hangingPunct="0">
              <a:lnSpc>
                <a:spcPct val="80000"/>
              </a:lnSpc>
              <a:buClrTx/>
              <a:buSzTx/>
              <a:buFontTx/>
              <a:buNone/>
              <a:tabLst/>
              <a:defRPr kumimoji="0" sz="6600" kern="0" cap="all" spc="-150" normalizeH="0" baseline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ea typeface="PT Sans"/>
                <a:cs typeface="Biome" panose="020B0503030204020804" pitchFamily="34" charset="0"/>
              </a:defRPr>
            </a:lvl1pPr>
          </a:lstStyle>
          <a:p>
            <a:r>
              <a:rPr lang="en-US" dirty="0"/>
              <a:t>Employee Well-Being – Strategic Pillar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33955-E296-11D9-2CF2-4AE47D51EF76}"/>
              </a:ext>
            </a:extLst>
          </p:cNvPr>
          <p:cNvSpPr txBox="1"/>
          <p:nvPr/>
        </p:nvSpPr>
        <p:spPr>
          <a:xfrm>
            <a:off x="1392655" y="1733162"/>
            <a:ext cx="12924924" cy="1129540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/>
              <a:t>1) Physical Well-Being</a:t>
            </a:r>
          </a:p>
          <a:p>
            <a:pPr algn="ctr"/>
            <a:r>
              <a:rPr lang="en-US" sz="2800" dirty="0"/>
              <a:t>Health Insurance </a:t>
            </a:r>
          </a:p>
          <a:p>
            <a:pPr algn="ctr"/>
            <a:r>
              <a:rPr lang="en-US" sz="2800" dirty="0"/>
              <a:t>Workplace Ergonomics: Standing desks, anti-fatigue flooring in labs, eye health programs</a:t>
            </a:r>
          </a:p>
          <a:p>
            <a:pPr algn="ctr"/>
            <a:r>
              <a:rPr lang="en-US" sz="2800" dirty="0"/>
              <a:t>Movement Integration: “Walk &amp; Talk” 1:1s</a:t>
            </a:r>
          </a:p>
          <a:p>
            <a:pPr algn="ctr"/>
            <a:r>
              <a:rPr lang="en-US" sz="2800" dirty="0"/>
              <a:t>Subsidized gym membership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2) Psychological Safety &amp; Mental Well-Being</a:t>
            </a:r>
          </a:p>
          <a:p>
            <a:pPr algn="ctr"/>
            <a:r>
              <a:rPr lang="en-US" sz="2800" dirty="0"/>
              <a:t>Manager Training: Supportive Leadership: Coaching on empathetic communication, micro-stress management</a:t>
            </a:r>
          </a:p>
          <a:p>
            <a:pPr algn="ctr"/>
            <a:r>
              <a:rPr lang="en-US" sz="2800" dirty="0"/>
              <a:t>No “Hero Culture” Policy: Reward predictability and planning, not burnout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3) Financial Well-Being</a:t>
            </a:r>
          </a:p>
          <a:p>
            <a:pPr algn="ctr"/>
            <a:r>
              <a:rPr lang="en-US" sz="2800" dirty="0"/>
              <a:t>Planned Equity Participation Post-IPO: Founder communication on company growth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4) Career Growth &amp; Development:</a:t>
            </a:r>
          </a:p>
          <a:p>
            <a:pPr algn="ctr"/>
            <a:r>
              <a:rPr lang="en-US" sz="2800" dirty="0"/>
              <a:t>Individual Career Maps: Clear path for promotions and skill growth</a:t>
            </a:r>
          </a:p>
          <a:p>
            <a:pPr algn="ctr"/>
            <a:r>
              <a:rPr lang="en-US" sz="2800" dirty="0"/>
              <a:t>Education Stipend: Support engineers for studies (50%)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5) Specialty Well-Being for Lab/Foundry Teams</a:t>
            </a:r>
          </a:p>
          <a:p>
            <a:pPr algn="ctr"/>
            <a:r>
              <a:rPr lang="en-US" sz="2800" dirty="0"/>
              <a:t>Incorporating Safety culture- part of daily Huddle meeting at 7:30 AM in the fab</a:t>
            </a:r>
          </a:p>
          <a:p>
            <a:pPr algn="ctr"/>
            <a:r>
              <a:rPr lang="en-US" sz="2800" dirty="0"/>
              <a:t>Real-time toxic gas monitoring system (Honeywell) </a:t>
            </a:r>
          </a:p>
          <a:p>
            <a:pPr algn="ctr"/>
            <a:r>
              <a:rPr lang="en-US" sz="2800" dirty="0"/>
              <a:t>Predictable schedules, recovery protocols</a:t>
            </a:r>
          </a:p>
          <a:p>
            <a:pPr algn="ctr"/>
            <a:r>
              <a:rPr lang="en-US" sz="2800" dirty="0"/>
              <a:t>“Stop Work Authority” culture if safety is concern, Anyone can halt unsafe work without penalty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9DDAD7-F6EA-FC5E-35D7-4C33D8ACBC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9980" y="3549459"/>
            <a:ext cx="10277370" cy="71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477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ctus at-a-glance">
            <a:extLst>
              <a:ext uri="{FF2B5EF4-FFF2-40B4-BE49-F238E27FC236}">
                <a16:creationId xmlns:a16="http://schemas.microsoft.com/office/drawing/2014/main" id="{34998DD9-4BC3-BAE9-B4E3-73FA40CB19FB}"/>
              </a:ext>
            </a:extLst>
          </p:cNvPr>
          <p:cNvSpPr txBox="1"/>
          <p:nvPr/>
        </p:nvSpPr>
        <p:spPr>
          <a:xfrm>
            <a:off x="925566" y="659420"/>
            <a:ext cx="23458433" cy="2215991"/>
          </a:xfrm>
          <a:prstGeom prst="rect">
            <a:avLst/>
          </a:prstGeom>
          <a:noFill/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vert="horz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1828800" hangingPunct="0">
              <a:lnSpc>
                <a:spcPct val="80000"/>
              </a:lnSpc>
              <a:buClr>
                <a:schemeClr val="dk1"/>
              </a:buClr>
              <a:buSzPts val="1800"/>
              <a:buFont typeface="Play"/>
              <a:buNone/>
              <a:defRPr sz="6600" kern="1200" cap="all" spc="-150">
                <a:solidFill>
                  <a:srgbClr val="12327A"/>
                </a:solidFill>
                <a:latin typeface="Biome" panose="020B0503030204020804" pitchFamily="34" charset="0"/>
                <a:ea typeface="+mj-ea"/>
                <a:cs typeface="Biome" panose="020B05030302040208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US" sz="6000" dirty="0">
                <a:sym typeface="PT Sans"/>
              </a:rPr>
              <a:t>Summary </a:t>
            </a:r>
            <a:br>
              <a:rPr lang="en-US" sz="6000" dirty="0">
                <a:sym typeface="PT Sans"/>
              </a:rPr>
            </a:br>
            <a:r>
              <a:rPr lang="en-US" sz="6000" dirty="0">
                <a:sym typeface="PT Sans"/>
              </a:rPr>
              <a:t>Enabling the next wave of revolution in Photonics/POWER SEMICONDUCTORS</a:t>
            </a:r>
            <a:endParaRPr sz="6000" dirty="0">
              <a:sym typeface="PT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B2E11-FCF1-2A87-0CC2-CD4559489CE8}"/>
              </a:ext>
            </a:extLst>
          </p:cNvPr>
          <p:cNvSpPr txBox="1"/>
          <p:nvPr/>
        </p:nvSpPr>
        <p:spPr>
          <a:xfrm>
            <a:off x="1012934" y="3988057"/>
            <a:ext cx="22532866" cy="68326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spAutoFit/>
          </a:bodyPr>
          <a:lstStyle/>
          <a:p>
            <a:pPr marL="571500" marR="0" lvl="0" indent="-57150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Cutting-edge mixed materials GaAs, Si,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SiC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 semiconductor design and manufacturer</a:t>
            </a:r>
          </a:p>
          <a:p>
            <a:pPr marL="571500" marR="0" lvl="0" indent="-57150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Dual-Use technology, Photonics (VSCL &amp; Detector) and Power  (3.3kV+ &amp; High Temp)</a:t>
            </a:r>
          </a:p>
          <a:p>
            <a:pPr marL="571500" marR="0" lvl="0" indent="-57150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Grid Focused for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SiC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 2kV – 10kV (JFET, IGBT, MOSFET) &amp; STATCOM Modules to SST</a:t>
            </a:r>
          </a:p>
          <a:p>
            <a:pPr marL="571500" marR="0" lvl="0" indent="-57150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Recent factory 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ISO 9001-2015 Certified &amp; ITAR DFARS Readiness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T Sans Narrow"/>
            </a:endParaRPr>
          </a:p>
          <a:p>
            <a:pPr marL="571500" marR="0" lvl="0" indent="-57150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Vertically Integrated Business (Design, Fab, Wafer Bonding, Test, Module)</a:t>
            </a:r>
          </a:p>
          <a:p>
            <a:pPr marL="571500" marR="0" lvl="0" indent="-57150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Strategic Investment Partner Focusing on STATCOM &amp; Grid Applications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T Sans Narrow"/>
            </a:endParaRPr>
          </a:p>
        </p:txBody>
      </p:sp>
      <p:sp>
        <p:nvSpPr>
          <p:cNvPr id="3" name="Google Shape;389;p7">
            <a:extLst>
              <a:ext uri="{FF2B5EF4-FFF2-40B4-BE49-F238E27FC236}">
                <a16:creationId xmlns:a16="http://schemas.microsoft.com/office/drawing/2014/main" id="{EAB77D74-A5A7-7ADD-6EDC-2AA8E56DE1EC}"/>
              </a:ext>
            </a:extLst>
          </p:cNvPr>
          <p:cNvSpPr txBox="1"/>
          <p:nvPr/>
        </p:nvSpPr>
        <p:spPr>
          <a:xfrm>
            <a:off x="1498588" y="12463520"/>
            <a:ext cx="21439200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lang="en-US" sz="2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sz="2800" dirty="0"/>
          </a:p>
        </p:txBody>
      </p:sp>
      <p:pic>
        <p:nvPicPr>
          <p:cNvPr id="6" name="Google Shape;390;p7" descr="A blue and green logo&#10;&#10;Description automatically generated">
            <a:extLst>
              <a:ext uri="{FF2B5EF4-FFF2-40B4-BE49-F238E27FC236}">
                <a16:creationId xmlns:a16="http://schemas.microsoft.com/office/drawing/2014/main" id="{26959462-2ED5-11D8-AE01-1092BD87C03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07" y="12682005"/>
            <a:ext cx="915266" cy="870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56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035" y="3651250"/>
            <a:ext cx="6221930" cy="8702676"/>
          </a:xfrm>
        </p:spPr>
      </p:pic>
      <p:pic>
        <p:nvPicPr>
          <p:cNvPr id="4" name="Picture 2" descr="Content Marketing Storytell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24384000" cy="137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9576576">
            <a:off x="21200983" y="4807118"/>
            <a:ext cx="292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endParaRPr lang="en-US" sz="36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10" descr="Image result for bangladesh south asia map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Tx/>
            </a:pPr>
            <a:endParaRPr lang="en-US" sz="36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 rot="968931">
            <a:off x="403282" y="11076675"/>
            <a:ext cx="5647872" cy="1399018"/>
            <a:chOff x="51930" y="4940185"/>
            <a:chExt cx="3369571" cy="831142"/>
          </a:xfrm>
        </p:grpSpPr>
        <p:pic>
          <p:nvPicPr>
            <p:cNvPr id="3076" name="Picture 4" descr="Image result for Bangladesh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0" y="4940185"/>
              <a:ext cx="1226836" cy="816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The royal bengal tiger - bangladesh Wallpaper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390" y="4940185"/>
              <a:ext cx="1069111" cy="801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images.flatworldknowledge.com/berglee/berglee-fig09_001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564" y="4940185"/>
              <a:ext cx="882028" cy="83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4" name="Picture 12" descr="Image result for BU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06807">
            <a:off x="2598119" y="9209121"/>
            <a:ext cx="1833746" cy="15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www.evgroup.com/images/furniture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0769">
            <a:off x="1667892" y="3681892"/>
            <a:ext cx="2092376" cy="152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24" descr="Image result for ASu"/>
          <p:cNvSpPr>
            <a:spLocks noChangeAspect="1" noChangeArrowheads="1"/>
          </p:cNvSpPr>
          <p:nvPr/>
        </p:nvSpPr>
        <p:spPr bwMode="auto">
          <a:xfrm>
            <a:off x="2068966" y="-410009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Tx/>
            </a:pPr>
            <a:endParaRPr lang="en-US" sz="36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 rot="19769198">
            <a:off x="4552203" y="989131"/>
            <a:ext cx="1431302" cy="3279718"/>
            <a:chOff x="4111130" y="209759"/>
            <a:chExt cx="974301" cy="239269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922266" y="398623"/>
              <a:ext cx="866917" cy="489189"/>
            </a:xfrm>
            <a:prstGeom prst="rect">
              <a:avLst/>
            </a:prstGeom>
          </p:spPr>
        </p:pic>
        <p:pic>
          <p:nvPicPr>
            <p:cNvPr id="3100" name="Picture 28" descr="Image result for Spintronic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130" y="1153686"/>
              <a:ext cx="972782" cy="14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2976" y="221937"/>
              <a:ext cx="432455" cy="85473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9666094" y="12218046"/>
            <a:ext cx="52454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Tx/>
            </a:pPr>
            <a:r>
              <a:rPr lang="en-US" sz="8800" kern="1200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Rafi’s Story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F67BF-AE2E-F31C-A591-0058C55DB9FF}"/>
              </a:ext>
            </a:extLst>
          </p:cNvPr>
          <p:cNvSpPr txBox="1"/>
          <p:nvPr/>
        </p:nvSpPr>
        <p:spPr>
          <a:xfrm>
            <a:off x="20802436" y="7784971"/>
            <a:ext cx="3252904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22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Marathon 20+, </a:t>
            </a:r>
          </a:p>
          <a:p>
            <a:pPr defTabSz="1828800">
              <a:buClrTx/>
            </a:pPr>
            <a:r>
              <a:rPr lang="en-US" sz="22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Ironman 140.6, 70.3 (10+)</a:t>
            </a:r>
            <a:r>
              <a:rPr lang="en-US" sz="22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 rot="14534211">
            <a:off x="16766515" y="850723"/>
            <a:ext cx="3966919" cy="2562830"/>
            <a:chOff x="10259195" y="1355350"/>
            <a:chExt cx="2079995" cy="1281415"/>
          </a:xfrm>
        </p:grpSpPr>
        <p:pic>
          <p:nvPicPr>
            <p:cNvPr id="39" name="Content Placeholder 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889192">
              <a:off x="10259195" y="1355350"/>
              <a:ext cx="1729891" cy="109883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 rot="8928552">
              <a:off x="10456518" y="2421321"/>
              <a:ext cx="1882672" cy="21544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defTabSz="1828800">
                <a:buClrTx/>
              </a:pPr>
              <a:r>
                <a:rPr lang="en-US" sz="22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Becoming Proud Father, 2010</a:t>
              </a:r>
              <a:endParaRPr lang="en-US" sz="22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rot="57440">
            <a:off x="14120570" y="575993"/>
            <a:ext cx="2789918" cy="2695318"/>
            <a:chOff x="6170221" y="4594215"/>
            <a:chExt cx="2447618" cy="99365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0221" y="4594215"/>
              <a:ext cx="2447618" cy="99364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"/>
            <a:stretch/>
          </p:blipFill>
          <p:spPr>
            <a:xfrm>
              <a:off x="7675411" y="4594217"/>
              <a:ext cx="942425" cy="99364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1734658" y="508265"/>
            <a:ext cx="5171741" cy="3166269"/>
            <a:chOff x="5233471" y="306231"/>
            <a:chExt cx="2527816" cy="1575010"/>
          </a:xfrm>
        </p:grpSpPr>
        <p:sp>
          <p:nvSpPr>
            <p:cNvPr id="61" name="TextBox 60"/>
            <p:cNvSpPr txBox="1"/>
            <p:nvPr/>
          </p:nvSpPr>
          <p:spPr>
            <a:xfrm rot="74435">
              <a:off x="5236124" y="306231"/>
              <a:ext cx="1220399" cy="140038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defTabSz="1828800">
                <a:buClrTx/>
              </a:pPr>
              <a:r>
                <a:rPr lang="en-US" sz="22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TMG- SPTD</a:t>
              </a:r>
            </a:p>
            <a:p>
              <a:pPr defTabSz="1828800">
                <a:buClrTx/>
              </a:pPr>
              <a:r>
                <a:rPr lang="en-US" sz="22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2 factories start-up from ground-up from 15 employee to 500! </a:t>
              </a:r>
              <a:r>
                <a:rPr lang="en-US" sz="220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One of the lucky one to be one of the founding members 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33471" y="1665797"/>
              <a:ext cx="2527816" cy="21544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defTabSz="1828800">
                <a:buClrTx/>
              </a:pPr>
              <a:r>
                <a:rPr lang="en-US" sz="22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Litho Engineering Manager (2006-15)</a:t>
              </a:r>
              <a:endParaRPr lang="en-US" sz="22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 rot="3573194">
            <a:off x="4519324" y="1676129"/>
            <a:ext cx="3379932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22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PHD in Materials Engineering, ASU, 2005</a:t>
            </a:r>
            <a:endParaRPr lang="en-US" sz="22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43180" y="3755609"/>
            <a:ext cx="4170224" cy="2541844"/>
            <a:chOff x="1914326" y="1212558"/>
            <a:chExt cx="2085112" cy="1270922"/>
          </a:xfrm>
        </p:grpSpPr>
        <p:pic>
          <p:nvPicPr>
            <p:cNvPr id="3104" name="Picture 32" descr="http://www.evgroup.com/images/content/products/11817/gemini_st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49152">
              <a:off x="2562177" y="1753762"/>
              <a:ext cx="1051289" cy="72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 rot="1864946">
              <a:off x="1914326" y="1212558"/>
              <a:ext cx="2085112" cy="384721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defTabSz="1828800">
                <a:buClrTx/>
              </a:pPr>
              <a:r>
                <a:rPr lang="en-US" sz="22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Litho/Bonding/</a:t>
              </a:r>
              <a:r>
                <a:rPr lang="en-US" sz="2200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Nanoimprinting</a:t>
              </a:r>
              <a:r>
                <a:rPr lang="en-US" sz="22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equipment </a:t>
              </a:r>
              <a:r>
                <a:rPr lang="en-US" sz="2200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dev</a:t>
              </a:r>
              <a:r>
                <a:rPr lang="en-US" sz="22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Engineer</a:t>
              </a:r>
              <a:endParaRPr lang="en-US" sz="22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71030" y="6859197"/>
            <a:ext cx="5515080" cy="2118830"/>
            <a:chOff x="835515" y="3429598"/>
            <a:chExt cx="2757540" cy="1059415"/>
          </a:xfrm>
        </p:grpSpPr>
        <p:pic>
          <p:nvPicPr>
            <p:cNvPr id="3090" name="Picture 18" descr="http://bento.cdn.pbs.org/hostedbento-prod/filer_public/WCTE/Images/WCTE%20Shows/TTU%20Sports.JPG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11113">
              <a:off x="1139984" y="3492626"/>
              <a:ext cx="824138" cy="63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bn.saint-gobain.com/uploadedImages/SGbn/Images/PDSRedGrid_cat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69722">
              <a:off x="2189737" y="3823543"/>
              <a:ext cx="760537" cy="665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 rot="1185233">
              <a:off x="835515" y="3429598"/>
              <a:ext cx="2757540" cy="21544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defTabSz="1828800">
                <a:buClrTx/>
              </a:pPr>
              <a:r>
                <a:rPr lang="en-US" sz="22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MSc in Chemical Engineering, TTU, TN (2000)</a:t>
              </a:r>
              <a:endParaRPr lang="en-US" sz="22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 rot="1012976">
            <a:off x="1291307" y="10759424"/>
            <a:ext cx="4424978" cy="43088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22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Born/Raised in Bangladesh</a:t>
            </a:r>
            <a:endParaRPr lang="en-US" sz="22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 rot="1185233">
            <a:off x="1270437" y="8715648"/>
            <a:ext cx="5015202" cy="43088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22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BSc in Chemical Engineering, BUET, 1998</a:t>
            </a:r>
            <a:endParaRPr lang="en-US" sz="22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99ED06-0FDA-E0DB-D631-DDC951EE1DA2}"/>
              </a:ext>
            </a:extLst>
          </p:cNvPr>
          <p:cNvSpPr txBox="1"/>
          <p:nvPr/>
        </p:nvSpPr>
        <p:spPr>
          <a:xfrm rot="21589599">
            <a:off x="8370801" y="4082601"/>
            <a:ext cx="834118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defTabSz="1828800">
              <a:buClrTx/>
            </a:pPr>
            <a:r>
              <a:rPr lang="en-US" sz="36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Cactus Materials, Inc. CEO, Founder </a:t>
            </a:r>
          </a:p>
          <a:p>
            <a:pPr algn="ctr" defTabSz="1828800">
              <a:buClrTx/>
            </a:pPr>
            <a:r>
              <a:rPr lang="en-US" sz="36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(2018 – Now)</a:t>
            </a:r>
            <a:endParaRPr lang="en-US" sz="36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B2F4FDA-4C04-F694-9003-D3979C99211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941" y="5156780"/>
            <a:ext cx="4271732" cy="40840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E22E763-3B75-1DD0-C559-63EBCCEE75D9}"/>
              </a:ext>
            </a:extLst>
          </p:cNvPr>
          <p:cNvSpPr txBox="1"/>
          <p:nvPr/>
        </p:nvSpPr>
        <p:spPr>
          <a:xfrm>
            <a:off x="7324515" y="3079350"/>
            <a:ext cx="3992490" cy="43088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22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Married, Another </a:t>
            </a:r>
            <a:r>
              <a:rPr lang="en-US" sz="22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BUETian</a:t>
            </a:r>
            <a:r>
              <a:rPr lang="en-US" sz="22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(PhD)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111AE15-0C57-3A94-AD3F-B8793E846D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703990" y="5130283"/>
            <a:ext cx="4009787" cy="403046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F50111-4BEC-6E24-BAC6-A0E8BD0719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166608">
            <a:off x="19812834" y="2855607"/>
            <a:ext cx="3590604" cy="4549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B6AED6-24AD-B3E0-8CEB-A02C1850348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224" y="579052"/>
            <a:ext cx="3380415" cy="24259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537C29-64F1-AA7D-62B9-D9E0CBF35AA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6684" y="8604015"/>
            <a:ext cx="3198656" cy="40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60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t Marketing Storytell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048" y="1"/>
            <a:ext cx="24384000" cy="137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0" descr="Image result for bangladesh south asia map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Tx/>
            </a:pPr>
            <a:endParaRPr lang="en-US" sz="36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1468" y="5921940"/>
            <a:ext cx="70721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Tx/>
            </a:pPr>
            <a:r>
              <a:rPr lang="en-US" sz="8800" kern="1200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We can control</a:t>
            </a:r>
          </a:p>
        </p:txBody>
      </p:sp>
      <p:sp>
        <p:nvSpPr>
          <p:cNvPr id="19" name="AutoShape 2" descr="data:image/jpeg;base64,/9j/4AAQSkZJRgABAQAAAQABAAD/2wBDAAMCAgMCAgMDAwMEAwMEBQgFBQQEBQoHBwYIDAoMDAsKCwsNDhIQDQ4RDgsLEBYQERMUFRUVDA8XGBYUGBIUFRT/2wBDAQMEBAUEBQkFBQkUDQsNFBQUFBQUFBQUFBQUFBQUFBQUFBQUFBQUFBQUFBQUFBQUFBQUFBQUFBQUFBQUFBQUFBT/wAARCACnAP4DASIAAhEBAxEB/8QAHQAAAgIDAQEBAAAAAAAAAAAABQYEBwADCAkCAf/EAD8QAAICAQMCBAMHAwIDBwUAAAECAwQFAAYREiEHEzFBFCJRCDJhcYGRoRUjQhbBCSQzF1JisdHh8CVDcpLx/8QAHQEAAgMBAQEBAQAAAAAAAAAABAUCAwYHAQgACf/EADYRAAEDAgMFBQcEAgMAAAAAAAEAAgMEERIhMQUTQVHwImFxkbEGFDKBocHRI0Lh8RVyY5Ky/9oADAMBAAIRAxEAPwDitselpOhu7EkD9u2h+M8zGX/hph09Ptr7t5VaT15lLhGPB6vbRzL04btevkK5U9Q4JHrpJctycu+xsbI641CWfE2Iz4fFzoq/JYMfUR7Op/3XRfwp24r2P6lYQyVKHzRcH/qz8cg/koPP5kfQ6zP0hk8GkDABRLGesngKfmHP86NUt5bb2/iUxf8AU69dUToJifqLH/Ikj3J0Wwnd4RzXM/aaNrdpYubQft9lZO2M5a3K09lwEh7hI/cH89OFGyUiYf5AfzqktueKe2tvV7A/qHVXQ8oF56nHHcjtoTc+0vXrySfA46WyhJ7yn9tVOhc45BZtrwF0bjbzOeZCAedQZLDZHNIy944xyCPrzrnCD7TFhez0RESfYHnR/EfaPxSKvmQOk3Hzah7u4cFPegrq9YfiPh24+6BokFLzqkaNI3YBUUkk/QAe59tc84v7UOC8kmUtGo4HUx9NX/4ZTU98Y/HN/Waa/wBeqrIcXFVtyZirTmZ0guVDXVv+YLKehGCgDlywUcEJ8DgcwiRMLXurBxeCbDbgw1OGOaznGspMMa2PMskqRmI2gAJB1eVHMGMTdLkoTx0qQT2HTFw5L4MWjkMdfyE2BxctJvMoSzv80eRiMyxhrMbLKHjpidWXy1buOdLWVyGT31RqybXx0eayGXxHwlehm709IZuzU64baWcXWUtAoZHDmaZIeuRAwfnnX7m9tW7GW3NfxsW7FTH1KlDFT4S7NcsOlpiLEDTRsSZKc0Toa9d4IvLjUSN0KTqYaIvFBuLpD3JuyppY3F0bGarSrtqvFBavyw+fXinyBkMMl3nhWWNJumRS0xZfmkK+mi2QsZiruKfG5gV6eeybStuLK4yrCor1ljRpovKeZ+xXyZwyGcr0dJXmZtI1G4a9WhBgvDwU9u4k2osTVqpSydmul0MLRS5ZsGr95i0lessqxrHw8il+NMmKtyZfE3qaXppp/wCqY+1mr0mQqWmkvvVVAXCMIY1mkhjfyoTYUzfLwoU8EhotcIctIUtdyyJkqu6sbarTWcpBGmBtRSV5hCk3yS2PKadCYppeEkh6UAkMYUAxk6PQX6ePnxtWtTvZWlipZpPMjsicvIsphdLBSuVJgdXrn5+ph1SdyvOkmLeV/PZKxmqlSe7lTDN0Yo5DqEdWRRWvwQf0+l1SxiaeCT5SSZgHDgBtbmw969grdLM4HFYfDUZOuXJZYsstLLxCKCKyWu+d5sdmBhD50cHV5ySHvyWHjmZdpQxEaJ5xe6JZoifioKjPK1rLqMjWsnGklgsUsqhgIiycpMwVXVVXhWYjQXxbwXh34gbdbcO/Nv0clBXha1UsW67R2KVeMDzpBIq9SOAUARz0lpEHPA40CxlmcZ4bZVr2PylqS1SyWSoYmnG1OAk9MBsNO7KVlWGURylA0EZHlL1DXOP2x/Fds0su2cdTmxXxZXJXa1gyQy16g6TBVmrMAKzNOs0zRct8piIbjgarZTl7w1uSkZiwYuSr/Y32l8lgd3YbCY60WwOSzVOum3o5BBYnV5ikbPaA4bo5UlH4VuSeRwNel9jIR4LLiO5aSxXiWMmlEXDxt6dUkr8KOtSjcdPv6nnk+Nf2eNsWd+/aV8OcVXmMMwz0F2SZazTrFHA3nO7Ivcj5O/cevqNes2/M5i5hdaybVQ5CyUeMQQuGkiAVfMWPzJDHwrDnll7jngDtZVwQs7LRr1ojYaioncZZXlzuZ180i/aK8dZ9r7twWK2tt7IX8lmJY4IrLoy1Fdx8kTOB2kPqV9VCnnVw7VxN+vhqq57JR2L8h/ueTEUj6+O4XnuR+P4aojN+JEW2M3s12tKUyeQltyQTVVihSVEKh4+gkHp5C9wrck8/QXttrxCr5avZvqIZZkmMCFu7BVUcBfpydIXxx4yHcVqI5Znwts21uPPzRwYQKPuNx9eNaJcMp/x7/noFt/xkx+6rNqvTuxy+SQG45J5+g/8ALnTvTZbtSKUD7/P8aVy07Bmw5Its8zDhlFilO1gVYfdP76F2tsJIDyh/fVgSU+oe2os9EckcDQJizRTKi+RVXXNnxsp+Q/voBb2YpJHQf31ck2MDDjtodLiFJPYaoLXA5I1kjCqSu7GV0b+2f30t3tgLyf7Z/fXQk+DToPyjQi3t9G/xGo4nN4ogYHLmzKbBUA/2z++lS34eq0n/AE2/fXT+T20g9UU8/hoBLtaIt/01/bU21b2cVP3dj15i5HEC5jZowD1AFkAHqQOw1q2PkPi8Q9JiCw7r9e2j9eQJw5HIQ88enOlXHVRt3eM1cHprsfNi590Ycj/5+GuinMZJy9hhmZINDkfVQfEm4am0jADw09hV7HuOnkn/AG1Ujcs3AJA9zzqwvGHIBMjTx4Yf21M7qPYv6fwNV0JDzx9dMadtmXPFcp9pZxNtFwb+0Afc/UrfCvDkGUkfTUuJo09W0L+br7emvslyO+ibXWYDrIo0kXqCDqLNYUehHP4aiKrc63VcfPkLUNWtDJYtTOscMESlnkdiAqqB3JJIHA15ay9xXVy/Zh8HrHiz4gQGxj7V3EY0G3OkVZGhmlT5oq8zyukcaOQSxZh8isB3I59IN9jIYLbGKxWeyGGyDK2Xx9/pyuTo05KyM5hmSDEJJFF/y5TkScGJAQO551VXh74T7c8CNl7Yw5xePn3ffodeSfK5DBsZL6uTYjijvdXVLX/txngqiFOWLHnVlCrSqYbMU9rPuXa9b/VCHJU6ecxOPBtJj4GKLCytBegnTplK8fM7MQOg6UyvEhDr5dceHQ1RFi0Fts1H3BepeI1St8Bi8DfvXMtkIqeHqV8mY8llIoYpZ5XhexDXDSV0jlQ2n444PTyzal4zatrE7Xk+OoyzYarUkxuEr5m82eE10TVngFfG0FhhngHLoY4UaMNC5kd1B1r2d4gvuPO4KR8jhtx35svXlw1q5uD4+zRlkisxRzNUx9SCJS6q8bHrfqPCd+kam7e8Pv8ARdHzxs/B42vbfHwYeCTASYy2kj5L4S9LJV+IezPWCSxyp5rGMgqWHJA0OLg2614FWZEX604otTxOO2jVenjMRBt9sJBdgxePyNKDJW4Lc8sNz4qCvUWwasMEvnKkRBYE/KOe4MYnAG6l3bNvDZbD42Kr8NOKGJix09qeOb4uk0N+7beWWSKUyFR0EFpG5ACcaFbawWO2/i3jxWMy+Gxkk2QwFGmxpbdxleCYeRatxoSpnbqCyL5ZlcgKDKe4H7kFwFK1isrHRlyMWHq46zWhw+1oIbOWzNUxOturkLLxtZDJHNFwqcdDswB9dXNFsr5qp5ujkOXv28jZ3Pi9ntms5mXfKf0ps/ZvQpTmEdW4tZ/Ijg/uqOpIGk4aSNnQcAaWbm38HtSzepV8dicjs6FLIjsUNuPcrWazl6hYChHDE5UOYhG7zOOHcgEA6+N9xYuavPlmxNDIpvSpHchtZiWWG3LVsQhnSO3IbMrTpyqgQ1kSNF9RyDr6O7dkNh6u4XymzMRtqu2WipxRbkZ3na3FDaSatLF5ctcPYjljeuPLPl9bcDq41aMhy/jrzQ7s1A8Tc3UTb+cG4r1XI5ixVGayde5hJ6UMVWauIfgvMsRLNLVkswF4+hkdFB6mbka4b33Vyrtcub7pZOOzlAtuCBJvLr2XYfI0zAmRemIII4ZOn5eD351am4/HvGHKU/Kp285t2hk3ysmJt3XJsWWA7r5xbphjbpMUTErwgBbuTpqyHjfsTxH8OLmJa1U3bvnPpBi3w9zGtSt27LHpWbhFIEgYliylyeOhQeQwvZeBt3DXrwVIbv32adOvFDv+H74MJbt5/wASr82Lp1mMuDxFe+sliSQoUa3MsaugK90j+fkHqb6d+t/EDO0tvi1biF69HRrzwz42CI11eqQZJ16Kyj5iA3zdS8cHv31L8PNi4rw02ZtbbWMY0sZQpR11GRrinJZYhgJGqry0khLFn808c9JI7DVTb93hn8XuDAGk8c+MwqzQTI0YT4sS8CVXC9ukgcBR7knkk6SVVQXPLmfJaigpC6zSPFc9b3tZfxFzk2ar3HMdOVZY4l5fsBx5YPPJCIe31J5PJ1a/g74tQXN5y4FJbMEk0ChZzEQEdk46lJ7cqQD39xo3uDwJk2jttN2bPle/tKdfPeqw5sUwfUcf5oD7+o9+dV3Sr4u5lEuiMoGI6iny9voeNL8bJRktlCAOxa4XQHgpg6e1NuVqkEwsSgsJbDKA8p6j3bj310jticS4uMn8dcwbKz9Znr1q5IAIUdtdF7SsdFKNGPfQ5u4EIGtZhIJTQ5HGtEnBbWGTnnWh5hzpeSCUI1pCx1BGosijn01teYfXWh5hzqq4RTAVolQdJHGoFiIcemp7zDg99RJnBHfVLrWzRsdwhFqqso7jjQuTHpzo1blVR20OMoJ0E4BNIybLyjSJZhwo6RoNuXHutzGWQAfKf4YsRzyjckfser99MFVQiknsNTM3R87blj5SXjTrjA9yO/8AvrpTTdwA45LT1eGOmfK7RoJ8s/sud9zYuxuDcV+88o/uSkKOPRR2UD9ANA7uDmqsAOW7evGrQTHonJbt76HZGWJAVBBPHuNbT3RjWgL5LdtiaondI7Mkk+arj4GVUB6G/bX55benQf209RdE6BCB+g1LrbbhlDE899R90DvhKuO0wz4wq56WP+JH6a6D+yx4SY3M5wbq3ZFxt+t0169NrPwtrJTSjy1SkSp65ut06e3A5LEjp50H2F4MJvvctfHNPLVqn+5PNHA0rKg9QAvuewBP113n4XbVyeKewm0IMxjcjjKMcU0uMN2JcO85cQyGqQsUysI+qRg3WnQnPIPTpNXO93O54n6BPKCQVbDM3QJnzs8NjaVWvTFrCbPa3nzkcRJJhshPMsduVZ2NOeE/ERKyMP8Al5BwifPzx1aibd3J/UMhtqvkEntxS7kx9vb9vaseHSPIPTgmMK2zXnLAPWj6Ot0VIliAXkjnRDEbvx+Zkgz8/wD9Sv7dxEWapbhiy82PoFMirY0GM2KwkrSdMEsw4AjLuxJJYa1beguQk5Fbtu81cY24mfz2JqvkslPb8+rSkrX6SO80sURmRWaIgh1XheerSgsJBFvz1oj8Wd75dfytLbquxwZZ7e7Mtfx9WjNkchamhx2RjhaOZFXGtPj2azNJF8cvDRzRdPV6klyClTa0ux90ZAz2sZs2nJZSK9noa9HFSx1EvVvNx89mWexalkliYsB1qWC88d0GiWKx+aylSfCw1FzdMCtBFt+/m781MVHvRRtkbCx04IlkQxsyjr4AQnv8za35jIxYjLWtzYEUKm5Mq2dv1sTLSFSxmJKM3TNPMYIpZDwsfAJnQk9PCdXAEw39oHXX8rwu4lfeewGVkvVctDFS2RuqxRsynPX8nXgloivcPw1RhbEtt/PgDs0ilVUEkD5hxm4slSw+6YdxYS1Z/wBP3UjsYOPZGFo/EyV7Z5ecORPkJexBkdIolAXhT9JmSxP+lfFJcVi771Jo7kORlnnzONoy3XkkVljmRYZ8hPFyyqxcguQFHC6E06FiDbmIfc+26u08NJLhqGFx0tu1E8LzWZorFSw0EqTSRrMVbpmPlgyIvSSNeF1rdanr6r9hv1yRrYuFvZS9Whih3rZaxboZDceWzFazi/hurHy1/iIRK/VMjyV4nkgk6gqsnKfMRrkr7UHifUzFSPa1PNXNwYyWGGXJS2JorcMSHvzXfyomisTRECYKqhQOheO+nHx63tX8E8fDhcNWo18tPILNR6+QyjW8XZhteaGVbzHrgJCnqWONSw6R2A1yPcyDzzSySTSTSyO8kkkrctI7MWZyfqSSdMKeHF2+CXzy4Rg4pUzxqvkUOIjaCGZjIlWA/IiD/ug9lAHA49OT6d9dOfYR2oL29X3zLbioXsDO9bGV7tOV/ibDR8WCr8FUkjiYgBepup+wHGueqWLWTIw14QTJcnSGOqOySyMeE54HUR1EEgevHcHjXqfsHZUXgr4W47aW2Gnt164SWveaQdc08o6piqso+HHWHPblyACeOdQrp91HbiVdQQb2TPQJovzyWsuIYYrcAetxIbcJWRg/Uh6+eSGCoAOSSFIJA540pbl2jCygCJQvHAAX0+mrKwuChx9ZYE8zpBZv7jtIxJPJJZiSSedQ8/VVV4Hc8du2sm8WF1uac4DhCCeD+SNLEXsVKOqOvKSvV93pf2/Lt3/PXOXjHt5Ns+KeQr0KiUcVYWOzXrQj+2oZQG4+nzA9vbnV54WycdkLkY4Afgt+fOkbx6q/Ephsoq8+SxrueOwVvmH86WxyYZfFO2Ht+KF7MtRwdDeUOoEd/pq8toZxmMfLn8udc9bashV45HcjVp7WthGQ9WiHGxU5YrtIKu6XI9FdH55B9+dRmyig925/XQ+hxkMX8ODw7AlG9ufx/DSnPkZIZikg6ZFJVlPsQdBTtwEEaFBRAHI6hPD5Rfr/ADrU2UX/AOHSHPmmUH01obcLcccjQLiUY0BPUuVUKT/vobbzgA/99J824SVPcaD5DP8Ab7w1CxKtFgnC1n159f51BOfX6/zqvbu4uk/eGhEm5Dz94a83bir2yALjB4OEPJCr7k63i41yhYqr/wBZoXROr69PbQ97DTDyyOA3bnSzSyc2NzDwyBmaM9Sgnuw59NdDaCO0thVFpjMRyDsvNaIsNYsJzyOOOdaDtA2PmKKdPkFZGHIAHPPbj00Tq4cRVjIw7HuORrpwY0gXXwC/aEsT3NbwVL5Lalyu7GADt6AaHQZKzjWYWA/b2I1dtiJGJUIpP4aUM/tdZOWA+9z7ai+AjNqZUu1Wy9icK1vsfyLuKTdVs0Pj2rJDBHWnsMsTyOkpQ9KkchWVSSx4X5exJ410RLPe3Ntipbs4qzum/VyQyNODEPdxG5bwgWJUtBIo5I1ljNqRZQwWPgL2Ddhxb4QZgeH25sjWsiJsPmqUlO/DPA0sMyAdapIqujcFlHDIwdW6WU8jg9bZGbMbpw+JfKFdybuTHW8jVXL42zmWqVfPQKUuUZltswWWIdJRlcAykEqw1z/aLHx1Ze/jb06v5rrmyXwy0QbDoL/lW4mf3DmKt3AbhsZDNZ6GLLZelhrOIluRRUq1406UkksTRXWkVlD8oC0iycggKdFtt3srbz+OS5UfPT43I2Mjk7M8mX+GxtzG0VliWlXssR0s1rhl6uC3PzMQOKeq5HB5Xa+4KV2ltzKV4cE00mau72vQQWImycYngktzwieJ4ZkQLIw9hH2HJLljt6Wae+cVhp72PmerdXH1MTnN4562XuLE/EXy1EgsSNHIekBioAU8kgaGa7Iix4/3qjnMF7+H9JixtWjXwW0MlNTzmb2pdnoX8fXtR/GsJrs6Ks7pbts6RpJKnUDCwQt6seACCZjcvxrCxm9x5W/8d59i3Uyc96nFHHZ6bNaL+mVI445/KSQCNpSqEguerk6WcLn8TBuTFV8jU2rhNyeRSoKmbxFjDT4vCrMJYyVuW181Y5YYzGVVndkJZQOdfooW9xY7G3mlkyuYxlapSz2d268NlK1+GATWfPFuylIxMHhkMkUTlvmDeuvSb5u664n5Ku1sh11y+a20P9Mbo2LRwVjNWcjgqS4aAyZipZeHKrdszz028qvIsnmgqsPXLMYz0lnXsDpY3Hvyp9n7H2s++3sPtnLWoQlfq8OrNCKxXrW1kWBXknb+6zDqid0BZ/7h+6NPmJutYwC5LIjMbswqSY+xVoPuLBwfAwUrKym2UqKFWJCD1orMFX5EHJ15++N/i23i7v8Amkr2vJ2zFcndZaRlhS8FaRjaEbs3Q8isiADjpA9PXREUe9cRfLr19FRK/A24GfXogW692293bht5TKW5pL1gsUrWrZnetGXZhF1MST08+p0vTTgMTzzqPm85BLTWGpiKqwg9McEcQDD8S/qT9STzqBSSXINBQgfrtWJfJjVgz8kngdlBbgdyeASFUnjTgENFuCVYC45rpH7FXh7c3z4m2Nw1rV6gu2YDNXvwVEliitvz0+Yz9l4j8wgAFjyvHHrr0KqWsfLknanGzgMVaedSHLgkMAvooA449z35Oqq8BNiY3wf8L6eGxGSXPY+nYa/NmmqinL8fIoE8bhh1A9+lC69XSAoHqdPG3LJWBOtw7H5ifx99Y2un3spd5LdbNosEWasWswKgn140JzCh5UPHYak4uYSqPnHp6a02oixbnvpeXFwsmbGhjlX1uFYcra7eoB0q+KkYsbGvgjlo+iVT9OGH+3OmbL2AuWmbkd/l4/LSv4kzE7DypA5bpA4/AsBpQbCUeKPDrPb8lWuBn6SnHsRqzdu3lUoDqqMA5JU/UjjVhYWThlPpplIE2c0EK7tr5QBY+/oBxqBveksGVNiIdMc69fSPZvQ/zoPt650BPm+mmTdbLPhEn5HKSqP0OqXjFEQeCUPZu5LhJEpLKedQZVYamB+saize+lYRAJUKVyFPPpoVe+Ze2iVk8Rt6aC3ZelNTAXt0FyC8ntoU9VmPqNTrNnlzzrQbA49tWC9l6LLkNmQsPr7aFZLATXs7RyH3o0BEvSOOCPu//Pw0YjjVOzfMx9D9NEFjZai9/lZ+SPr210KiaH1DGu0umfthPJS7DqqiI2c1uR5Zgehy7181lEfLSdue/P11Jky81iNIEIKAdOhd2R1Ve/GvrHuOoNrpXAAr4TINi9FqVDlwzg6n2tvLPD1BT2HOiWGNaesqnpMv099EbKNIqxwqeT24Hvq4ckrfKWuvdVllNsJbicBDyQR66sLwk3Namki2xfqVrIuyPC8yzT1bagxIFeOeDmQcmGJT8rlQpZQSSCUxmyZ7ajrQISfRhqNl9iWKbPLV4SyqsqsvIJ5BBHI7jkEjt9dKdoUcVZGYwe1wPI9arYbB27UbMna97SYyc/BWpB4iT742vZ29nMlmrWBtY5sZNTjymDs3LYtr5ER65Iq8kpEjI8QCtyV6nIbkK+4jxCm3duT+sV8bk90KcvVTFHHb0GYoY67Ujsywv8KsKvAjCPiX0V2IRT21RlPKSxJj7WQxZnw2MsvDHTW7NFGbDyJYWYMBIkUxeL5WePywByzrySWjO5S5fnm3Tl1qWrmUh+D+PTcQpSeU81lYzTyPxqxTqoXzYYZ4u/J+Y9J1zO27cWEW/Pn/AEvoRuCdgkY7EDnfW4tz+fzTpczUWMq4yY5DE1JstQgmtVt4xRRr5VmmrW46V2OvPeR4mn6WEx/t9QCnjgBvxeU2kZMFcyFOfa9KDclFKyrt/JWky8ppnGqqSWayonmRtEEAHTxGWcnqHCrtjc+Et2XxdXfa4s0c9Uu7qgzu56cUtqI00p3omFeTpmV+iKYsHJaZiE9NUh42ePdjwwwdGptG7mts7plr3KIo4veN2WPFeVdkhkM9WfrJeVYwyu0gPDD5flBN7AXnCBmh3hrQXJN+1Z41R7hnpbSeCja3Bi0loZ3LviK8FuOWGzMq1YZYwoFfo6CUVQC3J9zrnKxfNgBOro78qw7Bfz/DQ+xZeWdy7M7sSzMx5JJ7kk+5J5OvgHp7k/vp3G0MbhCTPJecRUwzNViM9owrIflDSMXHH1Cg8k+/fj2Hvruz7H3gZY8OMjcz24buZ2d4kx4qS7h8aiV3ebGTIp88KVKLYaRGTpduoH/HhOdUf9j7wNj8T81NuvJ4h9y7WwluOtLjsblfhLfxjfNXbkDno6lIPzDsHfuE4PfM2yrVKOjiL08+cOPb4yq9hWjKXCGjebpb5mgQfJCrcDgclSeSVddVBo3YKbUFKZHBxCEb73c+XyUBovZ+FVFkYy8DzmdEZjIAB1OHUnqPfufQa37cvZe1JGkdflG/yJ4/jVb+MeV3JtHF5S3j6C2r8KOa6yxlkLKATyFHdu/b27HVN+EG/t67/wB20MfR3MchaZpp7PmR+bWESRhkZmj6WiLuQgUkkHv6DSNlJJM0yjQLaGup6TDAdT3LvHGrlqyo5jTg9uQeRpqsgR4uSdxwyLyfz1W3ha+5o8SsOfxtjHzlefLlkWUKfwdezD8SAfw1YedsjHbduTuC6xw9ZjX1Y+nA0E0Ybkr2S7nhrbZ8lWuZxcqYuTMSyrGGY9KMvBI59tKeRePMYa1DYPFeRCpI/fUfP5XNZ27LavCUY/rENOPp4RIwB83/AORPr+WpFmMLWMSjhT68aCEYc7EjJYCyXDfTXuPJVXte3XtgrG3Iicr+XfVhYpl6lA0rWPDy1WyElzFMAHbqeE/5/wDvohi7tmEiOzA9ewCQUI0a4A5pi2xVmYSx8wB9O3Gmjcdzy9o2GJ4BdAO3vydIWBsMzKe49NEN/wCe+GxNfHhiGkkWZuPTpHPY/roUkgFA1Y7N1DTKCPg8+w1psZdeOerv+WlcZItF3Y6iWsien7x9NBBhQO8Ru3m/lYdQ40vZLN/L2Yeuhdm+x5+Y6F2bJk99FMjHFQ3hK3y5Xqc8sNa/6lz6HQa4zBh0njUb4hwB8x0SIgvBK5UIF4UlT1aKYaY2Y5Yl+ZkYMV+g+ugcdgLK6L6Me2j23URLPX3EnSUPHoQfXnW0oHGOpjd3j65LQ+2sQqfZ+tZ/xuP/AF7X2X7mKw8tTx39xxoRTPTMq+xOmXIdE47dyToR8CY5QQO/trpZFjmvhGCT9Ozk04GAN0d+NWPi8UkUIkPzHgHuNVrgnkhKFuONWdi5Z54EVOCpA515JcAWQlOWb52LNHcHc6p14jBHOjL4/wCNlYmMAHv2GoGIrQVAARw/POnjD442EDqOQRpe8hvaC0NMHvbgcbqsN57TNauMtVprcs1OSsDEqGBBDElQT2HfsOeBwOPUC8Nl1x9nL1MTe+EylqCSS7uSjCzGqGC2GMiglZlPT0N0x8qplPDlmK3dBEEkMborAtxwRzzrkX7RHiLU8Jt0ZXa+MhdopVjvx0zH0V2lkUnl+efMhXknoHALhSe66ym06IyvEzBrr+V1X2b2k2KP3OQ5DMfhNXi347V/C7b6VMZkLMoFyefBYV78WSqgOkMta89e5WdxVeKTlFV06WXhV9SOPMzu+xuPL5DMZyVsvmclM9m3dsty0krHlmPHrydAc5n7+cyU12/ZktWZOkF5D6ADgKB/ioHYKOwHYaiIY3HLydJHsR2Oh4YBC2w1WmlmMpvwRQ2ozIWjj6SBzwq/KBp/8GvCi54s7njidpsbtquHlyedkpyTVKkaL1ssrJ3XqHyg+vLAAEkaA+GHhtmfFXd2N21hI3Fi/Mlc2/IkeGqXJ6XkKglQeD3PbsefTXox4Q7UxPgdiZK+IrVBGsstXMJLjHxuTgtRt/ammLO/xMcfmDpHPSWYSEEkBaamoELSBqp01OZ3C+iZ0vW/DwQzTmfZa7cqrFBPOK4pvj361EaJCoC3ZVAB4CtGqqnJ+bl18HGO4KhySV3r13+WKGSQu0cfJKqSSST378++uZvFnOf6yy1KhNJYl27iYoBQhRQqTWULBppOADyeonuNXJ4c+JN7bmEgEeDuugZVeOJF5AJHzevHHHft3/DWbkkt2itrBRHDZuqtfd+0qe4YugT+XKh55X66H7Z2y+C4BjUjkkkAHk/UntqNf3SLecFurDJXqyovKyjhifrx7fT9NNGNzUdmIAtyD+Gh94OKuMD2iwzCaMbaQQp1IvIHvoJvF5L9T4eAKWcjsTx299So5V6QV9NIm59/2cFuKWpUrJaeGuruGbp6GbuD+PbVb3l2SsggDX4gkvetuV8TUERIir2uhwvpwe3J0SggSWhEw7kjWrCCHLU7dez3WxyeOP8AI+/76+MEGxqnHWZPMlh7ckcEj66ibAI8Ai4+a2VT8O3Ycjnvoj5lSeLoeGNifcjvofY/tn5fu++obTdMg6edUlxVrW480aSOtSry2UVYkQc9XtqtNybglzWSlnlb1PZR6Aanbw3OJaxx0BPR/wDcdW9T9NJUtpVJ1ADEkdbUtLsDToiDXOnt1ahy3eonvzobPfUE99aY7sbN66sDEtEoPFTJWLg8c6jspHrzqVGyMvbXxKnI1MCyJYbhQLCdZGtBQDUiZ+jQ+a2ob11c0ZKy6okiJB2Uc/XU3HTg9Sr98jtx6jS95pBBQ9R+h1Jwxtpm6tpGAQny5oj7g+h/TtrU0w/Xj/2Hqtz7QuLtkVYa253b/wDwUyUrg5Pmj2/y1MES2T1IR+mtsu34b4cdbKy+nGhON+IwmQavYAC88qfrrqPIlfz4uyW5jPaHBNWOg8tFBHJ084iy1eEF1ZFIHBOlLEt8ZNFx91mHJH01YG/Za9XA0o4nBcqAAPXtrx7sJay2qDgY47yW9sP1TftKmt4JIzBhz76e6rimSFHAA47ar/w0gabDwvyeQNOV+RoIV+vPfSuRvbIWxpHAU7XgZrZD1S2QykghtL3jD4CYXxy2tJj8iBUysCmTHZWOLmSCQegbju0Z9Cv6juNNuAWGyGLvwwI4GkD7Rvjdb8L9t1cJtpTY3jmSa9SBIjJJHGw46wo78k+mhpXhjTfRO6ON8j27v4jpZeZe9dp5HY+58pgcqkSXsdO8Ephk642IPqre4PsdH/CLwc3j41Z9MVs/DTZFw/E18xn4Sr8hbmaUjoj5CnjqPcjgavXaf2a68mQ/qvjBfu0IUmSaxjcevmzuolcTieXkBCCqnhCSBID+Grv23fj2q2PxWArjb+OwtiuZ6dSOKOBbiSpWeRyV/uiSHyZPM7qwmPvxrI1FWBcRC5+nmuv0tFI5oMx8e9SfBjau0PBnbE+KxaYvJXcjSxt19xSRKuQUOSzQyR8uDE80TBHBBHTx3AGmvNWZdw3Mhl5uZrMstmWvJNyZI45SpMfcngcRoOPw1UebsZja296uPu7dsYzbDwRQVpJpzLL5ivLJzK3ABQPM6xgD5F4HudW5h7cFzHxdDhlZPUMDzrO1BcM3HVbOhZE1lwM1SeT8S9q7Kkc7gyLwTsxU10qyPIBzzzyBwP31dXh59rXwrlsU4juCpUaZFQ+eGRFI9yzKAD+uhm4PDqrm2EskMUsSj5ldAeofTQ2n4DbGyDobO0cfI3rwK3bnUS6J7Re9+uCYhjiDa1u+9/O/2Vubh8Q9u5rMQJiM3Qysko5C0bKzEL9flJGmPD5FlKevB0lUvDTDYOhAmOxtfHRRDqVK8QQc/XgaP4i2x4VwE4PHGl8tv2olgABCsrFXHsFFVWYnsB66ZR4cV9z1SXrxw5ULysnYCUD/ABOlfYOSZcxUlSPmGCZRKzj15PHb6/nq74aUfxtmEAL8xkRj68HvptQQNe0l/HJZXalS+KQNjNrZrk7N4mxtLcbxSxvErMQUPorD6akZmA5OkluuoFyEcnpPBkX/ALurj8V9lWM3t6e5PxLbpP0rIg7yRgdifxHpqgZctPhgs5iZ4WUgEe59CNL6mMwvtzT6iqW1EO8JzGq3C+jVPMlIi4HcN7aS9zbzirpJXqkl2+9KD7fQaWty7mu3GaNuYELE8L76W5GnmXnglfroU96V1e0SexDpzW+7niWJPJPP11AmzPPfk/vqBbjdS3PI0EsOyEgavYwFZpz3A5oxZzHc9z++tVfMfP8AeP76WbU7Ank6iR3Sr+uiWsAX5stirMqZjuOSePz1Mky6dPr/ADqtlzJjjPBHOvltwOVHcakIgUzjqmgJzyGZVfQ/zoDYzQ6vX+dK17OOx7EHQuXIsx550QyGwVb6i5ySdUssXHHPHPfTPgGZ78BTh1Y8N1H7p57carybckdOoxljUsx6VUd+o/j9NRsZvW7h7ByliSIFCOmoidn49h37dvf207hZieHEZAhbzbO2KanpZae5L3tcBYaXBAve3FdFYWaGC4xsclGJ4A1Lyu3o8opsRx9Uqjhfrpax+Wpby21FmsPKz1XI5U/fiYeqOPZh/I76cdn23uPGACxHdlB54/PXUGOa8Ygcl8AzRSQPAIs4Gx5/NBdvWGp3oYZAQQwDDjTRvuyXsY+BT7dh+epmT2x8Y5nrdJkJ56R7aA5ZmnzFVHPJiKqffX4AE3CiXObdrhYFXbsSFsXi6qNwAUB4GmnKyQzVVIHzc99KWPyQetCqKAUQLwNGWnM9VFPykaVlri7EVr4XsZFgbnkpOPsvUlVkXqHI5UHjnVN7hxWSTdN/L5fB5OTOX2Su2XILAxEcJDAFVljX/Hkn1UE888atOnYf4lVKkDq9dNtiO1msWcZRllqPNytizExV/L9CqkehIPHI9tKNrNjFOXSPIA5cfz5rY+zMsvvYjijDi7nwHE9BcvSbq+Muiikl9stVaWKWOF2mjdmj8p/NfnkHoXy2/wAivlHs0asWaxsvI+IFSOtnD8XVEnmCtIxZS5UKZD346iACekBeRyANXxhfB/G4eFUgpxR/UiP1Pvz/ABpmqbQhr8dMar+S65vvgPgFl36OIBvbNyhmz9o/9o2xJsBlOJ85h4+K9h/v2E44Rz9SOwP4gH31Wn/YfuPb+Fq5qLJrPm+fKycCQBK8zhiBIIx909PHURwOeTxroLacS7e3NjbnACmYQSduOVft6/QHg/pp+ymKhr56VHjDQ2D1lAOAVb72j4/1Y7nw/CUySGCSzfEfcLkDD7ku0LQp5TF2a84HJ6f7iMPqCPbTfjfEXEOPh1sxF19Yu/UPzBGrz3V4c44RVphFHGOscSp9+M/X8R+GlzG09q7gytjEZerToZui5QWUjAMik/K6nj5lP19PrwdCPpi0256JlFtJrhfCTbX8quZM2+YkRKsMzrzwSEPGmfB7PLMrzn37rxqxp/DuxQcCosdyLgEGIjnj8tfIxlmmPnpzqfp5J40OaZzT2wpnaDXj9MqAIo8TRQoOnjpA4H/iGrmsqFvysg7pGvPHrx6f+mqYv4+7nMljcfWrTdck6M7FCqIgYElifQdtXLLKgydyRpFVD0pyD2XhedOKIWB8R6H+Fnq12Mgk3Of2W+fyrNGWOWM9DjpZWHqNc12dkWkN2vaVGRbDeWo9gddKxOs0XZusEc8/XSJmqitPI/QAWPPHGqdqsxNa/iidkvsXxnQrmjNeFcU8hYwIT+elnIeHT1oiscaqBrpu1jo2U/Kv7aBX8LFIhHQv7azZJKeup2EaLkzMbPlg6uVHHJ0k5PDmBiCuuu8vtWKVT/bX/wDXVf57Y8ciOBGoPHr06uZJbIoCSjBFwuV8pAY3btxpelkZHPGru3X4eSdchXn19l1XOa2lPTUny2IHPJ6dNI3NcLJNLTPbmk6S+yA8ntqHJluk8cnQjce7aWDyIpyyJ1EcnjvxqFXzMGRk5ikVlPp30c2BxF7Jc5wDsN0ekyQb3OtDXx9Tr8ipMV5BLA/Qa0zRwxvw8qqfoe2r2sAFkQ0G2qpQyGuOVd5nPPCse5IHPbUCR55JY55X6/wB+VQdHMNvOpU2vLjDSrwM6dMtqOsJJ2IYsvzseV4PHp7aXIbLT8At2P107GSXO7WauH7O+45cXvO3iuR8HkIOsRH0MidwQPT7pYH8hromlkF2xljagj66U46ZEXsU/XXK/gZDPY8R6tlEYx1K8ssn5Fegfyw11LVnWworyjmNj9061Gz7ugsdFxX2rww7SvGNWgnxzHoAnDD5mCQedC3UjA8E6XrVFo835kgIiZuoN+Osx1CxQsPWUFgO6hfYaPw+VedBKOPLI6udNcm9oLCkyP7HfkmHAXX8xOjgjTeHKoHbtzqu4Z46VsitP5iE8g8+mmank3mjVWckcaHeMwRoU6pJrNLH6phjnaTngdvTVo+HFb4iuk0i/M5J/Tn/APmqsxMbZC3DWg7PIePy/HXQG0sF/TqkSAAdPbtrDe0UrQGU7fE+g+67Z7D0xImrHf6j1P2Rn+nKYweDqJLVjj79+Ro90dMX6aBZSQqjd+/GsWRZdSa4koNmJVSvK/PBiXzF5+o7j/y1ZuesokmDtupYzBF5B/xb3/ka538TN6ptnaeeuueo1qMz8c9+eg8cfrq4vE7NnAeFONy7tBG9SlDKWlJ456E4HA9eT2/XR1K44Hu4ZeqHrIxijHE39FYJrwyBoZolYL2TqHPI0qZHw1wGdzEFy1jYpL1CNo68nBX5T34PBHVwfQn050G8P/EafedBDaWrHcWpDaU0ZOpCjezDk9Lg9mH5asAzAV47SdiWHP10zaWTsvqEleJaZ9r2I5Jdgw93FB3x9+aGNfvQuPMVfy59tShn9y1k644aeSPBI+cpz+HfRKy/kRC4iEj5ieO4A9+dCb88dBK9+qf+WnAYqAR6+/B7g/nr8W4cmkhR3mPN4B8Ur7x8dMl4e7a3bmczQjhnx8EAq1oZOoHrIDuPqQT2GnDA5vF7g2PTy1FpMlHbqLkGgWRfiHLxh+lh7MT20u7uho25pJrVetkYJKxrXKdpOtJ4WHBUj9fbW3w12Em1rksmI4bbBpxxVlZ+XiCr2jJ9W4PufYjUA6QPHHh4d6ttE6M/tIz8e5MXhtely22aWRlq2qE1qIO9O396Huf/AE/nUDdWVhqZdIZHCySJyoOmpLjeWB1dxwNcU/bJ8e49geLWHxImRCcck5HJ/wAmOozwmSIQs1UqeqZBNvZNF0dLZDAnkfpofamUqRzrlHbX2lYbKDptlu47Bu2nvG+OsFsgN0Hn6trPyUk0eRatZFX0svwvCuCboZTydA71KOVGIGlut4m0rS+vJ+gOtzbzqyggHjn8dBljmmxCYtwP+EqBlcFHYZgVOk3ObLhsQyKUPcH206Wdx1Y1Mjuqr9WbXPHjZ9rvBbIilx+K6cnkH5RhAS3ln8dEwRySuwxjNC1O6iZjlNguX/tVbKxW0NzwJVcNZnUySgDjp1UG29wSY62g6h5YPBJ+miniDvzKeI+dkymUPzkkKv0X2GldTHG3PGt3TscyMNdqudVD2SvJaMlb+M3Vay1sVomMUBXuwbR4bKltBXLy2ORz1kk6p+hmFrTQunKlSOSPp766W8P1zW8MOljHQCGBFCjlT8w+uh5ow3tA2C9jlNsIbdch+SQOwPGpFenJMAkZQk+g576jvYdAQD21pjnZZg/UQwPPI0YqSnDa2883sIzDFTrSnkdTJKIUdmA9BywPb17fXvronw08Qpt54WO9OUXKQuUs9ChQx9Q4A7Dke3seRrmeXixXjf1Yjkk6ZPCLc42vuyMPL0UrYMMwY9u/3T+hI/nTSkqHRSNDj2dFjdvbKiraV742gSDtXtmbDTvy0+S7EG65pvLlUKsqr0lgPXUXHZEyTyiRunzG7k6A05nLdKgs4J9Bz76nx1JLJLQjkr3bnWqaGtauGyGSQ2cbohYlfG3eFYvHz8rE+um7buTSwAGcL25PfQDF2K1yqYb4BCDhCB31mz4Gym7KWKh7rZnSHj6gt3/jnUZntDCX5AC9+5WUscjpWNiFy4gW7zkunPCLaRsNJlSSyS8CPtyCB7jV4U4fh4wCNAdt02xmOhhhjWJEUKFUcAAaJW79mJCQofgenOuL1FQauZ0zxr6cAvr7Z9CzZtJHSx6NGfeeJ81Ps21jj9ufppVzGQCKe3f6aiWd0x+YyuWR/dSPTS/n8xGa7sZAiqhZnJ4Cgdyf0Ggyb5Jsxq5N+1dv61c3cNk4tzNJkkqpOF7ceZIAIx+J5X9Neju+sZTy2Fo4mSIzIkYVovr0gcfyv8a80/s8YmX7Q32uW3EaxmwOLvjLWpQvYLF8tSP83ZVbj6Idejku4lv70JQq9SioDOp5Jc9vQfiW/bTuOMRx4edkoq5S+QW/b/ST9gYOntenZSo03mTyM8rWOGclm6iA3AJX8Dp+wGVaeaWm68R8dSufcj20Bz4+GvJIoCxsOpePpoZPmBAFdX6XDcgg8am0bsWCAc4yuudVYKXRB1o45B7cH20PtzRSwzVeodLAlPz+g0i5DexWy9cuTNGqs4A5IDenOoUu8f7Ucyv/AHEfnnj21LeAqOAhFL0ly9JI7qqdMY4Tp45/M/Xto14Wb3oJkztaxOVvS15LUEa+jopAYg/UEjt9Na48h/WsDNNXAchS/YdyQNUz4cX6+d+0VmMjGjJBhcelZW6uOmSTgsCPx76gLscDqpZPvfgF0S+WUXTUHUz9JJI9AdeQ3/Er3Kcl9qrKVoZfkx+OrVOpG9wpJ/8APXrSjRJknnJIaR+5/DXiH9sXP/137T3iBbLdaf1AxqePZVC/7aOpxd+aFkzbmq6obryOOcGG3KoB546tN+I8as5i2VvNMij6t31W/PbnX6Bz20xsEEQF0LtT7QeZymRq4+rjbWQyFuRYa1WmpklmkJ7Kqj1Or+3FR8UfDnBPnN07NyGKxESCSa2LMEyQqeOC4jclPUDk9uffVGf8PmqJ/tO4OUxh3qUrc6sT2jJjChh+PzEfrr1W3Lga27tuZHB5E9WPyNWSpOjDqBRxwfX9D+msJtnbP+Pq2wCMEWBN9c+Wfd3rW7M2UaunM28LTcgWXnJb8csZufHtUmybRQsD78EarDcOytvZZzNXvRNI/J6mfudV74l+FuV8OvE7O7McvZt4yyYBJwf7qeqPx7dS8H9dLGSgyWAsGGyZI3AB45I1rYGx4RJDoc1n5jPfDKSSMk05rw/+Hc+XYVhx/wB7SrZ2zN5xjDoO/r1ajLnL8rBEkklY+idRJP5a6M8Afsu5bfF+HKZ+OWLGhlkEbAgnjvwedESStibieqGRySGzUF8C/s0Wt93IrGQV4qUb9R+j8emuzq8m3PDChBiq6RJ0juvHft760bq3LhfCLbq4+jxFMsfCgfh9dclb58WreZzb2DY6y3qSNJHGStdfRqa4W0wte5XNVyNoiA69DAlSvPPBBII/jUVgAvPGs1mn6WIxh3aRXVjyAOwOv20qc8ccep5Gs1mvx+EKAHaXSPh1vOxkdt47IqSZeny5Cw9WXs378c/rp5pZd5GdgSpfueNZrNbCmcXta52pC4FteJkNRKxgsA4280SrzH151bv2ZNrpnt/2clKEMeNg5VWHfzJOVDD8lVx+us1mgNvyui2bK5muQ8yAfoiPY2Jku3adrxcXJ+YaSPqF2RBCscQA+modxyG9TrNZrkY+FfVVrFV9vWhLbilngPTOh6jweOof+uqQ8Vc3eseHubpUZOjJ3Yxj4Hl7ojSnoLH8AvV6fhrNZq2FodI2/NWuJEbiORXz4QZPD/Zp8Opa1bra9IDcvXGUs0xVeGdu3+PoijsO3tyTb3gbvBvEHaz34IZYLclmRbNeRhwhBBUcg/NwvHfnnknWazT0i93FZN7iABz+yuXIU/PwXQpZpIV4VnPJ4/P31WWe+PNeWCq0aW1BMbTDqUN7HWazXjs1CPWyW/D+lumLeN6jnLFPIbPFcSQTlT8Y9skc8n2RfmAHPHBHvqwsxsRLFN2qu0Z47AntrNZqDWgNVr3EuzSlgt15Da2SsUSrSBJOjs449NEvC/bQh3b4h5gUo6te9frlCJOtmZYFLE/Qcnt+us1mvBqoO4op4heIcWyMZZvTRtIFU8AfXpLf7a8g/FbarZ/dmXzLzdVi9aewzN/4jzrNZo6n1KFmOQVaX8U1DsWDdtFtj7Ivb5y0GOpKPNlPZmcAAe576zWaIkkc2MuCujY1zgCvQX7J/wBjzI+Fm6q+97OVjll+DlrCmn+Ybp4bn29Ndb1pLUqMoTqf0HUw41ms1wja9TJWVjnSnTL5BdZ2dBHTUwbGO/zXPH2h/soS+JuYl3bgbK0N7LFHD5UrD4W4iegc8cq/HIDen11wHnPC7de5vFWztuapGt6pMI7HXYQqAPoee+s1mth7M7RqH4qd5u1rbi+uoFvDNZzblFCG79osXEX5cc/FdfeEn2PcFtlY81moIrc8PBVR3A00+KXixQ2Ljnq46Bkl4IAQEAazWa0Ub3VMv6pus29ogZ+muK9/eI17cNuWWWeViSeeTqtTasXrAjrxNYm6SxXqC8AEd+T+Y1ms1pmtDRYJaCXC5X//2Q=="/>
          <p:cNvSpPr>
            <a:spLocks noChangeAspect="1" noChangeArrowheads="1"/>
          </p:cNvSpPr>
          <p:nvPr/>
        </p:nvSpPr>
        <p:spPr bwMode="auto">
          <a:xfrm>
            <a:off x="127000" y="-1523999"/>
            <a:ext cx="48387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Tx/>
            </a:pPr>
            <a:endParaRPr lang="en-US" sz="36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455938" y="455666"/>
            <a:ext cx="12584508" cy="4711716"/>
            <a:chOff x="4227969" y="227833"/>
            <a:chExt cx="6292254" cy="235585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4435" y="227833"/>
              <a:ext cx="2395788" cy="2355858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7969" y="1029134"/>
              <a:ext cx="3896466" cy="80339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141" y="320677"/>
            <a:ext cx="5742542" cy="427038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758272" y="455666"/>
            <a:ext cx="145630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36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END State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739002" y="279746"/>
            <a:ext cx="1994292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36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Start State </a:t>
            </a:r>
          </a:p>
        </p:txBody>
      </p:sp>
      <p:sp>
        <p:nvSpPr>
          <p:cNvPr id="38" name="Right Arrow 37"/>
          <p:cNvSpPr/>
          <p:nvPr/>
        </p:nvSpPr>
        <p:spPr>
          <a:xfrm rot="16200000">
            <a:off x="10871536" y="4451022"/>
            <a:ext cx="4067564" cy="3256764"/>
          </a:xfrm>
          <a:prstGeom prst="rightArrow">
            <a:avLst>
              <a:gd name="adj1" fmla="val 50000"/>
              <a:gd name="adj2" fmla="val 518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723488" y="1101996"/>
            <a:ext cx="7691232" cy="290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70587" y="7883943"/>
            <a:ext cx="18112394" cy="1846659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>
              <a:buClrTx/>
            </a:pPr>
            <a:r>
              <a:rPr lang="en-US" sz="108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Same as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277018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" descr="Image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038" y="2210805"/>
            <a:ext cx="2471000" cy="278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" descr="Image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5356" y="2176032"/>
            <a:ext cx="2891628" cy="287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" descr="Image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321" y="2172490"/>
            <a:ext cx="2875834" cy="280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" descr="Image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9881" y="2238182"/>
            <a:ext cx="2865090" cy="278202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"/>
          <p:cNvSpPr txBox="1"/>
          <p:nvPr/>
        </p:nvSpPr>
        <p:spPr>
          <a:xfrm>
            <a:off x="887491" y="5078233"/>
            <a:ext cx="2710629" cy="3928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Rafi Islam, PhD</a:t>
            </a:r>
            <a:endParaRPr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CEO/CTO</a:t>
            </a:r>
            <a:endParaRPr sz="2200" dirty="0">
              <a:solidFill>
                <a:schemeClr val="tx1"/>
              </a:solidFill>
            </a:endParaRPr>
          </a:p>
          <a:p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PhD in Materials Engineering from ASU. 13+ years in manufacturing at Intel</a:t>
            </a:r>
            <a:r>
              <a:rPr lang="en-US" sz="2200" dirty="0">
                <a:solidFill>
                  <a:schemeClr val="tx1"/>
                </a:solidFill>
                <a:ea typeface="Calibri"/>
              </a:rPr>
              <a:t>.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 yrs experience in semiconductors.</a:t>
            </a: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Ironman Triathlete </a:t>
            </a:r>
          </a:p>
        </p:txBody>
      </p:sp>
      <p:sp>
        <p:nvSpPr>
          <p:cNvPr id="258" name="Google Shape;258;p2"/>
          <p:cNvSpPr txBox="1"/>
          <p:nvPr/>
        </p:nvSpPr>
        <p:spPr>
          <a:xfrm>
            <a:off x="12126407" y="5083348"/>
            <a:ext cx="2574130" cy="3326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Iqbal Ali, PhD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Director of Fab Operation </a:t>
            </a: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PhD in Materials Science U of Arizona</a:t>
            </a:r>
            <a:endParaRPr sz="2200" dirty="0">
              <a:solidFill>
                <a:schemeClr val="tx1"/>
              </a:solidFill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Worked for Intel, Applied Materials, Texas Instruments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59" name="Google Shape;259;p2"/>
          <p:cNvSpPr txBox="1"/>
          <p:nvPr/>
        </p:nvSpPr>
        <p:spPr>
          <a:xfrm>
            <a:off x="9332251" y="5089603"/>
            <a:ext cx="2865090" cy="3692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Michel Francois, PhD</a:t>
            </a:r>
            <a:endParaRPr sz="2200" b="1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Director of Research</a:t>
            </a:r>
            <a:endParaRPr sz="2200" dirty="0">
              <a:solidFill>
                <a:schemeClr val="tx1"/>
              </a:solidFill>
            </a:endParaRPr>
          </a:p>
          <a:p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PhD in Electrical Engineering from Drexel University.</a:t>
            </a:r>
            <a:endParaRPr sz="2200" dirty="0">
              <a:solidFill>
                <a:schemeClr val="tx1"/>
              </a:solidFill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Si, SiC, GaAs Design and Processing.</a:t>
            </a:r>
            <a:r>
              <a:rPr lang="en-US" sz="2200" dirty="0">
                <a:solidFill>
                  <a:schemeClr val="tx1"/>
                </a:solidFill>
                <a:ea typeface="Calibri"/>
              </a:rPr>
              <a:t> o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 35 yrs exp.</a:t>
            </a: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"/>
          <p:cNvSpPr txBox="1"/>
          <p:nvPr/>
        </p:nvSpPr>
        <p:spPr>
          <a:xfrm>
            <a:off x="3504278" y="5037430"/>
            <a:ext cx="2872508" cy="41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Ron Elwood, CPA</a:t>
            </a:r>
            <a:endParaRPr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CFO</a:t>
            </a:r>
            <a:endParaRPr sz="2200" dirty="0">
              <a:solidFill>
                <a:schemeClr val="tx1"/>
              </a:solidFill>
            </a:endParaRPr>
          </a:p>
          <a:p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30 years of C-level experience in various accounting roles</a:t>
            </a:r>
            <a:endParaRPr sz="2200" dirty="0">
              <a:solidFill>
                <a:schemeClr val="tx1"/>
              </a:solidFill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CFO role with Baer, Inc. and Bright International Corp.</a:t>
            </a:r>
            <a:endParaRPr sz="2200" dirty="0">
              <a:solidFill>
                <a:schemeClr val="tx1"/>
              </a:solidFill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Lead on Audit Committee.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66" name="Google Shape;266;p2"/>
          <p:cNvSpPr txBox="1"/>
          <p:nvPr/>
        </p:nvSpPr>
        <p:spPr>
          <a:xfrm>
            <a:off x="20645502" y="5115539"/>
            <a:ext cx="3197328" cy="320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Andrew Schwinger, CFA</a:t>
            </a:r>
            <a:endParaRPr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Sales and Marketing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Photonics</a:t>
            </a: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20+ years in consulting, marketing, and investment mgmt. in the USA, Tokyo, and Hong Kong</a:t>
            </a:r>
            <a:endParaRPr sz="2200" dirty="0">
              <a:solidFill>
                <a:schemeClr val="tx1"/>
              </a:solidFill>
            </a:endParaRPr>
          </a:p>
        </p:txBody>
      </p:sp>
      <p:pic>
        <p:nvPicPr>
          <p:cNvPr id="268" name="Google Shape;268;p2" descr="A person in a suit and tie&#10;&#10;Description automatically generated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23760" y="2259601"/>
            <a:ext cx="2202560" cy="278202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"/>
          <p:cNvSpPr txBox="1"/>
          <p:nvPr/>
        </p:nvSpPr>
        <p:spPr>
          <a:xfrm>
            <a:off x="17806614" y="5054072"/>
            <a:ext cx="2645352" cy="365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Marc Papageorge,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VP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Dir. of Bus. Dev. and Sales, Power</a:t>
            </a: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MS from Ga Tech Materials Engineering</a:t>
            </a:r>
            <a:r>
              <a:rPr lang="en-US" sz="2200" dirty="0">
                <a:solidFill>
                  <a:schemeClr val="tx1"/>
                </a:solidFill>
                <a:ea typeface="Calibri"/>
              </a:rPr>
              <a:t>.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30+ patents, Former COO of </a:t>
            </a:r>
            <a:r>
              <a:rPr lang="en-US" sz="22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Sicamore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Semiconductor</a:t>
            </a:r>
            <a:endParaRPr sz="2200" dirty="0">
              <a:solidFill>
                <a:schemeClr val="tx1"/>
              </a:solidFill>
            </a:endParaRPr>
          </a:p>
          <a:p>
            <a:pPr marL="411078" indent="-258678">
              <a:buClr>
                <a:srgbClr val="00337F"/>
              </a:buClr>
              <a:buSzPts val="1200"/>
            </a:pPr>
            <a:endParaRPr sz="2200" dirty="0">
              <a:solidFill>
                <a:srgbClr val="0033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"/>
          <p:cNvSpPr txBox="1"/>
          <p:nvPr/>
        </p:nvSpPr>
        <p:spPr>
          <a:xfrm>
            <a:off x="887290" y="784526"/>
            <a:ext cx="8430703" cy="812530"/>
          </a:xfrm>
          <a:prstGeom prst="rect">
            <a:avLst/>
          </a:prstGeom>
          <a:ln w="25400">
            <a:miter lim="400000"/>
          </a:ln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1828800" eaLnBrk="1" fontAlgn="auto" latinLnBrk="0" hangingPunct="0">
              <a:lnSpc>
                <a:spcPct val="80000"/>
              </a:lnSpc>
              <a:buClrTx/>
              <a:buSzTx/>
              <a:buFontTx/>
              <a:buNone/>
              <a:tabLst/>
              <a:defRPr kumimoji="0" sz="6600" kern="0" cap="all" spc="-150" normalizeH="0" baseline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ea typeface="PT Sans"/>
                <a:cs typeface="Biome" panose="020B0503030204020804" pitchFamily="34" charset="0"/>
              </a:defRPr>
            </a:lvl1pPr>
          </a:lstStyle>
          <a:p>
            <a:r>
              <a:rPr lang="en-US" dirty="0"/>
              <a:t>Leadership Team</a:t>
            </a:r>
            <a:endParaRPr dirty="0"/>
          </a:p>
        </p:txBody>
      </p:sp>
      <p:cxnSp>
        <p:nvCxnSpPr>
          <p:cNvPr id="280" name="Google Shape;280;p2"/>
          <p:cNvCxnSpPr>
            <a:cxnSpLocks/>
          </p:cNvCxnSpPr>
          <p:nvPr/>
        </p:nvCxnSpPr>
        <p:spPr>
          <a:xfrm flipV="1">
            <a:off x="3440038" y="2100746"/>
            <a:ext cx="32084" cy="739484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5" name="Google Shape;285;p2" descr="A person in a suit&#10;&#10;Description automatically generated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652" y="2285734"/>
            <a:ext cx="2716064" cy="27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436" y="2291470"/>
            <a:ext cx="2213348" cy="270916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"/>
          <p:cNvSpPr txBox="1"/>
          <p:nvPr/>
        </p:nvSpPr>
        <p:spPr>
          <a:xfrm>
            <a:off x="6519070" y="5047777"/>
            <a:ext cx="2845613" cy="424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JP Debray, PhD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MBA</a:t>
            </a: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Director of Products (Photonics)</a:t>
            </a: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PhD in Material Science. Specialist in optoelectronic devices.</a:t>
            </a:r>
            <a:endParaRPr sz="2200" dirty="0">
              <a:solidFill>
                <a:schemeClr val="tx1"/>
              </a:solidFill>
            </a:endParaRPr>
          </a:p>
          <a:p>
            <a:pPr>
              <a:buClr>
                <a:srgbClr val="00337F"/>
              </a:buClr>
              <a:buSzPts val="1200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 25 yrs of experience</a:t>
            </a: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C05D0635-3C87-FDEB-3497-A10217C0BE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31583" y="2306204"/>
            <a:ext cx="2693710" cy="2708760"/>
          </a:xfrm>
          <a:prstGeom prst="rect">
            <a:avLst/>
          </a:prstGeom>
        </p:spPr>
      </p:pic>
      <p:cxnSp>
        <p:nvCxnSpPr>
          <p:cNvPr id="5" name="Google Shape;280;p2">
            <a:extLst>
              <a:ext uri="{FF2B5EF4-FFF2-40B4-BE49-F238E27FC236}">
                <a16:creationId xmlns:a16="http://schemas.microsoft.com/office/drawing/2014/main" id="{54062524-A8A9-0FC5-1188-35B95F01B5F1}"/>
              </a:ext>
            </a:extLst>
          </p:cNvPr>
          <p:cNvCxnSpPr>
            <a:cxnSpLocks/>
          </p:cNvCxnSpPr>
          <p:nvPr/>
        </p:nvCxnSpPr>
        <p:spPr>
          <a:xfrm flipH="1" flipV="1">
            <a:off x="6366768" y="2094554"/>
            <a:ext cx="16952" cy="7401032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A591A4-087C-89CD-05EE-769A4CF788E0}"/>
              </a:ext>
            </a:extLst>
          </p:cNvPr>
          <p:cNvSpPr txBox="1"/>
          <p:nvPr/>
        </p:nvSpPr>
        <p:spPr>
          <a:xfrm>
            <a:off x="14763460" y="5145823"/>
            <a:ext cx="31749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Chantal Arena, PhD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Director of Business Development (Photonics)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35 years of exp. in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Semiconductor Devices, Equipment and Process. co-founded two startups</a:t>
            </a:r>
          </a:p>
        </p:txBody>
      </p:sp>
      <p:cxnSp>
        <p:nvCxnSpPr>
          <p:cNvPr id="7" name="Google Shape;280;p2">
            <a:extLst>
              <a:ext uri="{FF2B5EF4-FFF2-40B4-BE49-F238E27FC236}">
                <a16:creationId xmlns:a16="http://schemas.microsoft.com/office/drawing/2014/main" id="{5E97424A-CF6C-BDDB-D379-FF5CAB58CFD0}"/>
              </a:ext>
            </a:extLst>
          </p:cNvPr>
          <p:cNvCxnSpPr>
            <a:cxnSpLocks/>
          </p:cNvCxnSpPr>
          <p:nvPr/>
        </p:nvCxnSpPr>
        <p:spPr>
          <a:xfrm flipH="1" flipV="1">
            <a:off x="9295407" y="2116930"/>
            <a:ext cx="22586" cy="7378656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oogle Shape;280;p2">
            <a:extLst>
              <a:ext uri="{FF2B5EF4-FFF2-40B4-BE49-F238E27FC236}">
                <a16:creationId xmlns:a16="http://schemas.microsoft.com/office/drawing/2014/main" id="{C455E19B-DC4E-769D-7C52-A143AD959965}"/>
              </a:ext>
            </a:extLst>
          </p:cNvPr>
          <p:cNvCxnSpPr>
            <a:cxnSpLocks/>
          </p:cNvCxnSpPr>
          <p:nvPr/>
        </p:nvCxnSpPr>
        <p:spPr>
          <a:xfrm flipV="1">
            <a:off x="12045672" y="2078654"/>
            <a:ext cx="0" cy="7416932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oogle Shape;280;p2">
            <a:extLst>
              <a:ext uri="{FF2B5EF4-FFF2-40B4-BE49-F238E27FC236}">
                <a16:creationId xmlns:a16="http://schemas.microsoft.com/office/drawing/2014/main" id="{DB8A0045-A85C-CDFC-914C-F1DD24BBC17D}"/>
              </a:ext>
            </a:extLst>
          </p:cNvPr>
          <p:cNvCxnSpPr>
            <a:cxnSpLocks/>
          </p:cNvCxnSpPr>
          <p:nvPr/>
        </p:nvCxnSpPr>
        <p:spPr>
          <a:xfrm flipH="1" flipV="1">
            <a:off x="14767934" y="2079453"/>
            <a:ext cx="34200" cy="7416134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oogle Shape;280;p2">
            <a:extLst>
              <a:ext uri="{FF2B5EF4-FFF2-40B4-BE49-F238E27FC236}">
                <a16:creationId xmlns:a16="http://schemas.microsoft.com/office/drawing/2014/main" id="{84E04A81-A9C4-EB9D-AF97-9DBFB0D59F9B}"/>
              </a:ext>
            </a:extLst>
          </p:cNvPr>
          <p:cNvCxnSpPr>
            <a:cxnSpLocks/>
          </p:cNvCxnSpPr>
          <p:nvPr/>
        </p:nvCxnSpPr>
        <p:spPr>
          <a:xfrm flipV="1">
            <a:off x="17645682" y="2116930"/>
            <a:ext cx="0" cy="7378656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oogle Shape;280;p2">
            <a:extLst>
              <a:ext uri="{FF2B5EF4-FFF2-40B4-BE49-F238E27FC236}">
                <a16:creationId xmlns:a16="http://schemas.microsoft.com/office/drawing/2014/main" id="{FC83F1B1-00D5-A155-148B-072F97EB95EE}"/>
              </a:ext>
            </a:extLst>
          </p:cNvPr>
          <p:cNvCxnSpPr>
            <a:cxnSpLocks/>
          </p:cNvCxnSpPr>
          <p:nvPr/>
        </p:nvCxnSpPr>
        <p:spPr>
          <a:xfrm flipV="1">
            <a:off x="20557056" y="2072181"/>
            <a:ext cx="0" cy="7423406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oogle Shape;280;p2">
            <a:extLst>
              <a:ext uri="{FF2B5EF4-FFF2-40B4-BE49-F238E27FC236}">
                <a16:creationId xmlns:a16="http://schemas.microsoft.com/office/drawing/2014/main" id="{E28FE32D-E059-2F98-BB15-D8D34273BAE3}"/>
              </a:ext>
            </a:extLst>
          </p:cNvPr>
          <p:cNvCxnSpPr>
            <a:cxnSpLocks/>
          </p:cNvCxnSpPr>
          <p:nvPr/>
        </p:nvCxnSpPr>
        <p:spPr>
          <a:xfrm>
            <a:off x="887493" y="2072180"/>
            <a:ext cx="22572014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oogle Shape;280;p2">
            <a:extLst>
              <a:ext uri="{FF2B5EF4-FFF2-40B4-BE49-F238E27FC236}">
                <a16:creationId xmlns:a16="http://schemas.microsoft.com/office/drawing/2014/main" id="{BACD7227-7E7B-D1E4-0AC0-31A82DA5B4A4}"/>
              </a:ext>
            </a:extLst>
          </p:cNvPr>
          <p:cNvCxnSpPr>
            <a:cxnSpLocks/>
          </p:cNvCxnSpPr>
          <p:nvPr/>
        </p:nvCxnSpPr>
        <p:spPr>
          <a:xfrm>
            <a:off x="905993" y="9495586"/>
            <a:ext cx="22572014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Google Shape;280;p2">
            <a:extLst>
              <a:ext uri="{FF2B5EF4-FFF2-40B4-BE49-F238E27FC236}">
                <a16:creationId xmlns:a16="http://schemas.microsoft.com/office/drawing/2014/main" id="{77C20377-423C-DBFC-5FF7-350F15FA734A}"/>
              </a:ext>
            </a:extLst>
          </p:cNvPr>
          <p:cNvCxnSpPr>
            <a:cxnSpLocks/>
          </p:cNvCxnSpPr>
          <p:nvPr/>
        </p:nvCxnSpPr>
        <p:spPr>
          <a:xfrm>
            <a:off x="905993" y="6367356"/>
            <a:ext cx="22572014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oogle Shape;257;p2" descr="Image">
            <a:extLst>
              <a:ext uri="{FF2B5EF4-FFF2-40B4-BE49-F238E27FC236}">
                <a16:creationId xmlns:a16="http://schemas.microsoft.com/office/drawing/2014/main" id="{C2F313EA-BE23-4D95-E182-C96A5FA0EE8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8304" y="10032536"/>
            <a:ext cx="2150564" cy="104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1;p2" descr="Image">
            <a:extLst>
              <a:ext uri="{FF2B5EF4-FFF2-40B4-BE49-F238E27FC236}">
                <a16:creationId xmlns:a16="http://schemas.microsoft.com/office/drawing/2014/main" id="{03DC6E71-1115-02BC-A955-DFF26E0B181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74259" y="10034905"/>
            <a:ext cx="2665982" cy="113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6;p2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0995D7C0-39A2-3986-4770-9CF730E269F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86696" y="10667834"/>
            <a:ext cx="1619616" cy="104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87;p2" descr="A blue and white logo&#10;&#10;Description automatically generated">
            <a:extLst>
              <a:ext uri="{FF2B5EF4-FFF2-40B4-BE49-F238E27FC236}">
                <a16:creationId xmlns:a16="http://schemas.microsoft.com/office/drawing/2014/main" id="{8230DA1D-83C1-FF7E-1A90-574CFC79525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34145" y="9837908"/>
            <a:ext cx="1535762" cy="67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2;p2" descr="Image">
            <a:extLst>
              <a:ext uri="{FF2B5EF4-FFF2-40B4-BE49-F238E27FC236}">
                <a16:creationId xmlns:a16="http://schemas.microsoft.com/office/drawing/2014/main" id="{72954B38-F752-CE57-9D6B-58D1A54ED43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268582" y="9917042"/>
            <a:ext cx="1996932" cy="130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3;p2" descr="Image">
            <a:extLst>
              <a:ext uri="{FF2B5EF4-FFF2-40B4-BE49-F238E27FC236}">
                <a16:creationId xmlns:a16="http://schemas.microsoft.com/office/drawing/2014/main" id="{727A4641-61DA-B6FD-088D-B3610E41A4AB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1786124" y="10375367"/>
            <a:ext cx="2062584" cy="40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74;p2" descr="A black and white logo&#10;&#10;Description automatically generated">
            <a:extLst>
              <a:ext uri="{FF2B5EF4-FFF2-40B4-BE49-F238E27FC236}">
                <a16:creationId xmlns:a16="http://schemas.microsoft.com/office/drawing/2014/main" id="{76A16825-0E7D-47D4-83E6-F00AA81FF332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8282923" y="9701608"/>
            <a:ext cx="1414062" cy="103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75;p2" descr="A blue and white logo&#10;&#10;Description automatically generated">
            <a:extLst>
              <a:ext uri="{FF2B5EF4-FFF2-40B4-BE49-F238E27FC236}">
                <a16:creationId xmlns:a16="http://schemas.microsoft.com/office/drawing/2014/main" id="{C7091D68-D734-7F51-D7DB-55858BA35BD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8303667" y="10959083"/>
            <a:ext cx="1516318" cy="68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64;p2" descr="Image">
            <a:extLst>
              <a:ext uri="{FF2B5EF4-FFF2-40B4-BE49-F238E27FC236}">
                <a16:creationId xmlns:a16="http://schemas.microsoft.com/office/drawing/2014/main" id="{02DE5239-BFF2-BC8D-C742-4554D1EC5446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2572205" y="9829103"/>
            <a:ext cx="1414062" cy="763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83;p2" descr="Image">
            <a:extLst>
              <a:ext uri="{FF2B5EF4-FFF2-40B4-BE49-F238E27FC236}">
                <a16:creationId xmlns:a16="http://schemas.microsoft.com/office/drawing/2014/main" id="{12CA4118-65A7-2CF1-1460-87D5A606E90D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2552609" y="10729819"/>
            <a:ext cx="1257854" cy="103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D47436-6E2D-3453-DD8E-7DB91090B70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71775" y="9866246"/>
            <a:ext cx="2438154" cy="550996"/>
          </a:xfrm>
          <a:prstGeom prst="rect">
            <a:avLst/>
          </a:prstGeom>
        </p:spPr>
      </p:pic>
      <p:pic>
        <p:nvPicPr>
          <p:cNvPr id="26" name="Picture 25" descr="A close-up of a logo&#10;&#10;AI-generated content may be incorrect.">
            <a:extLst>
              <a:ext uri="{FF2B5EF4-FFF2-40B4-BE49-F238E27FC236}">
                <a16:creationId xmlns:a16="http://schemas.microsoft.com/office/drawing/2014/main" id="{59D08BD1-53AC-6153-EF50-7C949209175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5909" y="10738537"/>
            <a:ext cx="2190718" cy="724986"/>
          </a:xfrm>
          <a:prstGeom prst="rect">
            <a:avLst/>
          </a:prstGeom>
        </p:spPr>
      </p:pic>
      <p:pic>
        <p:nvPicPr>
          <p:cNvPr id="28" name="Picture 27" descr="A black and green logo&#10;&#10;AI-generated content may be incorrect.">
            <a:extLst>
              <a:ext uri="{FF2B5EF4-FFF2-40B4-BE49-F238E27FC236}">
                <a16:creationId xmlns:a16="http://schemas.microsoft.com/office/drawing/2014/main" id="{CB5F5995-59B4-01F8-F7BD-1E32BB9017F9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5907" y="9866247"/>
            <a:ext cx="2190718" cy="646866"/>
          </a:xfrm>
          <a:prstGeom prst="rect">
            <a:avLst/>
          </a:prstGeom>
        </p:spPr>
      </p:pic>
      <p:pic>
        <p:nvPicPr>
          <p:cNvPr id="30" name="Picture 29" descr="A black and green logo&#10;&#10;AI-generated content may be incorrect.">
            <a:extLst>
              <a:ext uri="{FF2B5EF4-FFF2-40B4-BE49-F238E27FC236}">
                <a16:creationId xmlns:a16="http://schemas.microsoft.com/office/drawing/2014/main" id="{F8AB812D-CE80-444C-C39B-9F6D32EFEAEB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173" y="10648368"/>
            <a:ext cx="2085346" cy="615752"/>
          </a:xfrm>
          <a:prstGeom prst="rect">
            <a:avLst/>
          </a:prstGeom>
        </p:spPr>
      </p:pic>
      <p:sp>
        <p:nvSpPr>
          <p:cNvPr id="23" name="Google Shape;389;p7">
            <a:extLst>
              <a:ext uri="{FF2B5EF4-FFF2-40B4-BE49-F238E27FC236}">
                <a16:creationId xmlns:a16="http://schemas.microsoft.com/office/drawing/2014/main" id="{DD466CD1-40CB-9479-BBBB-DA21F00D808A}"/>
              </a:ext>
            </a:extLst>
          </p:cNvPr>
          <p:cNvSpPr txBox="1"/>
          <p:nvPr/>
        </p:nvSpPr>
        <p:spPr>
          <a:xfrm>
            <a:off x="1498588" y="12463520"/>
            <a:ext cx="21439200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lang="en-US" sz="2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sz="2800" dirty="0"/>
          </a:p>
        </p:txBody>
      </p:sp>
      <p:pic>
        <p:nvPicPr>
          <p:cNvPr id="25" name="Google Shape;390;p7" descr="A blue and green logo&#10;&#10;Description automatically generated">
            <a:extLst>
              <a:ext uri="{FF2B5EF4-FFF2-40B4-BE49-F238E27FC236}">
                <a16:creationId xmlns:a16="http://schemas.microsoft.com/office/drawing/2014/main" id="{31E03F07-0B2B-EE44-E0C1-815E0130BDAF}"/>
              </a:ext>
            </a:extLst>
          </p:cNvPr>
          <p:cNvPicPr preferRelativeResize="0"/>
          <p:nvPr/>
        </p:nvPicPr>
        <p:blipFill rotWithShape="1">
          <a:blip r:embed="rId2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07" y="12682005"/>
            <a:ext cx="915266" cy="870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EBF31-E505-E400-C619-3BC3759C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erienced Leadership Team">
            <a:extLst>
              <a:ext uri="{FF2B5EF4-FFF2-40B4-BE49-F238E27FC236}">
                <a16:creationId xmlns:a16="http://schemas.microsoft.com/office/drawing/2014/main" id="{C966220A-981A-0153-32C8-D3696583BB1B}"/>
              </a:ext>
            </a:extLst>
          </p:cNvPr>
          <p:cNvSpPr txBox="1"/>
          <p:nvPr/>
        </p:nvSpPr>
        <p:spPr>
          <a:xfrm>
            <a:off x="2078028" y="676034"/>
            <a:ext cx="13751251" cy="83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0000" b="1" cap="all" spc="-500">
                <a:solidFill>
                  <a:srgbClr val="12327A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all" spc="-15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Business Units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96BA8-679D-6EDA-9088-799BA5827848}"/>
              </a:ext>
            </a:extLst>
          </p:cNvPr>
          <p:cNvSpPr txBox="1"/>
          <p:nvPr/>
        </p:nvSpPr>
        <p:spPr>
          <a:xfrm>
            <a:off x="9508858" y="5166790"/>
            <a:ext cx="8086878" cy="1107994"/>
          </a:xfrm>
          <a:prstGeom prst="rect">
            <a:avLst/>
          </a:prstGeom>
          <a:solidFill>
            <a:schemeClr val="bg1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14FBA"/>
                </a:solidFill>
                <a:effectLst/>
                <a:uLnTx/>
                <a:uFillTx/>
                <a:latin typeface="Biome" panose="020B0503030204020804" pitchFamily="34" charset="0"/>
                <a:ea typeface="+mj-ea"/>
                <a:cs typeface="Biome" panose="020B0503030204020804" pitchFamily="34" charset="0"/>
                <a:sym typeface="PT Sans"/>
              </a:rPr>
              <a:t>Power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44CC3-3120-433D-88C8-C7E1C81850FE}"/>
              </a:ext>
            </a:extLst>
          </p:cNvPr>
          <p:cNvSpPr txBox="1"/>
          <p:nvPr/>
        </p:nvSpPr>
        <p:spPr>
          <a:xfrm>
            <a:off x="664256" y="5287113"/>
            <a:ext cx="8780748" cy="1107994"/>
          </a:xfrm>
          <a:prstGeom prst="rect">
            <a:avLst/>
          </a:prstGeom>
          <a:solidFill>
            <a:schemeClr val="bg1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14FBA"/>
                </a:solidFill>
                <a:effectLst/>
                <a:uLnTx/>
                <a:uFillTx/>
                <a:latin typeface="Biome" panose="020B0503030204020804" pitchFamily="34" charset="0"/>
                <a:ea typeface="+mj-ea"/>
                <a:cs typeface="Biome" panose="020B0503030204020804" pitchFamily="34" charset="0"/>
                <a:sym typeface="PT Sans"/>
              </a:rPr>
              <a:t>AI Photonics 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me" panose="020B0503030204020804" pitchFamily="34" charset="0"/>
              <a:ea typeface="+mj-ea"/>
              <a:cs typeface="Biome" panose="020B0503030204020804" pitchFamily="34" charset="0"/>
              <a:sym typeface="PT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33E09F-23F8-8E9A-22C5-D2AA241E4A09}"/>
              </a:ext>
            </a:extLst>
          </p:cNvPr>
          <p:cNvSpPr txBox="1"/>
          <p:nvPr/>
        </p:nvSpPr>
        <p:spPr>
          <a:xfrm>
            <a:off x="5958812" y="9735798"/>
            <a:ext cx="4876800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102+ Patents</a:t>
            </a:r>
          </a:p>
        </p:txBody>
      </p:sp>
      <p:pic>
        <p:nvPicPr>
          <p:cNvPr id="23" name="Picture 22" descr="A blue and white logo&#10;&#10;AI-generated content may be incorrect.">
            <a:extLst>
              <a:ext uri="{FF2B5EF4-FFF2-40B4-BE49-F238E27FC236}">
                <a16:creationId xmlns:a16="http://schemas.microsoft.com/office/drawing/2014/main" id="{1BBBFFF2-4E5A-8C4A-8B2E-12AAC4E7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345" y="11326102"/>
            <a:ext cx="1921941" cy="1686230"/>
          </a:xfrm>
          <a:prstGeom prst="rect">
            <a:avLst/>
          </a:prstGeom>
        </p:spPr>
      </p:pic>
      <p:pic>
        <p:nvPicPr>
          <p:cNvPr id="24" name="Picture 23" descr="A blue and white sign with a blue circle with a white text&#10;&#10;AI-generated content may be incorrect.">
            <a:extLst>
              <a:ext uri="{FF2B5EF4-FFF2-40B4-BE49-F238E27FC236}">
                <a16:creationId xmlns:a16="http://schemas.microsoft.com/office/drawing/2014/main" id="{FF9EB623-01AC-15E1-0B60-50F31428C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525" y="11313604"/>
            <a:ext cx="3174783" cy="1498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60CFC6-C235-07A5-390C-58996A8E41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8461" y="11326102"/>
            <a:ext cx="2537133" cy="1419586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ADBBDBD-ACDC-E3B3-CC1A-91A8266B2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039" y="6501780"/>
            <a:ext cx="8968242" cy="240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Founded in 2016, Stealth mode until 2018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Based in TEMPE, Arizona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lang="en-US" altLang="en-US" sz="3600" dirty="0">
                <a:solidFill>
                  <a:srgbClr val="000000"/>
                </a:solidFill>
                <a:latin typeface="Aptos" panose="020B0004020202020204" pitchFamily="34" charset="0"/>
              </a:rPr>
              <a:t>Employees: 30 and Growing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Fabrication of Silicon &amp; GaAs Photonics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4767A81-5CF5-9AFE-FB2E-81F86FCDB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8281" y="6335171"/>
            <a:ext cx="7549691" cy="31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Fabrication of Power Electronics Using Si &amp; SiC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Fully Vertically Integrated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Aerospace, Electric Grid, Data Center, and Defense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14B6B9-A76E-6BF6-E6B9-56D13958FF6A}"/>
              </a:ext>
            </a:extLst>
          </p:cNvPr>
          <p:cNvSpPr/>
          <p:nvPr/>
        </p:nvSpPr>
        <p:spPr>
          <a:xfrm>
            <a:off x="1470937" y="9626363"/>
            <a:ext cx="21688845" cy="1514026"/>
          </a:xfrm>
          <a:prstGeom prst="rect">
            <a:avLst/>
          </a:prstGeom>
          <a:solidFill>
            <a:schemeClr val="accent1">
              <a:lumOff val="-9999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FC111-FF7F-1915-BAB2-5F79BB1098D7}"/>
              </a:ext>
            </a:extLst>
          </p:cNvPr>
          <p:cNvSpPr txBox="1"/>
          <p:nvPr/>
        </p:nvSpPr>
        <p:spPr>
          <a:xfrm>
            <a:off x="4422813" y="9626363"/>
            <a:ext cx="4876800" cy="1292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102+ Patents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8B15D8-42B0-0F6A-196D-A5BAFC3600E8}"/>
              </a:ext>
            </a:extLst>
          </p:cNvPr>
          <p:cNvSpPr txBox="1"/>
          <p:nvPr/>
        </p:nvSpPr>
        <p:spPr>
          <a:xfrm>
            <a:off x="10568156" y="9560244"/>
            <a:ext cx="12344907" cy="1661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In-house Design and Fab Manufacturing </a:t>
            </a:r>
          </a:p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(Vertically Integrated)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06D54E-B232-AE90-1BAD-0C1F44DA0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281" y="1700741"/>
            <a:ext cx="6647941" cy="32837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2FE6E4-FE11-C83B-198F-B0E3404D30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986" y="1910456"/>
            <a:ext cx="5954678" cy="3348316"/>
          </a:xfrm>
          <a:prstGeom prst="rect">
            <a:avLst/>
          </a:prstGeom>
        </p:spPr>
      </p:pic>
      <p:sp>
        <p:nvSpPr>
          <p:cNvPr id="32" name="Google Shape;373;p6">
            <a:extLst>
              <a:ext uri="{FF2B5EF4-FFF2-40B4-BE49-F238E27FC236}">
                <a16:creationId xmlns:a16="http://schemas.microsoft.com/office/drawing/2014/main" id="{65E8F3E1-DFAD-7B16-EF69-0B7BCAE29403}"/>
              </a:ext>
            </a:extLst>
          </p:cNvPr>
          <p:cNvSpPr txBox="1"/>
          <p:nvPr/>
        </p:nvSpPr>
        <p:spPr>
          <a:xfrm>
            <a:off x="18143975" y="6444808"/>
            <a:ext cx="407804" cy="36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t> 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5;p6">
            <a:extLst>
              <a:ext uri="{FF2B5EF4-FFF2-40B4-BE49-F238E27FC236}">
                <a16:creationId xmlns:a16="http://schemas.microsoft.com/office/drawing/2014/main" id="{0E44ACAF-86F4-8CD1-61FA-0C2AF154C783}"/>
              </a:ext>
            </a:extLst>
          </p:cNvPr>
          <p:cNvSpPr txBox="1"/>
          <p:nvPr/>
        </p:nvSpPr>
        <p:spPr>
          <a:xfrm>
            <a:off x="17299949" y="2597085"/>
            <a:ext cx="6340800" cy="103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0"/>
              <a:buFont typeface="Arial"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Foundry</a:t>
            </a:r>
            <a:endParaRPr kumimoji="0" sz="5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77;p6">
            <a:extLst>
              <a:ext uri="{FF2B5EF4-FFF2-40B4-BE49-F238E27FC236}">
                <a16:creationId xmlns:a16="http://schemas.microsoft.com/office/drawing/2014/main" id="{F28CE223-A252-25D9-3804-731A33ABF827}"/>
              </a:ext>
            </a:extLst>
          </p:cNvPr>
          <p:cNvSpPr txBox="1"/>
          <p:nvPr/>
        </p:nvSpPr>
        <p:spPr>
          <a:xfrm>
            <a:off x="17674326" y="6335171"/>
            <a:ext cx="5951685" cy="130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411078" marR="0" lvl="0" indent="-411078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500"/>
              <a:buFont typeface="Arial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Device Foundry Services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5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     (30% of the fab capacity)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000"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33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500"/>
              <a:buFont typeface="Arial"/>
              <a:buNone/>
              <a:tabLst/>
              <a:defRPr/>
            </a:pPr>
            <a:endParaRPr kumimoji="0" sz="5000" b="1" i="0" u="none" strike="noStrike" kern="0" cap="none" spc="0" normalizeH="0" baseline="0" noProof="0" dirty="0">
              <a:ln>
                <a:noFill/>
              </a:ln>
              <a:solidFill>
                <a:srgbClr val="0033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500"/>
              <a:buFont typeface="Arial"/>
              <a:buNone/>
              <a:tabLst/>
              <a:defRPr/>
            </a:pPr>
            <a:endParaRPr kumimoji="0" sz="5000" b="1" i="0" u="none" strike="noStrike" kern="0" cap="none" spc="0" normalizeH="0" baseline="0" noProof="0" dirty="0">
              <a:ln>
                <a:noFill/>
              </a:ln>
              <a:solidFill>
                <a:srgbClr val="0033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8;p6">
            <a:extLst>
              <a:ext uri="{FF2B5EF4-FFF2-40B4-BE49-F238E27FC236}">
                <a16:creationId xmlns:a16="http://schemas.microsoft.com/office/drawing/2014/main" id="{8B99C034-2A5D-B9B2-0352-06FD2E285BE1}"/>
              </a:ext>
            </a:extLst>
          </p:cNvPr>
          <p:cNvSpPr txBox="1"/>
          <p:nvPr/>
        </p:nvSpPr>
        <p:spPr>
          <a:xfrm>
            <a:off x="17715576" y="7643860"/>
            <a:ext cx="5768310" cy="130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411078" marR="0" lvl="0" indent="-411078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500"/>
              <a:buFont typeface="Arial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III-V Epitaxy Wafers Development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Calibri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000"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33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500"/>
              <a:buFont typeface="Arial"/>
              <a:buNone/>
              <a:tabLst/>
              <a:defRPr/>
            </a:pPr>
            <a:endParaRPr kumimoji="0" sz="5000" b="1" i="0" u="none" strike="noStrike" kern="0" cap="none" spc="0" normalizeH="0" baseline="0" noProof="0" dirty="0">
              <a:ln>
                <a:noFill/>
              </a:ln>
              <a:solidFill>
                <a:srgbClr val="0033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F"/>
              </a:buClr>
              <a:buSzPts val="2500"/>
              <a:buFont typeface="Arial"/>
              <a:buNone/>
              <a:tabLst/>
              <a:defRPr/>
            </a:pPr>
            <a:endParaRPr kumimoji="0" sz="5000" b="1" i="0" u="none" strike="noStrike" kern="0" cap="none" spc="0" normalizeH="0" baseline="0" noProof="0" dirty="0">
              <a:ln>
                <a:noFill/>
              </a:ln>
              <a:solidFill>
                <a:srgbClr val="0033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11952-2F61-7997-A2D5-479279E02FDB}"/>
              </a:ext>
            </a:extLst>
          </p:cNvPr>
          <p:cNvSpPr txBox="1"/>
          <p:nvPr/>
        </p:nvSpPr>
        <p:spPr>
          <a:xfrm>
            <a:off x="17901826" y="5329337"/>
            <a:ext cx="5257955" cy="1107994"/>
          </a:xfrm>
          <a:prstGeom prst="rect">
            <a:avLst/>
          </a:prstGeom>
          <a:solidFill>
            <a:schemeClr val="bg1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14FBA"/>
                </a:solidFill>
                <a:effectLst/>
                <a:uLnTx/>
                <a:uFillTx/>
                <a:latin typeface="Biome" panose="020B0503030204020804" pitchFamily="34" charset="0"/>
                <a:ea typeface="+mj-ea"/>
                <a:cs typeface="Biome" panose="020B0503030204020804" pitchFamily="34" charset="0"/>
                <a:sym typeface="PT Sans"/>
              </a:rPr>
              <a:t>Foundry  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2F0B01C-E856-0131-9337-537FDA498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3975" y="1700742"/>
            <a:ext cx="4911513" cy="3283734"/>
          </a:xfrm>
          <a:prstGeom prst="rect">
            <a:avLst/>
          </a:prstGeom>
        </p:spPr>
      </p:pic>
      <p:sp>
        <p:nvSpPr>
          <p:cNvPr id="45" name="Google Shape;262;p7">
            <a:extLst>
              <a:ext uri="{FF2B5EF4-FFF2-40B4-BE49-F238E27FC236}">
                <a16:creationId xmlns:a16="http://schemas.microsoft.com/office/drawing/2014/main" id="{FAADE6B7-0219-7015-A576-5274594E2B85}"/>
              </a:ext>
            </a:extLst>
          </p:cNvPr>
          <p:cNvSpPr txBox="1"/>
          <p:nvPr/>
        </p:nvSpPr>
        <p:spPr>
          <a:xfrm>
            <a:off x="1999211" y="12425448"/>
            <a:ext cx="2143924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6" name="Google Shape;264;p7" descr="A blue and green logo&#10;&#10;Description automatically generated">
            <a:extLst>
              <a:ext uri="{FF2B5EF4-FFF2-40B4-BE49-F238E27FC236}">
                <a16:creationId xmlns:a16="http://schemas.microsoft.com/office/drawing/2014/main" id="{C3D2E0EF-348C-4331-D679-99B2F1A2F115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5" y="12538089"/>
            <a:ext cx="915266" cy="870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93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"/>
          <p:cNvSpPr txBox="1"/>
          <p:nvPr/>
        </p:nvSpPr>
        <p:spPr>
          <a:xfrm>
            <a:off x="831073" y="524177"/>
            <a:ext cx="23259014" cy="141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defTabSz="1828800">
              <a:buSzPts val="4000"/>
            </a:pPr>
            <a:r>
              <a:rPr lang="en-US" sz="8000">
                <a:solidFill>
                  <a:srgbClr val="00337F"/>
                </a:solidFill>
              </a:rPr>
              <a:t>Cactus Fab: 40,000 sq ft  Facility </a:t>
            </a:r>
            <a:endParaRPr sz="2800"/>
          </a:p>
        </p:txBody>
      </p:sp>
      <p:sp>
        <p:nvSpPr>
          <p:cNvPr id="342" name="Google Shape;342;p5"/>
          <p:cNvSpPr txBox="1"/>
          <p:nvPr/>
        </p:nvSpPr>
        <p:spPr>
          <a:xfrm>
            <a:off x="14316700" y="2946251"/>
            <a:ext cx="9773400" cy="923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defTabSz="1828800">
              <a:buSzPts val="2100"/>
            </a:pPr>
            <a:r>
              <a:rPr lang="en-US" sz="42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Frontend + Backend </a:t>
            </a: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: 20,000 sq ft </a:t>
            </a:r>
            <a:endParaRPr sz="3400"/>
          </a:p>
          <a:p>
            <a:pPr marL="571500" indent="-571500" defTabSz="1828800">
              <a:buSzPts val="2100"/>
              <a:buFont typeface="Arial"/>
              <a:buChar char="•"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cSiC Power + AI Photonics fab </a:t>
            </a:r>
            <a:endParaRPr sz="3400"/>
          </a:p>
          <a:p>
            <a:pPr marL="571500" indent="-571500" defTabSz="1828800">
              <a:buSzPts val="2100"/>
              <a:buFont typeface="Arial"/>
              <a:buChar char="•"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Class 100 Clean Room</a:t>
            </a:r>
            <a:endParaRPr sz="3400"/>
          </a:p>
          <a:p>
            <a:pPr marL="571500" indent="-571500" defTabSz="1828800">
              <a:buSzPts val="2100"/>
              <a:buFont typeface="Arial"/>
              <a:buChar char="•"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100+ pieces of advanced Equipment &amp; tools</a:t>
            </a:r>
            <a:endParaRPr sz="3400"/>
          </a:p>
          <a:p>
            <a:pPr marL="571500" indent="-571500" defTabSz="1828800">
              <a:buSzPts val="2100"/>
              <a:buFont typeface="Arial"/>
              <a:buChar char="•"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Wafer Thinning + Dicing</a:t>
            </a:r>
            <a:endParaRPr sz="3400"/>
          </a:p>
          <a:p>
            <a:pPr defTabSz="1828800">
              <a:buSzPts val="2100"/>
            </a:pPr>
            <a:endParaRPr sz="4200">
              <a:latin typeface="Calibri"/>
              <a:ea typeface="Calibri"/>
              <a:cs typeface="Calibri"/>
              <a:sym typeface="Calibri"/>
            </a:endParaRPr>
          </a:p>
          <a:p>
            <a:pPr defTabSz="1828800">
              <a:buSzPts val="2100"/>
            </a:pPr>
            <a:r>
              <a:rPr lang="en-US" sz="4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Epitaxy Fab + Test </a:t>
            </a: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: 20,000 sq ft</a:t>
            </a:r>
            <a:endParaRPr sz="3400"/>
          </a:p>
          <a:p>
            <a:pPr marL="571500" indent="-571500" defTabSz="1828800">
              <a:buSzPts val="2100"/>
              <a:buFont typeface="Arial"/>
              <a:buChar char="•"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2 MBEs (Molecular Beam Epitaxy), 2 MOCVDs (Metal Organic Vapor Deposition), 1 SiC Epitaxy tool</a:t>
            </a:r>
            <a:endParaRPr sz="3400"/>
          </a:p>
          <a:p>
            <a:pPr marL="571500" indent="-571500" defTabSz="1828800">
              <a:buSzPts val="2100"/>
              <a:buFont typeface="Arial"/>
              <a:buChar char="•"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Characterization tools (Laser/detectors)</a:t>
            </a:r>
            <a:endParaRPr sz="3400"/>
          </a:p>
          <a:p>
            <a:pPr marL="571500" indent="-571500" defTabSz="1828800">
              <a:buSzPts val="2100"/>
              <a:buFont typeface="Arial"/>
              <a:buChar char="•"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Probing room for finished devices (VCSEL+PD)</a:t>
            </a:r>
            <a:endParaRPr sz="3400"/>
          </a:p>
        </p:txBody>
      </p:sp>
      <p:sp>
        <p:nvSpPr>
          <p:cNvPr id="343" name="Google Shape;343;p5">
            <a:hlinkClick r:id="rId3"/>
          </p:cNvPr>
          <p:cNvSpPr txBox="1"/>
          <p:nvPr/>
        </p:nvSpPr>
        <p:spPr>
          <a:xfrm>
            <a:off x="3689516" y="9076662"/>
            <a:ext cx="902560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defTabSz="1828800">
              <a:buSzPts val="2400"/>
            </a:pPr>
            <a:r>
              <a:rPr lang="en-US" sz="48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1.5 Minute Video Clip of the Fab</a:t>
            </a:r>
            <a:endParaRPr sz="2800" dirty="0"/>
          </a:p>
        </p:txBody>
      </p:sp>
      <p:sp>
        <p:nvSpPr>
          <p:cNvPr id="344" name="Google Shape;344;p5"/>
          <p:cNvSpPr txBox="1"/>
          <p:nvPr/>
        </p:nvSpPr>
        <p:spPr>
          <a:xfrm>
            <a:off x="2338944" y="8947814"/>
            <a:ext cx="1418304" cy="110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defTabSz="1828800">
              <a:lnSpc>
                <a:spcPct val="150000"/>
              </a:lnSpc>
              <a:buSzPts val="2000"/>
            </a:pP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LINK</a:t>
            </a:r>
            <a:endParaRPr sz="2800" dirty="0"/>
          </a:p>
        </p:txBody>
      </p:sp>
      <p:sp>
        <p:nvSpPr>
          <p:cNvPr id="345" name="Google Shape;345;p5"/>
          <p:cNvSpPr txBox="1"/>
          <p:nvPr/>
        </p:nvSpPr>
        <p:spPr>
          <a:xfrm>
            <a:off x="1777867" y="12365914"/>
            <a:ext cx="2143924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defTabSz="1828800">
              <a:buSzPts val="1400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sz="2800"/>
          </a:p>
        </p:txBody>
      </p:sp>
      <p:pic>
        <p:nvPicPr>
          <p:cNvPr id="346" name="Google Shape;3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427" y="12529407"/>
            <a:ext cx="870206" cy="8702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"/>
          <p:cNvSpPr txBox="1"/>
          <p:nvPr/>
        </p:nvSpPr>
        <p:spPr>
          <a:xfrm>
            <a:off x="937424" y="1791776"/>
            <a:ext cx="22279688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defTabSz="1828800">
              <a:buSzPts val="1800"/>
            </a:pPr>
            <a:r>
              <a:rPr lang="en-US" sz="3600">
                <a:solidFill>
                  <a:srgbClr val="0070C0"/>
                </a:solidFill>
              </a:rPr>
              <a:t> ITAR REGISTERED AND DEPARTMENT OF DEFENSE (DOD) TRUSTED SUPPLIER – IN PROGRESS</a:t>
            </a:r>
            <a:endParaRPr sz="2800"/>
          </a:p>
        </p:txBody>
      </p:sp>
      <p:pic>
        <p:nvPicPr>
          <p:cNvPr id="348" name="Google Shape;348;p5" descr="A aerial view of a factor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7776" y="3073409"/>
            <a:ext cx="11196264" cy="59565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5"/>
          <p:cNvCxnSpPr/>
          <p:nvPr/>
        </p:nvCxnSpPr>
        <p:spPr>
          <a:xfrm flipH="1">
            <a:off x="9442580" y="7912361"/>
            <a:ext cx="4874120" cy="407434"/>
          </a:xfrm>
          <a:prstGeom prst="straightConnector1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0" name="Google Shape;350;p5"/>
          <p:cNvCxnSpPr/>
          <p:nvPr/>
        </p:nvCxnSpPr>
        <p:spPr>
          <a:xfrm flipH="1">
            <a:off x="6707628" y="3536742"/>
            <a:ext cx="7609072" cy="1447056"/>
          </a:xfrm>
          <a:prstGeom prst="straightConnector1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1" name="Google Shape;351;p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945" y="10083196"/>
            <a:ext cx="2519234" cy="255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753" y="10229851"/>
            <a:ext cx="2519234" cy="238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ABF44-60A9-31E7-A9C8-803540CD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er Value proposition">
            <a:extLst>
              <a:ext uri="{FF2B5EF4-FFF2-40B4-BE49-F238E27FC236}">
                <a16:creationId xmlns:a16="http://schemas.microsoft.com/office/drawing/2014/main" id="{EB9F2329-31FE-1133-225E-795875207F4E}"/>
              </a:ext>
            </a:extLst>
          </p:cNvPr>
          <p:cNvSpPr txBox="1"/>
          <p:nvPr/>
        </p:nvSpPr>
        <p:spPr>
          <a:xfrm>
            <a:off x="833484" y="665254"/>
            <a:ext cx="22384864" cy="6790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0000" b="1" cap="all" spc="-500">
                <a:solidFill>
                  <a:srgbClr val="12327A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AI PHOTONICS</a:t>
            </a:r>
            <a:r>
              <a:rPr kumimoji="0" lang="en-US" sz="5400" b="0" i="0" u="none" strike="noStrike" kern="0" cap="all" spc="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 PRODUCTS AND VALUE PROPOSITIONS</a:t>
            </a:r>
          </a:p>
        </p:txBody>
      </p:sp>
      <p:sp>
        <p:nvSpPr>
          <p:cNvPr id="345" name="Cactus VICTORY VCSEL Laser Chip Vertical Cavity Surface Emitting Laser (VCSEL)">
            <a:extLst>
              <a:ext uri="{FF2B5EF4-FFF2-40B4-BE49-F238E27FC236}">
                <a16:creationId xmlns:a16="http://schemas.microsoft.com/office/drawing/2014/main" id="{91AC9C3F-E03B-E3F1-700E-DEDC2DB16837}"/>
              </a:ext>
            </a:extLst>
          </p:cNvPr>
          <p:cNvSpPr txBox="1"/>
          <p:nvPr/>
        </p:nvSpPr>
        <p:spPr>
          <a:xfrm>
            <a:off x="5435607" y="6772400"/>
            <a:ext cx="10516146" cy="6935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40" bIns="91440"/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SiC Power Chips and Photonics 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3C21B6F5-FADA-AF50-6CDA-627E60B6F0BC}"/>
              </a:ext>
            </a:extLst>
          </p:cNvPr>
          <p:cNvSpPr/>
          <p:nvPr/>
        </p:nvSpPr>
        <p:spPr>
          <a:xfrm>
            <a:off x="16013352" y="2736331"/>
            <a:ext cx="8237300" cy="7005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>
            <a:miter lim="400000"/>
          </a:ln>
        </p:spPr>
        <p:txBody>
          <a:bodyPr tIns="91440" bIns="91440"/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/>
              <a:cs typeface="Arial"/>
              <a:sym typeface="PT Sans Narrow"/>
            </a:endParaRPr>
          </a:p>
        </p:txBody>
      </p:sp>
      <p:sp>
        <p:nvSpPr>
          <p:cNvPr id="12" name="Cactus ULTRA UFD® Chip Ultra-Fast Detectors">
            <a:extLst>
              <a:ext uri="{FF2B5EF4-FFF2-40B4-BE49-F238E27FC236}">
                <a16:creationId xmlns:a16="http://schemas.microsoft.com/office/drawing/2014/main" id="{EB35BDBA-BF7B-4634-60EA-6DE0E3662844}"/>
              </a:ext>
            </a:extLst>
          </p:cNvPr>
          <p:cNvSpPr txBox="1"/>
          <p:nvPr/>
        </p:nvSpPr>
        <p:spPr>
          <a:xfrm>
            <a:off x="16299021" y="2867543"/>
            <a:ext cx="7532530" cy="539870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40" bIns="91440"/>
          <a:lstStyle/>
          <a:p>
            <a:pPr marL="0" marR="0" lvl="0" indent="0" algn="ctr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Market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pic>
        <p:nvPicPr>
          <p:cNvPr id="3" name="Picture 2" descr="A circular pattern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700D88BF-BF5D-94F1-FA19-2F5BE4AC6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29" y="3116669"/>
            <a:ext cx="4878594" cy="472565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BC935-3885-E517-B15C-FE7C7B5B0459}"/>
              </a:ext>
            </a:extLst>
          </p:cNvPr>
          <p:cNvSpPr txBox="1"/>
          <p:nvPr/>
        </p:nvSpPr>
        <p:spPr>
          <a:xfrm>
            <a:off x="794592" y="8533371"/>
            <a:ext cx="3663182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 Narrow"/>
              </a:rPr>
              <a:t>141,493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 PD/Wafer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39A48C-27DE-4A8B-55F6-B653C8854B88}"/>
              </a:ext>
            </a:extLst>
          </p:cNvPr>
          <p:cNvSpPr txBox="1"/>
          <p:nvPr/>
        </p:nvSpPr>
        <p:spPr>
          <a:xfrm>
            <a:off x="547619" y="7740977"/>
            <a:ext cx="4475905" cy="753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 Narrow"/>
              </a:rPr>
              <a:t>49,419 VCSEL/Wafer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5AF2B5-0839-DAB5-10ED-FC551D08EFA0}"/>
              </a:ext>
            </a:extLst>
          </p:cNvPr>
          <p:cNvSpPr/>
          <p:nvPr/>
        </p:nvSpPr>
        <p:spPr>
          <a:xfrm>
            <a:off x="327867" y="4305659"/>
            <a:ext cx="4020170" cy="7806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PT Sans Narr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A3297-779A-EDC2-5020-68C05CF9EFC3}"/>
              </a:ext>
            </a:extLst>
          </p:cNvPr>
          <p:cNvSpPr txBox="1"/>
          <p:nvPr/>
        </p:nvSpPr>
        <p:spPr>
          <a:xfrm>
            <a:off x="949283" y="4199848"/>
            <a:ext cx="3276859" cy="835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 Narrow"/>
              </a:rPr>
              <a:t>VCSEL (Laser)</a:t>
            </a: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665AD2F7-0216-4D1B-5E76-257E374B403F}"/>
              </a:ext>
            </a:extLst>
          </p:cNvPr>
          <p:cNvSpPr/>
          <p:nvPr/>
        </p:nvSpPr>
        <p:spPr>
          <a:xfrm>
            <a:off x="5409409" y="2634830"/>
            <a:ext cx="10516146" cy="2561024"/>
          </a:xfrm>
          <a:prstGeom prst="roundRect">
            <a:avLst>
              <a:gd name="adj" fmla="val 26470"/>
            </a:avLst>
          </a:prstGeom>
          <a:solidFill>
            <a:schemeClr val="accent1">
              <a:lumMod val="75000"/>
              <a:alpha val="20868"/>
            </a:schemeClr>
          </a:solidFill>
          <a:ln w="25400">
            <a:miter lim="400000"/>
          </a:ln>
        </p:spPr>
        <p:txBody>
          <a:bodyPr tIns="91440" bIns="91440"/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/>
              <a:cs typeface="Arial"/>
              <a:sym typeface="PT Sans Narrow"/>
            </a:endParaRP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672FD751-8FF4-9981-60BD-01F86C61A6EC}"/>
              </a:ext>
            </a:extLst>
          </p:cNvPr>
          <p:cNvSpPr/>
          <p:nvPr/>
        </p:nvSpPr>
        <p:spPr>
          <a:xfrm>
            <a:off x="5409411" y="2637211"/>
            <a:ext cx="10516146" cy="792746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5400">
            <a:miter lim="400000"/>
          </a:ln>
        </p:spPr>
        <p:txBody>
          <a:bodyPr tIns="91440" bIns="91440"/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/>
              <a:cs typeface="Arial"/>
              <a:sym typeface="PT Sans Narrow"/>
            </a:endParaRPr>
          </a:p>
        </p:txBody>
      </p:sp>
      <p:sp>
        <p:nvSpPr>
          <p:cNvPr id="14" name="Cactus ULTRA UFD® Chip Ultra-Fast Detectors">
            <a:extLst>
              <a:ext uri="{FF2B5EF4-FFF2-40B4-BE49-F238E27FC236}">
                <a16:creationId xmlns:a16="http://schemas.microsoft.com/office/drawing/2014/main" id="{ED774208-8D40-D606-317B-3BE4B150DA7E}"/>
              </a:ext>
            </a:extLst>
          </p:cNvPr>
          <p:cNvSpPr txBox="1"/>
          <p:nvPr/>
        </p:nvSpPr>
        <p:spPr>
          <a:xfrm>
            <a:off x="5695080" y="2768423"/>
            <a:ext cx="10473560" cy="7416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40" bIns="91440"/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ULTRA UFD®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and INDIGO IRD® Detector Chips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sp>
        <p:nvSpPr>
          <p:cNvPr id="20" name="Speed 10x Faster…">
            <a:extLst>
              <a:ext uri="{FF2B5EF4-FFF2-40B4-BE49-F238E27FC236}">
                <a16:creationId xmlns:a16="http://schemas.microsoft.com/office/drawing/2014/main" id="{D49071A2-53CD-EEF1-434E-227D5CB7A313}"/>
              </a:ext>
            </a:extLst>
          </p:cNvPr>
          <p:cNvSpPr txBox="1"/>
          <p:nvPr/>
        </p:nvSpPr>
        <p:spPr>
          <a:xfrm>
            <a:off x="5649987" y="3398905"/>
            <a:ext cx="12224738" cy="16874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40" bIns="91440"/>
          <a:lstStyle/>
          <a:p>
            <a:pPr marL="411078" marR="0" lvl="0" indent="-411078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100" b="1" i="1">
                <a:solidFill>
                  <a:srgbClr val="00337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10x Faster</a:t>
            </a:r>
            <a:r>
              <a:rPr kumimoji="0" lang="en-US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(TOF) – 10 ps vs. ns</a:t>
            </a:r>
            <a:endParaRPr kumimoji="0" sz="41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  <a:p>
            <a:pPr marL="411078" marR="0" lvl="0" indent="-411078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100" b="1" i="1">
                <a:solidFill>
                  <a:srgbClr val="00337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Radiation Hardened</a:t>
            </a:r>
          </a:p>
        </p:txBody>
      </p:sp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EA1250DD-0929-A11E-D9BA-484B195A0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01" y="8784268"/>
            <a:ext cx="2127650" cy="221390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ounded Rectangle">
            <a:extLst>
              <a:ext uri="{FF2B5EF4-FFF2-40B4-BE49-F238E27FC236}">
                <a16:creationId xmlns:a16="http://schemas.microsoft.com/office/drawing/2014/main" id="{7A8B64D0-127A-293E-DF01-394B66B465D4}"/>
              </a:ext>
            </a:extLst>
          </p:cNvPr>
          <p:cNvSpPr/>
          <p:nvPr/>
        </p:nvSpPr>
        <p:spPr>
          <a:xfrm>
            <a:off x="5414455" y="5883126"/>
            <a:ext cx="10754186" cy="2420844"/>
          </a:xfrm>
          <a:prstGeom prst="roundRect">
            <a:avLst>
              <a:gd name="adj" fmla="val 20717"/>
            </a:avLst>
          </a:prstGeom>
          <a:solidFill>
            <a:srgbClr val="0047B2">
              <a:alpha val="20868"/>
            </a:srgbClr>
          </a:solidFill>
          <a:ln w="25400">
            <a:miter lim="400000"/>
          </a:ln>
        </p:spPr>
        <p:txBody>
          <a:bodyPr tIns="91440" bIns="91440"/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/>
              <a:cs typeface="Arial"/>
              <a:sym typeface="PT Sans Narrow"/>
            </a:endParaRPr>
          </a:p>
        </p:txBody>
      </p:sp>
      <p:sp>
        <p:nvSpPr>
          <p:cNvPr id="30" name="Rounded Rectangle">
            <a:extLst>
              <a:ext uri="{FF2B5EF4-FFF2-40B4-BE49-F238E27FC236}">
                <a16:creationId xmlns:a16="http://schemas.microsoft.com/office/drawing/2014/main" id="{3A07493A-8DCF-E4C0-2D69-721CA3A7AC4F}"/>
              </a:ext>
            </a:extLst>
          </p:cNvPr>
          <p:cNvSpPr/>
          <p:nvPr/>
        </p:nvSpPr>
        <p:spPr>
          <a:xfrm>
            <a:off x="5404364" y="5455471"/>
            <a:ext cx="10764276" cy="1017698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5400">
            <a:miter lim="400000"/>
          </a:ln>
        </p:spPr>
        <p:txBody>
          <a:bodyPr tIns="91440" bIns="91440"/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/>
              <a:cs typeface="Arial"/>
              <a:sym typeface="PT Sans Narrow"/>
            </a:endParaRPr>
          </a:p>
        </p:txBody>
      </p:sp>
      <p:sp>
        <p:nvSpPr>
          <p:cNvPr id="31" name="Cost (10x lower cost using innovative process using GaAs (Gallium Arsenide)…">
            <a:extLst>
              <a:ext uri="{FF2B5EF4-FFF2-40B4-BE49-F238E27FC236}">
                <a16:creationId xmlns:a16="http://schemas.microsoft.com/office/drawing/2014/main" id="{22E0CCB5-F86A-3E2F-EAD0-4D7B046828AD}"/>
              </a:ext>
            </a:extLst>
          </p:cNvPr>
          <p:cNvSpPr txBox="1"/>
          <p:nvPr/>
        </p:nvSpPr>
        <p:spPr>
          <a:xfrm>
            <a:off x="5396614" y="6295556"/>
            <a:ext cx="10782116" cy="23062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40" bIns="91440"/>
          <a:lstStyle/>
          <a:p>
            <a:pPr marL="411078" marR="0" lvl="0" indent="-411078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100" b="1" i="1">
                <a:solidFill>
                  <a:srgbClr val="00337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10x lower cost using</a:t>
            </a:r>
            <a:r>
              <a:rPr kumimoji="0" lang="en-US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patented processes </a:t>
            </a:r>
          </a:p>
          <a:p>
            <a:pPr marL="411078" marR="0" lvl="0" indent="-411078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100" b="1" i="1">
                <a:solidFill>
                  <a:srgbClr val="00337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lang="en-US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Eye Safety, longer wavelength</a:t>
            </a:r>
          </a:p>
          <a:p>
            <a:pPr marL="411078" marR="0" lvl="0" indent="-411078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100" b="1" i="1">
                <a:solidFill>
                  <a:srgbClr val="00337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lang="en-US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3D Integrated through bonding -packaging</a:t>
            </a:r>
            <a:endParaRPr kumimoji="0" sz="41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E6638691-8A58-49D9-6F71-37F5CF313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630" y="8796176"/>
            <a:ext cx="2341232" cy="2151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A41A5A56-55A1-C74B-FDB6-2B9ED054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4576" y="8822072"/>
            <a:ext cx="2127648" cy="2098896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Cactus INDIGO IRD® Chip Infrared (IR) Detectors">
            <a:extLst>
              <a:ext uri="{FF2B5EF4-FFF2-40B4-BE49-F238E27FC236}">
                <a16:creationId xmlns:a16="http://schemas.microsoft.com/office/drawing/2014/main" id="{8EFF8AB5-A11B-6262-8B9F-4F96D63E2737}"/>
              </a:ext>
            </a:extLst>
          </p:cNvPr>
          <p:cNvSpPr txBox="1"/>
          <p:nvPr/>
        </p:nvSpPr>
        <p:spPr>
          <a:xfrm>
            <a:off x="5497207" y="5694979"/>
            <a:ext cx="10240566" cy="5388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40" bIns="91440"/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VICTORY VCSEL Laser Chip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6EF86261-746D-C3FD-7450-848CFBFE4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7144" y="9067300"/>
            <a:ext cx="1911496" cy="1456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EE71D1-5F7C-AD0B-C00A-33B2488BC8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6760" y="3613249"/>
            <a:ext cx="1637960" cy="159579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F45B6F1-71FC-80F0-C76E-4BDC254CFEFD}"/>
              </a:ext>
            </a:extLst>
          </p:cNvPr>
          <p:cNvSpPr txBox="1"/>
          <p:nvPr/>
        </p:nvSpPr>
        <p:spPr>
          <a:xfrm>
            <a:off x="16576063" y="3615079"/>
            <a:ext cx="4570190" cy="90024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3D Sensing: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96EACFB-9C8A-EBCC-84D9-9D9A70D4B8B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7515" y="5479311"/>
            <a:ext cx="1681510" cy="159579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0DE03EF-5A6E-AED2-9548-18F3615DE1AB}"/>
              </a:ext>
            </a:extLst>
          </p:cNvPr>
          <p:cNvSpPr txBox="1"/>
          <p:nvPr/>
        </p:nvSpPr>
        <p:spPr>
          <a:xfrm>
            <a:off x="16652983" y="4790707"/>
            <a:ext cx="4570190" cy="90024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AI Data Center: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00702B-2B73-01B8-0960-7EB64D3CEC52}"/>
              </a:ext>
            </a:extLst>
          </p:cNvPr>
          <p:cNvSpPr txBox="1"/>
          <p:nvPr/>
        </p:nvSpPr>
        <p:spPr>
          <a:xfrm>
            <a:off x="16702291" y="6019188"/>
            <a:ext cx="4570190" cy="90024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AI Telecom (6G)</a:t>
            </a:r>
          </a:p>
        </p:txBody>
      </p:sp>
      <p:pic>
        <p:nvPicPr>
          <p:cNvPr id="13" name="unknown.jpeg" descr="unknown.jpeg">
            <a:extLst>
              <a:ext uri="{FF2B5EF4-FFF2-40B4-BE49-F238E27FC236}">
                <a16:creationId xmlns:a16="http://schemas.microsoft.com/office/drawing/2014/main" id="{B7CF1578-C812-CC1F-E74A-69A827900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74725" y="8918247"/>
            <a:ext cx="4845958" cy="215270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F8C80A-0C3A-FC18-12F6-0B5B5C9694E1}"/>
              </a:ext>
            </a:extLst>
          </p:cNvPr>
          <p:cNvSpPr txBox="1"/>
          <p:nvPr/>
        </p:nvSpPr>
        <p:spPr>
          <a:xfrm>
            <a:off x="16702291" y="6987415"/>
            <a:ext cx="4570190" cy="90024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LIDAR</a:t>
            </a:r>
          </a:p>
        </p:txBody>
      </p:sp>
      <p:sp>
        <p:nvSpPr>
          <p:cNvPr id="16" name="Google Shape;389;p7">
            <a:extLst>
              <a:ext uri="{FF2B5EF4-FFF2-40B4-BE49-F238E27FC236}">
                <a16:creationId xmlns:a16="http://schemas.microsoft.com/office/drawing/2014/main" id="{C9E72ED4-46BE-863A-03DA-E99EF03F286A}"/>
              </a:ext>
            </a:extLst>
          </p:cNvPr>
          <p:cNvSpPr txBox="1"/>
          <p:nvPr/>
        </p:nvSpPr>
        <p:spPr>
          <a:xfrm>
            <a:off x="1498588" y="12463520"/>
            <a:ext cx="21439200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lang="en-US" sz="2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sz="2800" dirty="0"/>
          </a:p>
        </p:txBody>
      </p:sp>
      <p:pic>
        <p:nvPicPr>
          <p:cNvPr id="17" name="Google Shape;390;p7" descr="A blue and green logo&#10;&#10;Description automatically generated">
            <a:extLst>
              <a:ext uri="{FF2B5EF4-FFF2-40B4-BE49-F238E27FC236}">
                <a16:creationId xmlns:a16="http://schemas.microsoft.com/office/drawing/2014/main" id="{2F4CE6D5-A942-A6EF-9CC3-C2E08C96F1D8}"/>
              </a:ext>
            </a:extLst>
          </p:cNvPr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07" y="12682005"/>
            <a:ext cx="915266" cy="870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0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2ABDC-E9FE-974C-33D6-25B99DE4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6109"/>
            <a:ext cx="24201118" cy="95419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6400" u="sng" kern="0" cap="all" dirty="0">
                <a:solidFill>
                  <a:srgbClr val="12327A"/>
                </a:solidFill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Current</a:t>
            </a:r>
            <a:r>
              <a:rPr lang="en-US" sz="6400" kern="0" cap="all" dirty="0">
                <a:solidFill>
                  <a:srgbClr val="12327A"/>
                </a:solidFill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 Photonics Products (2026)</a:t>
            </a:r>
            <a:endParaRPr lang="en-US" sz="6400" kern="0" cap="all" dirty="0">
              <a:solidFill>
                <a:schemeClr val="accent4"/>
              </a:solidFill>
              <a:latin typeface="Biome" panose="020B0503030204020804" pitchFamily="34" charset="0"/>
              <a:cs typeface="Biome" panose="020B0503030204020804" pitchFamily="34" charset="0"/>
              <a:sym typeface="PT San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36E2B2-A7B9-A6DF-B9E0-9D7A585453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" y="1416086"/>
          <a:ext cx="24201126" cy="9181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97763">
                  <a:extLst>
                    <a:ext uri="{9D8B030D-6E8A-4147-A177-3AD203B41FA5}">
                      <a16:colId xmlns:a16="http://schemas.microsoft.com/office/drawing/2014/main" val="1872824059"/>
                    </a:ext>
                  </a:extLst>
                </a:gridCol>
                <a:gridCol w="2359079">
                  <a:extLst>
                    <a:ext uri="{9D8B030D-6E8A-4147-A177-3AD203B41FA5}">
                      <a16:colId xmlns:a16="http://schemas.microsoft.com/office/drawing/2014/main" val="912547468"/>
                    </a:ext>
                  </a:extLst>
                </a:gridCol>
                <a:gridCol w="2095178">
                  <a:extLst>
                    <a:ext uri="{9D8B030D-6E8A-4147-A177-3AD203B41FA5}">
                      <a16:colId xmlns:a16="http://schemas.microsoft.com/office/drawing/2014/main" val="182172908"/>
                    </a:ext>
                  </a:extLst>
                </a:gridCol>
                <a:gridCol w="1895624">
                  <a:extLst>
                    <a:ext uri="{9D8B030D-6E8A-4147-A177-3AD203B41FA5}">
                      <a16:colId xmlns:a16="http://schemas.microsoft.com/office/drawing/2014/main" val="2047984611"/>
                    </a:ext>
                  </a:extLst>
                </a:gridCol>
                <a:gridCol w="2476234">
                  <a:extLst>
                    <a:ext uri="{9D8B030D-6E8A-4147-A177-3AD203B41FA5}">
                      <a16:colId xmlns:a16="http://schemas.microsoft.com/office/drawing/2014/main" val="3997244917"/>
                    </a:ext>
                  </a:extLst>
                </a:gridCol>
                <a:gridCol w="2185930">
                  <a:extLst>
                    <a:ext uri="{9D8B030D-6E8A-4147-A177-3AD203B41FA5}">
                      <a16:colId xmlns:a16="http://schemas.microsoft.com/office/drawing/2014/main" val="2024935692"/>
                    </a:ext>
                  </a:extLst>
                </a:gridCol>
                <a:gridCol w="2145360">
                  <a:extLst>
                    <a:ext uri="{9D8B030D-6E8A-4147-A177-3AD203B41FA5}">
                      <a16:colId xmlns:a16="http://schemas.microsoft.com/office/drawing/2014/main" val="2036122678"/>
                    </a:ext>
                  </a:extLst>
                </a:gridCol>
                <a:gridCol w="2145360">
                  <a:extLst>
                    <a:ext uri="{9D8B030D-6E8A-4147-A177-3AD203B41FA5}">
                      <a16:colId xmlns:a16="http://schemas.microsoft.com/office/drawing/2014/main" val="2569856949"/>
                    </a:ext>
                  </a:extLst>
                </a:gridCol>
                <a:gridCol w="2145360">
                  <a:extLst>
                    <a:ext uri="{9D8B030D-6E8A-4147-A177-3AD203B41FA5}">
                      <a16:colId xmlns:a16="http://schemas.microsoft.com/office/drawing/2014/main" val="197950574"/>
                    </a:ext>
                  </a:extLst>
                </a:gridCol>
                <a:gridCol w="2145360">
                  <a:extLst>
                    <a:ext uri="{9D8B030D-6E8A-4147-A177-3AD203B41FA5}">
                      <a16:colId xmlns:a16="http://schemas.microsoft.com/office/drawing/2014/main" val="4224250995"/>
                    </a:ext>
                  </a:extLst>
                </a:gridCol>
                <a:gridCol w="2209878">
                  <a:extLst>
                    <a:ext uri="{9D8B030D-6E8A-4147-A177-3AD203B41FA5}">
                      <a16:colId xmlns:a16="http://schemas.microsoft.com/office/drawing/2014/main" val="3976963833"/>
                    </a:ext>
                  </a:extLst>
                </a:gridCol>
              </a:tblGrid>
              <a:tr h="87980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48282" marR="148282" marT="74142" marB="74142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Lasers (GaAs, Dilute Nitride)</a:t>
                      </a:r>
                    </a:p>
                  </a:txBody>
                  <a:tcPr marL="148282" marR="148282" marT="74142" marB="7414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74141" marR="74141" marT="37071" marB="3707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74141" marR="74141" marT="37071" marB="3707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74141" marR="74141" marT="37071" marB="3707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74141" marR="74141" marT="37071" marB="37071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48282" marR="148282" marT="74142" marB="74142"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Detectors</a:t>
                      </a:r>
                    </a:p>
                  </a:txBody>
                  <a:tcPr marL="148282" marR="148282" marT="74142" marB="74142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74141" marR="74141" marT="37071" marB="370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Modules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Photonic Int Ckt (PIC)</a:t>
                      </a:r>
                      <a:endParaRPr lang="en-US" sz="2400" dirty="0"/>
                    </a:p>
                  </a:txBody>
                  <a:tcPr marL="148282" marR="148282" marT="74142" marB="74142"/>
                </a:tc>
                <a:extLst>
                  <a:ext uri="{0D108BD9-81ED-4DB2-BD59-A6C34878D82A}">
                    <a16:rowId xmlns:a16="http://schemas.microsoft.com/office/drawing/2014/main" val="4137282398"/>
                  </a:ext>
                </a:extLst>
              </a:tr>
              <a:tr h="12455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Products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850 nm</a:t>
                      </a:r>
                    </a:p>
                    <a:p>
                      <a:pPr algn="ctr"/>
                      <a:r>
                        <a:rPr lang="en-US" sz="2400" b="1" dirty="0"/>
                        <a:t>25G VCSEL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940 nm</a:t>
                      </a:r>
                    </a:p>
                    <a:p>
                      <a:pPr algn="ctr"/>
                      <a:r>
                        <a:rPr lang="en-US" sz="2400" b="1" dirty="0"/>
                        <a:t>25G  VCSEL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980 nm</a:t>
                      </a:r>
                    </a:p>
                    <a:p>
                      <a:pPr algn="ctr"/>
                      <a:r>
                        <a:rPr lang="en-US" sz="2400" b="1" dirty="0"/>
                        <a:t>25G VCSEL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**</a:t>
                      </a:r>
                      <a:r>
                        <a:rPr lang="en-US" sz="2400" b="1" dirty="0"/>
                        <a:t>1310 -1380 nm</a:t>
                      </a:r>
                    </a:p>
                    <a:p>
                      <a:pPr algn="ctr"/>
                      <a:r>
                        <a:rPr lang="en-US" sz="2400" b="1" dirty="0"/>
                        <a:t>iVCSEL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**</a:t>
                      </a:r>
                      <a:r>
                        <a:rPr lang="en-US" sz="2400" b="1" dirty="0"/>
                        <a:t>1450 nm</a:t>
                      </a:r>
                    </a:p>
                    <a:p>
                      <a:pPr algn="ctr"/>
                      <a:r>
                        <a:rPr lang="en-US" sz="2400" b="1" dirty="0"/>
                        <a:t>EEL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1310/1450/1550 Detector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850 nm</a:t>
                      </a:r>
                    </a:p>
                    <a:p>
                      <a:pPr algn="ctr"/>
                      <a:r>
                        <a:rPr lang="en-US" sz="2400" b="1" dirty="0"/>
                        <a:t>25G PD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940/980 nm</a:t>
                      </a:r>
                    </a:p>
                    <a:p>
                      <a:pPr algn="ctr"/>
                      <a:r>
                        <a:rPr lang="en-US" sz="2400" b="1" dirty="0"/>
                        <a:t>25G PD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ROSA &amp; TOSA</a:t>
                      </a:r>
                    </a:p>
                    <a:p>
                      <a:pPr algn="ctr"/>
                      <a:r>
                        <a:rPr lang="en-US" sz="2400" b="1" dirty="0"/>
                        <a:t>Module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1.6Tb/sec - 3.2 Tb/sec Transceiver</a:t>
                      </a:r>
                    </a:p>
                  </a:txBody>
                  <a:tcPr marL="148282" marR="148282" marT="74142" marB="7414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361115"/>
                  </a:ext>
                </a:extLst>
              </a:tr>
              <a:tr h="12455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Design Tape-out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Done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Oct 30, 25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Nov 7, 25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/>
                        <a:t>Ver0: Done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/>
                        <a:t>Ver1:</a:t>
                      </a:r>
                      <a:r>
                        <a:rPr lang="en-US" sz="2400" dirty="0"/>
                        <a:t> Feb, 25 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/>
                        <a:t>Ver0: Done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/>
                        <a:t>Ver1</a:t>
                      </a:r>
                      <a:r>
                        <a:rPr lang="en-US" sz="2400" dirty="0"/>
                        <a:t>: Feb, 25 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Done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Done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/>
                        <a:t>Ver0: Done V</a:t>
                      </a:r>
                      <a:r>
                        <a:rPr lang="en-US" sz="2400" dirty="0"/>
                        <a:t>er1: Nov 30,25 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 15, 2025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Feb 15, 26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 marL="148282" marR="148282" marT="74142" marB="7414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9354"/>
                  </a:ext>
                </a:extLst>
              </a:tr>
              <a:tr h="8798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Epi Date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Done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Dec, 25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Dec, 25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June, 26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June, 26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June, 26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Oct, 25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Dec, 25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N/A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N/A</a:t>
                      </a:r>
                    </a:p>
                  </a:txBody>
                  <a:tcPr marL="148282" marR="148282" marT="74142" marB="7414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47646"/>
                  </a:ext>
                </a:extLst>
              </a:tr>
              <a:tr h="16113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Manufacturing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Cactus 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Cactus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Cactus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Cactus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Cactus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Cactus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Cactus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Cactus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Phix</a:t>
                      </a:r>
                      <a:r>
                        <a:rPr lang="en-US" sz="2400" dirty="0"/>
                        <a:t>, NL</a:t>
                      </a:r>
                    </a:p>
                    <a:p>
                      <a:pPr algn="ctr"/>
                      <a:r>
                        <a:rPr lang="en-US" sz="2400" dirty="0"/>
                        <a:t>Co-packaged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Cactus</a:t>
                      </a:r>
                    </a:p>
                    <a:p>
                      <a:pPr algn="ctr"/>
                      <a:r>
                        <a:rPr lang="en-US" sz="2400" dirty="0"/>
                        <a:t>Tower Jazz, AIM Photonics;</a:t>
                      </a:r>
                    </a:p>
                  </a:txBody>
                  <a:tcPr marL="148282" marR="148282" marT="74142" marB="7414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60287"/>
                  </a:ext>
                </a:extLst>
              </a:tr>
              <a:tr h="6263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Process Date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 15, 25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TBD*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TBD*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Aug, 26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Aug’ 26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Aug’ 26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Feb 15, 26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Feb 15, 26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Jan 30, 26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March  3- June 15, 26</a:t>
                      </a:r>
                    </a:p>
                  </a:txBody>
                  <a:tcPr marL="148282" marR="148282" marT="74142" marB="7414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80908"/>
                  </a:ext>
                </a:extLst>
              </a:tr>
              <a:tr h="12455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Modules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TO-46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(e-laser, Taiwan)</a:t>
                      </a:r>
                    </a:p>
                  </a:txBody>
                  <a:tcPr marL="148282" marR="148282" marT="74142" marB="74142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TO-46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(e-laser, Taiwan)</a:t>
                      </a:r>
                    </a:p>
                  </a:txBody>
                  <a:tcPr marL="148282" marR="148282" marT="74142" marB="7414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TO-46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Siltronics</a:t>
                      </a:r>
                      <a:r>
                        <a:rPr lang="en-US" sz="2400" dirty="0"/>
                        <a:t>, CA) 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4141" marR="74141" marT="37071" marB="3707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TO-46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(e-laser)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TO-46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Siltronics</a:t>
                      </a:r>
                      <a:r>
                        <a:rPr lang="en-US" sz="2400" dirty="0"/>
                        <a:t>, CA)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Phix</a:t>
                      </a:r>
                      <a:r>
                        <a:rPr lang="en-US" sz="2400" dirty="0"/>
                        <a:t>, NL</a:t>
                      </a:r>
                    </a:p>
                    <a:p>
                      <a:pPr algn="ctr"/>
                      <a:r>
                        <a:rPr lang="en-US" sz="2400" dirty="0"/>
                        <a:t>Co-packaged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Fabrinet,  Thailand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Co-packaged</a:t>
                      </a:r>
                    </a:p>
                  </a:txBody>
                  <a:tcPr marL="148282" marR="148282" marT="74142" marB="7414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737623"/>
                  </a:ext>
                </a:extLst>
              </a:tr>
              <a:tr h="11945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Product Launch</a:t>
                      </a:r>
                    </a:p>
                  </a:txBody>
                  <a:tcPr marL="148282" marR="148282" marT="74142" marB="7414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Jan 17-22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148282" marR="148282" marT="74142" marB="7414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*Depends on Anchor  Customer Engagement </a:t>
                      </a:r>
                    </a:p>
                  </a:txBody>
                  <a:tcPr marL="148282" marR="148282" marT="74142" marB="74142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74141" marR="74141" marT="37071" marB="3707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Nov 3</a:t>
                      </a:r>
                      <a:r>
                        <a:rPr lang="en-US" sz="2400" b="1" baseline="30000" dirty="0"/>
                        <a:t>th</a:t>
                      </a:r>
                      <a:r>
                        <a:rPr lang="en-US" sz="2400" b="1" dirty="0"/>
                        <a:t>-4</a:t>
                      </a:r>
                      <a:r>
                        <a:rPr lang="en-US" sz="2400" b="1" baseline="30000" dirty="0"/>
                        <a:t>th</a:t>
                      </a:r>
                      <a:r>
                        <a:rPr lang="en-US" sz="2400" b="1" dirty="0"/>
                        <a:t> </a:t>
                      </a:r>
                    </a:p>
                  </a:txBody>
                  <a:tcPr marL="148282" marR="148282" marT="74142" marB="74142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74141" marR="74141" marT="37071" marB="3707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4141" marR="74141" marT="37071" marB="37071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March 15, 26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 marL="148282" marR="148282" marT="74142" marB="74142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4141" marR="74141" marT="37071" marB="37071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4141" marR="74141" marT="37071" marB="370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Nov 3th-4th</a:t>
                      </a:r>
                    </a:p>
                  </a:txBody>
                  <a:tcPr marL="148282" marR="148282" marT="74142" marB="7414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402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C442597-7DE9-247F-CA0A-39E025662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74" y="9880314"/>
            <a:ext cx="2605008" cy="453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CFCD6-B0C4-4923-15BA-F92B4FFD61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5229" y="9903675"/>
            <a:ext cx="1540938" cy="550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7C1602-9B36-CE24-ABA2-8C5EAD38C8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0766" y="9880314"/>
            <a:ext cx="2349508" cy="634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ACA076-0F76-6D22-B08A-8E119FA885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7173" y="9929469"/>
            <a:ext cx="1943948" cy="5247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E49769-1BCF-4B37-5474-6A1D7B648921}"/>
              </a:ext>
            </a:extLst>
          </p:cNvPr>
          <p:cNvSpPr txBox="1"/>
          <p:nvPr/>
        </p:nvSpPr>
        <p:spPr>
          <a:xfrm>
            <a:off x="4684464" y="11653583"/>
            <a:ext cx="15015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**Cactus have unique value proposition with performance and cost target</a:t>
            </a:r>
          </a:p>
        </p:txBody>
      </p:sp>
      <p:sp>
        <p:nvSpPr>
          <p:cNvPr id="3" name="Google Shape;262;p7">
            <a:extLst>
              <a:ext uri="{FF2B5EF4-FFF2-40B4-BE49-F238E27FC236}">
                <a16:creationId xmlns:a16="http://schemas.microsoft.com/office/drawing/2014/main" id="{581C28E4-C945-B0AE-F760-A5E36FFE1A45}"/>
              </a:ext>
            </a:extLst>
          </p:cNvPr>
          <p:cNvSpPr txBox="1"/>
          <p:nvPr/>
        </p:nvSpPr>
        <p:spPr>
          <a:xfrm>
            <a:off x="1999211" y="12425448"/>
            <a:ext cx="2143924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Google Shape;264;p7" descr="A blue and green logo&#10;&#10;Description automatically generated">
            <a:extLst>
              <a:ext uri="{FF2B5EF4-FFF2-40B4-BE49-F238E27FC236}">
                <a16:creationId xmlns:a16="http://schemas.microsoft.com/office/drawing/2014/main" id="{9C907FE4-F0AF-742A-45D5-03163CBF94B8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5" y="12538089"/>
            <a:ext cx="915266" cy="870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39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69FE9-DD3B-C71B-D140-3C5D9A9C8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8C6C6-9925-2601-33F3-6B2444D0EBD5}"/>
              </a:ext>
            </a:extLst>
          </p:cNvPr>
          <p:cNvSpPr txBox="1">
            <a:spLocks/>
          </p:cNvSpPr>
          <p:nvPr/>
        </p:nvSpPr>
        <p:spPr>
          <a:xfrm>
            <a:off x="3" y="6109"/>
            <a:ext cx="24201118" cy="954194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defTabSz="825500"/>
            <a:endParaRPr lang="en-US" sz="6400" spc="0" dirty="0">
              <a:solidFill>
                <a:srgbClr val="0256C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D721B6-B2BE-5BB1-C1E2-59145668CED0}"/>
              </a:ext>
            </a:extLst>
          </p:cNvPr>
          <p:cNvSpPr txBox="1">
            <a:spLocks/>
          </p:cNvSpPr>
          <p:nvPr/>
        </p:nvSpPr>
        <p:spPr>
          <a:xfrm>
            <a:off x="304803" y="310909"/>
            <a:ext cx="24201118" cy="954194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-50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defTabSz="825500"/>
            <a:r>
              <a:rPr lang="en-US" sz="6400" spc="0" dirty="0">
                <a:solidFill>
                  <a:srgbClr val="12327A"/>
                </a:solidFill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2027+ Roadmap: </a:t>
            </a:r>
            <a:r>
              <a:rPr lang="en-US" sz="6400" spc="0" dirty="0">
                <a:solidFill>
                  <a:srgbClr val="FFC000"/>
                </a:solidFill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Ai Optical Interconnect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E43DCF-CFEA-3DB0-06EC-6553859A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459" y="2331775"/>
            <a:ext cx="18495034" cy="101027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3F3811-9323-77F7-102F-E230DDAB0116}"/>
              </a:ext>
            </a:extLst>
          </p:cNvPr>
          <p:cNvSpPr/>
          <p:nvPr/>
        </p:nvSpPr>
        <p:spPr>
          <a:xfrm>
            <a:off x="6234022" y="3036499"/>
            <a:ext cx="5647428" cy="80628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28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05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7F90F-B5CE-5229-1C5E-56211FB26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erienced Leadership Team">
            <a:extLst>
              <a:ext uri="{FF2B5EF4-FFF2-40B4-BE49-F238E27FC236}">
                <a16:creationId xmlns:a16="http://schemas.microsoft.com/office/drawing/2014/main" id="{F8021CF1-69C0-88DD-4C40-5768BACBD8FD}"/>
              </a:ext>
            </a:extLst>
          </p:cNvPr>
          <p:cNvSpPr txBox="1"/>
          <p:nvPr/>
        </p:nvSpPr>
        <p:spPr>
          <a:xfrm>
            <a:off x="360947" y="307705"/>
            <a:ext cx="23425484" cy="83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0000" b="1" cap="all" spc="-500">
                <a:solidFill>
                  <a:srgbClr val="12327A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all" spc="-15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USE CASE: AI Infrastructure: S</a:t>
            </a: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i</a:t>
            </a:r>
            <a:r>
              <a:rPr kumimoji="0" lang="en-US" sz="6600" b="0" i="0" u="none" strike="noStrike" kern="0" cap="all" spc="-150" normalizeH="0" baseline="0" noProof="0" dirty="0">
                <a:ln>
                  <a:noFill/>
                </a:ln>
                <a:solidFill>
                  <a:srgbClr val="12327A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C Power +  Photonics</a:t>
            </a:r>
          </a:p>
        </p:txBody>
      </p:sp>
      <p:sp>
        <p:nvSpPr>
          <p:cNvPr id="45" name="Google Shape;262;p7">
            <a:extLst>
              <a:ext uri="{FF2B5EF4-FFF2-40B4-BE49-F238E27FC236}">
                <a16:creationId xmlns:a16="http://schemas.microsoft.com/office/drawing/2014/main" id="{CC6FD29A-66C3-9A9A-ED1B-5531BAAD8D73}"/>
              </a:ext>
            </a:extLst>
          </p:cNvPr>
          <p:cNvSpPr txBox="1"/>
          <p:nvPr/>
        </p:nvSpPr>
        <p:spPr>
          <a:xfrm>
            <a:off x="1999211" y="12425448"/>
            <a:ext cx="2143924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6" name="Google Shape;264;p7" descr="A blue and green logo&#10;&#10;Description automatically generated">
            <a:extLst>
              <a:ext uri="{FF2B5EF4-FFF2-40B4-BE49-F238E27FC236}">
                <a16:creationId xmlns:a16="http://schemas.microsoft.com/office/drawing/2014/main" id="{04FCAB32-B84F-847B-B9F9-3F1178131FC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5" y="12538089"/>
            <a:ext cx="915266" cy="870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35656F-F567-7E92-18F0-909FDC21F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691" y="1506069"/>
            <a:ext cx="16281003" cy="108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19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er Value proposition"/>
          <p:cNvSpPr txBox="1"/>
          <p:nvPr/>
        </p:nvSpPr>
        <p:spPr>
          <a:xfrm>
            <a:off x="752841" y="652413"/>
            <a:ext cx="13163184" cy="83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0" rIns="0" bIns="0" rtlCol="0" anchor="ctr">
            <a:spAutoFit/>
          </a:bodyPr>
          <a:lstStyle>
            <a:lvl1pPr defTabSz="1828800" eaLnBrk="1" latinLnBrk="0" hangingPunct="0">
              <a:lnSpc>
                <a:spcPct val="80000"/>
              </a:lnSpc>
              <a:buNone/>
              <a:defRPr sz="7200" kern="0" cap="all" spc="-150">
                <a:solidFill>
                  <a:srgbClr val="12327A"/>
                </a:solidFill>
                <a:latin typeface="Biome" panose="020B0503030204020804" pitchFamily="34" charset="0"/>
                <a:ea typeface="+mj-ea"/>
                <a:cs typeface="Biome" panose="020B0503030204020804" pitchFamily="34" charset="0"/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all" spc="-150" normalizeH="0" baseline="0" noProof="0" dirty="0">
                <a:ln>
                  <a:noFill/>
                </a:ln>
                <a:solidFill>
                  <a:srgbClr val="025CD9">
                    <a:lumMod val="75000"/>
                  </a:srgbClr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WBG (S</a:t>
            </a: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srgbClr val="025CD9">
                    <a:lumMod val="75000"/>
                  </a:srgbClr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i</a:t>
            </a:r>
            <a:r>
              <a:rPr kumimoji="0" lang="en-US" sz="6600" b="0" i="0" u="none" strike="noStrike" kern="0" cap="all" spc="-150" normalizeH="0" baseline="0" noProof="0" dirty="0">
                <a:ln>
                  <a:noFill/>
                </a:ln>
                <a:solidFill>
                  <a:srgbClr val="025CD9">
                    <a:lumMod val="75000"/>
                  </a:srgbClr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  <a:sym typeface="PT Sans"/>
              </a:rPr>
              <a:t>C) Power PRODUCTS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9F015B-D250-F010-3E14-4EF6C9DBCCB2}"/>
              </a:ext>
            </a:extLst>
          </p:cNvPr>
          <p:cNvGrpSpPr/>
          <p:nvPr/>
        </p:nvGrpSpPr>
        <p:grpSpPr>
          <a:xfrm>
            <a:off x="1210473" y="2254370"/>
            <a:ext cx="11423025" cy="1966943"/>
            <a:chOff x="3937076" y="2277713"/>
            <a:chExt cx="11423025" cy="1966943"/>
          </a:xfrm>
        </p:grpSpPr>
        <p:sp>
          <p:nvSpPr>
            <p:cNvPr id="344" name="Rounded Rectangle"/>
            <p:cNvSpPr/>
            <p:nvPr/>
          </p:nvSpPr>
          <p:spPr>
            <a:xfrm>
              <a:off x="3937076" y="2277713"/>
              <a:ext cx="11423025" cy="196259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25400">
              <a:miter lim="400000"/>
            </a:ln>
          </p:spPr>
          <p:txBody>
            <a:bodyPr tIns="91439" bIns="91439"/>
            <a:lstStyle/>
            <a:p>
              <a:pPr marL="0" marR="0" lvl="0" indent="0" algn="l" defTabSz="18288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cs typeface="Arial"/>
                <a:sym typeface="PT Sans Narrow"/>
              </a:endParaRPr>
            </a:p>
          </p:txBody>
        </p:sp>
        <p:sp>
          <p:nvSpPr>
            <p:cNvPr id="345" name="Cactus VICTORY VCSEL Laser Chip Vertical Cavity Surface Emitting Laser (VCSEL)"/>
            <p:cNvSpPr txBox="1"/>
            <p:nvPr/>
          </p:nvSpPr>
          <p:spPr>
            <a:xfrm>
              <a:off x="4213471" y="2603061"/>
              <a:ext cx="10870233" cy="164159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/>
            <a:lstStyle/>
            <a:p>
              <a:pPr marL="0" marR="0" lvl="0" indent="0" algn="ctr" defTabSz="18288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PT Sans"/>
                </a:rPr>
                <a:t>SiC Power Chips and Module (650V-3.3kV, 5kV+)</a:t>
              </a:r>
            </a:p>
            <a:p>
              <a:pPr marL="0" marR="0" lvl="0" indent="0" algn="ctr" defTabSz="18288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PT Sans"/>
                </a:rPr>
                <a:t>MOSFET, DIODE, JFET, Thyristor, SiC Modules (SST)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6ED748-8C12-9D6C-265B-3D2ED4303C41}"/>
              </a:ext>
            </a:extLst>
          </p:cNvPr>
          <p:cNvGrpSpPr/>
          <p:nvPr/>
        </p:nvGrpSpPr>
        <p:grpSpPr>
          <a:xfrm>
            <a:off x="1486868" y="4715671"/>
            <a:ext cx="10902020" cy="2375451"/>
            <a:chOff x="4365579" y="4434865"/>
            <a:chExt cx="10902020" cy="2375451"/>
          </a:xfrm>
        </p:grpSpPr>
        <p:sp>
          <p:nvSpPr>
            <p:cNvPr id="343" name="Rounded Rectangle"/>
            <p:cNvSpPr/>
            <p:nvPr/>
          </p:nvSpPr>
          <p:spPr>
            <a:xfrm>
              <a:off x="4365579" y="4434865"/>
              <a:ext cx="10870233" cy="2375451"/>
            </a:xfrm>
            <a:prstGeom prst="roundRect">
              <a:avLst>
                <a:gd name="adj" fmla="val 20717"/>
              </a:avLst>
            </a:prstGeom>
            <a:solidFill>
              <a:srgbClr val="0047B2">
                <a:alpha val="20868"/>
              </a:srgbClr>
            </a:solidFill>
            <a:ln w="25400">
              <a:miter lim="400000"/>
            </a:ln>
          </p:spPr>
          <p:txBody>
            <a:bodyPr tIns="91439" bIns="91439"/>
            <a:lstStyle/>
            <a:p>
              <a:pPr marL="0" marR="0" lvl="0" indent="0" algn="l" defTabSz="18288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cs typeface="Arial"/>
                <a:sym typeface="PT Sans Narrow"/>
              </a:endParaRPr>
            </a:p>
          </p:txBody>
        </p:sp>
        <p:sp>
          <p:nvSpPr>
            <p:cNvPr id="346" name="Cost (10x lower cost using innovative process using GaAs (Gallium Arsenide)…"/>
            <p:cNvSpPr txBox="1"/>
            <p:nvPr/>
          </p:nvSpPr>
          <p:spPr>
            <a:xfrm>
              <a:off x="4365579" y="4861968"/>
              <a:ext cx="10902020" cy="1661558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/>
            <a:lstStyle/>
            <a:p>
              <a:pPr marL="411078" marR="0" lvl="0" indent="-411078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4100" b="1" i="1">
                  <a:solidFill>
                    <a:srgbClr val="00337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kumimoji="0" lang="en-US" sz="41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PT Sans"/>
                </a:rPr>
                <a:t>Low RDSon Power chips and modules</a:t>
              </a:r>
            </a:p>
            <a:p>
              <a:pPr marL="411078" marR="0" lvl="0" indent="-411078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4100" b="1" i="1">
                  <a:solidFill>
                    <a:srgbClr val="00337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kumimoji="0" lang="en-US" sz="41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PT Sans"/>
                </a:rPr>
                <a:t>High reliability and Temperatures (up-to 800</a:t>
              </a:r>
              <a:r>
                <a:rPr kumimoji="0" lang="en-US" sz="4100" b="1" i="1" u="none" strike="noStrike" kern="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PT Sans"/>
                </a:rPr>
                <a:t>0</a:t>
              </a:r>
              <a:r>
                <a:rPr kumimoji="0" lang="en-US" sz="41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PT Sans"/>
                </a:rPr>
                <a:t>C)</a:t>
              </a:r>
              <a:endParaRPr kumimoji="0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endParaRPr>
            </a:p>
            <a:p>
              <a:pPr marL="411078" marR="0" lvl="0" indent="-411078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4100" b="1" i="1">
                  <a:solidFill>
                    <a:srgbClr val="00337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endParaRPr kumimoji="0" sz="41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AC64CD8-2D17-DB7D-FB04-69CF022A14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909" y="7604610"/>
            <a:ext cx="4322717" cy="45904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587113B-BBC9-490F-AE35-BCE709B7BF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197" y="7941396"/>
            <a:ext cx="4398289" cy="33645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B1F58F-6175-0FD0-002C-EBE8CA00CC3E}"/>
              </a:ext>
            </a:extLst>
          </p:cNvPr>
          <p:cNvGrpSpPr/>
          <p:nvPr/>
        </p:nvGrpSpPr>
        <p:grpSpPr>
          <a:xfrm>
            <a:off x="14960298" y="1657350"/>
            <a:ext cx="8375948" cy="10177507"/>
            <a:chOff x="15874703" y="2736328"/>
            <a:chExt cx="8375948" cy="9098529"/>
          </a:xfrm>
        </p:grpSpPr>
        <p:sp>
          <p:nvSpPr>
            <p:cNvPr id="11" name="Rounded Rectangle">
              <a:extLst>
                <a:ext uri="{FF2B5EF4-FFF2-40B4-BE49-F238E27FC236}">
                  <a16:creationId xmlns:a16="http://schemas.microsoft.com/office/drawing/2014/main" id="{117E1002-C5F5-BD0C-AC09-1C0F3D73DB1E}"/>
                </a:ext>
              </a:extLst>
            </p:cNvPr>
            <p:cNvSpPr/>
            <p:nvPr/>
          </p:nvSpPr>
          <p:spPr>
            <a:xfrm>
              <a:off x="16013351" y="2736328"/>
              <a:ext cx="8237300" cy="93549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5400">
              <a:miter lim="400000"/>
            </a:ln>
          </p:spPr>
          <p:txBody>
            <a:bodyPr tIns="91439" bIns="91439"/>
            <a:lstStyle/>
            <a:p>
              <a:pPr marL="0" marR="0" lvl="0" indent="0" algn="l" defTabSz="18288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cs typeface="Arial"/>
                <a:sym typeface="PT Sans Narrow"/>
              </a:endParaRPr>
            </a:p>
          </p:txBody>
        </p:sp>
        <p:sp>
          <p:nvSpPr>
            <p:cNvPr id="12" name="Cactus ULTRA UFD® Chip Ultra-Fast Detectors">
              <a:extLst>
                <a:ext uri="{FF2B5EF4-FFF2-40B4-BE49-F238E27FC236}">
                  <a16:creationId xmlns:a16="http://schemas.microsoft.com/office/drawing/2014/main" id="{10DE9E15-2D3E-2091-FE99-E91FA3295040}"/>
                </a:ext>
              </a:extLst>
            </p:cNvPr>
            <p:cNvSpPr txBox="1"/>
            <p:nvPr/>
          </p:nvSpPr>
          <p:spPr>
            <a:xfrm>
              <a:off x="16830680" y="3001063"/>
              <a:ext cx="6056758" cy="627300"/>
            </a:xfrm>
            <a:prstGeom prst="rect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/>
            <a:lstStyle/>
            <a:p>
              <a:pPr marL="0" marR="0" lvl="0" indent="0" algn="ctr" defTabSz="18288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PT Sans"/>
                </a:rPr>
                <a:t>Markets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6A2765-31E6-E80B-63F5-3D9BC6509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60143" y="3815218"/>
              <a:ext cx="2380907" cy="15397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D7A0BE-0C70-2CDE-453E-44F0281FB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60140" y="7575637"/>
              <a:ext cx="2380907" cy="115427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75270F-3056-C4EF-47D6-01A288D65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60143" y="5621148"/>
              <a:ext cx="2380907" cy="12368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423D44-EC6C-88C6-A13C-31F6294EA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60140" y="9234724"/>
              <a:ext cx="2380907" cy="112959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9065C9-33C9-CDDA-8D18-F85C3D7EEFF6}"/>
                </a:ext>
              </a:extLst>
            </p:cNvPr>
            <p:cNvSpPr txBox="1"/>
            <p:nvPr/>
          </p:nvSpPr>
          <p:spPr>
            <a:xfrm>
              <a:off x="15874703" y="4275354"/>
              <a:ext cx="4408330" cy="10180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l" defTabSz="18288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00" b="1" dirty="0">
                  <a:latin typeface="PT Sans Narrow"/>
                  <a:ea typeface="PT Sans Narrow"/>
                  <a:cs typeface="PT Sans Narrow"/>
                  <a:sym typeface="PT Sans Narrow"/>
                </a:rPr>
                <a:t>Mobility (Automotive, Train, EV Charging station)</a:t>
              </a:r>
              <a:endPara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989237-CB4F-C403-344E-A688635A1EA7}"/>
                </a:ext>
              </a:extLst>
            </p:cNvPr>
            <p:cNvSpPr txBox="1"/>
            <p:nvPr/>
          </p:nvSpPr>
          <p:spPr>
            <a:xfrm>
              <a:off x="15874703" y="5886040"/>
              <a:ext cx="3839337" cy="8048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Electric Grid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B5D1F3-4BC7-C46C-FEE4-D5A1F6739EEE}"/>
                </a:ext>
              </a:extLst>
            </p:cNvPr>
            <p:cNvSpPr txBox="1"/>
            <p:nvPr/>
          </p:nvSpPr>
          <p:spPr>
            <a:xfrm>
              <a:off x="15874703" y="7660540"/>
              <a:ext cx="5218822" cy="10180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l" defTabSz="18288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Defense &amp; Aerospace: </a:t>
              </a:r>
              <a:r>
                <a:rPr lang="en-US" sz="3100" b="1" dirty="0">
                  <a:latin typeface="PT Sans Narrow"/>
                  <a:ea typeface="PT Sans Narrow"/>
                  <a:cs typeface="PT Sans Narrow"/>
                  <a:sym typeface="PT Sans Narrow"/>
                </a:rPr>
                <a:t>(high voltage 20kV+ electrification: Navy, Army)</a:t>
              </a:r>
              <a:endPara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224483-FEDE-53C2-A4B9-0D0617AD7040}"/>
                </a:ext>
              </a:extLst>
            </p:cNvPr>
            <p:cNvSpPr txBox="1"/>
            <p:nvPr/>
          </p:nvSpPr>
          <p:spPr>
            <a:xfrm>
              <a:off x="15874703" y="9388478"/>
              <a:ext cx="5218822" cy="8048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Industrial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FD7E58-9950-8339-B72C-BEF3B6321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60140" y="10652537"/>
              <a:ext cx="2374640" cy="11823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3DCCEA-B2E4-2BC3-9144-EACF26880945}"/>
                </a:ext>
              </a:extLst>
            </p:cNvPr>
            <p:cNvSpPr txBox="1"/>
            <p:nvPr/>
          </p:nvSpPr>
          <p:spPr>
            <a:xfrm>
              <a:off x="15874703" y="10819425"/>
              <a:ext cx="5218822" cy="8048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Data Center</a:t>
              </a:r>
            </a:p>
          </p:txBody>
        </p:sp>
      </p:grpSp>
      <p:sp>
        <p:nvSpPr>
          <p:cNvPr id="25" name="Google Shape;262;p7">
            <a:extLst>
              <a:ext uri="{FF2B5EF4-FFF2-40B4-BE49-F238E27FC236}">
                <a16:creationId xmlns:a16="http://schemas.microsoft.com/office/drawing/2014/main" id="{6A30B8E5-7083-771F-50C3-62349D58BEA3}"/>
              </a:ext>
            </a:extLst>
          </p:cNvPr>
          <p:cNvSpPr txBox="1"/>
          <p:nvPr/>
        </p:nvSpPr>
        <p:spPr>
          <a:xfrm>
            <a:off x="1999211" y="12425448"/>
            <a:ext cx="2143924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</a:t>
            </a: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©Cactus Materials, Inc.  2025 – Proprietary and Confidential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" name="Google Shape;264;p7" descr="A blue and green logo&#10;&#10;Description automatically generated">
            <a:extLst>
              <a:ext uri="{FF2B5EF4-FFF2-40B4-BE49-F238E27FC236}">
                <a16:creationId xmlns:a16="http://schemas.microsoft.com/office/drawing/2014/main" id="{DEE3D03E-8BBE-9796-4942-F78475EDA2C9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5" y="12538089"/>
            <a:ext cx="915266" cy="870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BFF"/>
      </a:accent1>
      <a:accent2>
        <a:srgbClr val="0162E9"/>
      </a:accent2>
      <a:accent3>
        <a:srgbClr val="025CD9"/>
      </a:accent3>
      <a:accent4>
        <a:srgbClr val="0256CA"/>
      </a:accent4>
      <a:accent5>
        <a:srgbClr val="014FBA"/>
      </a:accent5>
      <a:accent6>
        <a:srgbClr val="0249A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-9999"/>
          </a:schemeClr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T Sans Narrow"/>
            <a:ea typeface="PT Sans Narrow"/>
            <a:cs typeface="PT Sans Narrow"/>
            <a:sym typeface="PT Sans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T Sans Narrow"/>
            <a:ea typeface="PT Sans Narrow"/>
            <a:cs typeface="PT Sans Narrow"/>
            <a:sym typeface="PT Sans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olar Junction Powerpoint Template Nov-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4_Blank Presentatio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None/>
          <a:defRPr sz="1600" dirty="0" err="1" smtClean="0"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BFF"/>
      </a:accent1>
      <a:accent2>
        <a:srgbClr val="0162E9"/>
      </a:accent2>
      <a:accent3>
        <a:srgbClr val="025CD9"/>
      </a:accent3>
      <a:accent4>
        <a:srgbClr val="0256CA"/>
      </a:accent4>
      <a:accent5>
        <a:srgbClr val="014FBA"/>
      </a:accent5>
      <a:accent6>
        <a:srgbClr val="0249A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-9999"/>
          </a:schemeClr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T Sans Narrow"/>
            <a:ea typeface="PT Sans Narrow"/>
            <a:cs typeface="PT Sans Narrow"/>
            <a:sym typeface="PT Sans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T Sans Narrow"/>
            <a:ea typeface="PT Sans Narrow"/>
            <a:cs typeface="PT Sans Narrow"/>
            <a:sym typeface="PT Sans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Creatic Yellow">
      <a:dk1>
        <a:srgbClr val="0A0A0A"/>
      </a:dk1>
      <a:lt1>
        <a:srgbClr val="FFFFFF"/>
      </a:lt1>
      <a:dk2>
        <a:srgbClr val="343C3C"/>
      </a:dk2>
      <a:lt2>
        <a:srgbClr val="D8D8D8"/>
      </a:lt2>
      <a:accent1>
        <a:srgbClr val="FD8A00"/>
      </a:accent1>
      <a:accent2>
        <a:srgbClr val="FFE40B"/>
      </a:accent2>
      <a:accent3>
        <a:srgbClr val="14B3CC"/>
      </a:accent3>
      <a:accent4>
        <a:srgbClr val="13D338"/>
      </a:accent4>
      <a:accent5>
        <a:srgbClr val="954F72"/>
      </a:accent5>
      <a:accent6>
        <a:srgbClr val="28DBFB"/>
      </a:accent6>
      <a:hlink>
        <a:srgbClr val="0563C1"/>
      </a:hlink>
      <a:folHlink>
        <a:srgbClr val="954F72"/>
      </a:folHlink>
    </a:clrScheme>
    <a:fontScheme name="Custom 7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BFF"/>
      </a:accent1>
      <a:accent2>
        <a:srgbClr val="0162E9"/>
      </a:accent2>
      <a:accent3>
        <a:srgbClr val="025CD9"/>
      </a:accent3>
      <a:accent4>
        <a:srgbClr val="0256CA"/>
      </a:accent4>
      <a:accent5>
        <a:srgbClr val="014FBA"/>
      </a:accent5>
      <a:accent6>
        <a:srgbClr val="0249A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-9999"/>
          </a:schemeClr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T Sans Narrow"/>
            <a:ea typeface="PT Sans Narrow"/>
            <a:cs typeface="PT Sans Narrow"/>
            <a:sym typeface="PT Sans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T Sans Narrow"/>
            <a:ea typeface="PT Sans Narrow"/>
            <a:cs typeface="PT Sans Narrow"/>
            <a:sym typeface="PT Sans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BFF"/>
      </a:accent1>
      <a:accent2>
        <a:srgbClr val="0162E9"/>
      </a:accent2>
      <a:accent3>
        <a:srgbClr val="025CD9"/>
      </a:accent3>
      <a:accent4>
        <a:srgbClr val="0256CA"/>
      </a:accent4>
      <a:accent5>
        <a:srgbClr val="014FBA"/>
      </a:accent5>
      <a:accent6>
        <a:srgbClr val="0249A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BFF"/>
      </a:accent1>
      <a:accent2>
        <a:srgbClr val="0162E9"/>
      </a:accent2>
      <a:accent3>
        <a:srgbClr val="025CD9"/>
      </a:accent3>
      <a:accent4>
        <a:srgbClr val="0256CA"/>
      </a:accent4>
      <a:accent5>
        <a:srgbClr val="014FBA"/>
      </a:accent5>
      <a:accent6>
        <a:srgbClr val="0249A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502AA6C32F2140B82E5957E1A1332D" ma:contentTypeVersion="13" ma:contentTypeDescription="Create a new document." ma:contentTypeScope="" ma:versionID="b6b82a1b0ac5739562be2edbd3c01593">
  <xsd:schema xmlns:xsd="http://www.w3.org/2001/XMLSchema" xmlns:xs="http://www.w3.org/2001/XMLSchema" xmlns:p="http://schemas.microsoft.com/office/2006/metadata/properties" xmlns:ns2="6d131246-3dc3-4778-92b6-876ef9b2469e" xmlns:ns3="a88550b2-e0c5-4ad3-9e84-1f88a8ced469" targetNamespace="http://schemas.microsoft.com/office/2006/metadata/properties" ma:root="true" ma:fieldsID="541009136fad4faf1e1a44f7dede7480" ns2:_="" ns3:_="">
    <xsd:import namespace="6d131246-3dc3-4778-92b6-876ef9b2469e"/>
    <xsd:import namespace="a88550b2-e0c5-4ad3-9e84-1f88a8ced4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31246-3dc3-4778-92b6-876ef9b246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323d3cf-7df0-4cd7-b500-e1c564e6a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550b2-e0c5-4ad3-9e84-1f88a8ced46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e92daca-330c-4ab2-9c8c-05be2bf30b07}" ma:internalName="TaxCatchAll" ma:showField="CatchAllData" ma:web="a88550b2-e0c5-4ad3-9e84-1f88a8ced4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131246-3dc3-4778-92b6-876ef9b2469e">
      <Terms xmlns="http://schemas.microsoft.com/office/infopath/2007/PartnerControls"/>
    </lcf76f155ced4ddcb4097134ff3c332f>
    <TaxCatchAll xmlns="a88550b2-e0c5-4ad3-9e84-1f88a8ced469" xsi:nil="true"/>
  </documentManagement>
</p:properties>
</file>

<file path=customXml/itemProps1.xml><?xml version="1.0" encoding="utf-8"?>
<ds:datastoreItem xmlns:ds="http://schemas.openxmlformats.org/officeDocument/2006/customXml" ds:itemID="{61E0D385-CC65-4B2F-978C-643A21FE3679}"/>
</file>

<file path=customXml/itemProps2.xml><?xml version="1.0" encoding="utf-8"?>
<ds:datastoreItem xmlns:ds="http://schemas.openxmlformats.org/officeDocument/2006/customXml" ds:itemID="{8A7513CE-764E-47C3-939A-9B6E77607EE0}"/>
</file>

<file path=customXml/itemProps3.xml><?xml version="1.0" encoding="utf-8"?>
<ds:datastoreItem xmlns:ds="http://schemas.openxmlformats.org/officeDocument/2006/customXml" ds:itemID="{0938DDD0-416C-4A35-8A3F-C2345C905D73}"/>
</file>

<file path=docProps/app.xml><?xml version="1.0" encoding="utf-8"?>
<Properties xmlns="http://schemas.openxmlformats.org/officeDocument/2006/extended-properties" xmlns:vt="http://schemas.openxmlformats.org/officeDocument/2006/docPropsVTypes">
  <TotalTime>66539</TotalTime>
  <Words>1900</Words>
  <Application>Microsoft Office PowerPoint</Application>
  <PresentationFormat>Custom</PresentationFormat>
  <Paragraphs>307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Calibri Light</vt:lpstr>
      <vt:lpstr>Aptos Display</vt:lpstr>
      <vt:lpstr>Helvetica</vt:lpstr>
      <vt:lpstr>Aptos</vt:lpstr>
      <vt:lpstr>Helvetica Neue Light</vt:lpstr>
      <vt:lpstr>Times</vt:lpstr>
      <vt:lpstr>PT Sans</vt:lpstr>
      <vt:lpstr>PT Sans Narrow</vt:lpstr>
      <vt:lpstr>Calibri</vt:lpstr>
      <vt:lpstr>Roboto</vt:lpstr>
      <vt:lpstr>Biome</vt:lpstr>
      <vt:lpstr>Arial</vt:lpstr>
      <vt:lpstr>Helvetica Neue</vt:lpstr>
      <vt:lpstr>Open Sans</vt:lpstr>
      <vt:lpstr>Courier New</vt:lpstr>
      <vt:lpstr>1_Office Theme</vt:lpstr>
      <vt:lpstr>Solar Junction Powerpoint Template Nov-10</vt:lpstr>
      <vt:lpstr>2_Office Theme</vt:lpstr>
      <vt:lpstr>6_Office Theme</vt:lpstr>
      <vt:lpstr>5_Office Theme</vt:lpstr>
      <vt:lpstr>4_Office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Photonics Products (2026)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Schwinger</dc:creator>
  <cp:lastModifiedBy>Cactus Materials</cp:lastModifiedBy>
  <cp:revision>164</cp:revision>
  <dcterms:modified xsi:type="dcterms:W3CDTF">2025-11-17T20:18:58Z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0x010100E8502AA6C32F2140B82E5957E1A1332D</vt:lpwstr>
  </property>
</Properties>
</file>